
<file path=[Content_Types].xml><?xml version="1.0" encoding="utf-8"?>
<Types xmlns="http://schemas.openxmlformats.org/package/2006/content-types">
  <Default Extension="bin" ContentType="image/unknown"/>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ags/tag6.xml" ContentType="application/vnd.openxmlformats-officedocument.presentationml.tags+xml"/>
  <Override PartName="/ppt/tags/tag7.xml" ContentType="application/vnd.openxmlformats-officedocument.presentationml.tags+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3.xml" ContentType="application/vnd.openxmlformats-officedocument.them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heme/theme4.xml" ContentType="application/vnd.openxmlformats-officedocument.theme+xml"/>
  <Override PartName="/ppt/tags/tag44.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tags/tag45.xml" ContentType="application/vnd.openxmlformats-officedocument.presentationml.tags+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tags/tag49.xml" ContentType="application/vnd.openxmlformats-officedocument.presentationml.tags+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tags/tag50.xml" ContentType="application/vnd.openxmlformats-officedocument.presentationml.tags+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tags/tag51.xml" ContentType="application/vnd.openxmlformats-officedocument.presentationml.tags+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tags/tag52.xml" ContentType="application/vnd.openxmlformats-officedocument.presentationml.tags+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tags/tag53.xml" ContentType="application/vnd.openxmlformats-officedocument.presentationml.tags+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tags/tag54.xml" ContentType="application/vnd.openxmlformats-officedocument.presentationml.tags+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tags/tag55.xml" ContentType="application/vnd.openxmlformats-officedocument.presentationml.tags+xml"/>
  <Override PartName="/ppt/tags/tag56.xml" ContentType="application/vnd.openxmlformats-officedocument.presentationml.tags+xml"/>
  <Override PartName="/ppt/notesSlides/notesSlide129.xml" ContentType="application/vnd.openxmlformats-officedocument.presentationml.notesSlide+xml"/>
  <Override PartName="/ppt/notesSlides/notesSlide1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65" r:id="rId5"/>
    <p:sldMasterId id="2147483678" r:id="rId6"/>
  </p:sldMasterIdLst>
  <p:notesMasterIdLst>
    <p:notesMasterId r:id="rId151"/>
  </p:notesMasterIdLst>
  <p:sldIdLst>
    <p:sldId id="2076138295" r:id="rId7"/>
    <p:sldId id="2076138301" r:id="rId8"/>
    <p:sldId id="2076138575" r:id="rId9"/>
    <p:sldId id="2076138576" r:id="rId10"/>
    <p:sldId id="2076138577" r:id="rId11"/>
    <p:sldId id="2076138578" r:id="rId12"/>
    <p:sldId id="2076138579" r:id="rId13"/>
    <p:sldId id="2076138580" r:id="rId14"/>
    <p:sldId id="2076138583" r:id="rId15"/>
    <p:sldId id="2076138539" r:id="rId16"/>
    <p:sldId id="2076138571" r:id="rId17"/>
    <p:sldId id="2076138572" r:id="rId18"/>
    <p:sldId id="2076138352" r:id="rId19"/>
    <p:sldId id="2076138573" r:id="rId20"/>
    <p:sldId id="2076138540" r:id="rId21"/>
    <p:sldId id="2076138541" r:id="rId22"/>
    <p:sldId id="2076138550" r:id="rId23"/>
    <p:sldId id="2076138551" r:id="rId24"/>
    <p:sldId id="2076138542" r:id="rId25"/>
    <p:sldId id="2076138543" r:id="rId26"/>
    <p:sldId id="2076138555" r:id="rId27"/>
    <p:sldId id="2076138552" r:id="rId28"/>
    <p:sldId id="2076138553" r:id="rId29"/>
    <p:sldId id="2076138554" r:id="rId30"/>
    <p:sldId id="2076138574" r:id="rId31"/>
    <p:sldId id="2076138544" r:id="rId32"/>
    <p:sldId id="2076138545" r:id="rId33"/>
    <p:sldId id="2076138549" r:id="rId34"/>
    <p:sldId id="2076138441" r:id="rId35"/>
    <p:sldId id="2076138442" r:id="rId36"/>
    <p:sldId id="2076138320" r:id="rId37"/>
    <p:sldId id="2076138321" r:id="rId38"/>
    <p:sldId id="2076138525" r:id="rId39"/>
    <p:sldId id="2076138526" r:id="rId40"/>
    <p:sldId id="2076138556" r:id="rId41"/>
    <p:sldId id="2076138353" r:id="rId42"/>
    <p:sldId id="2076138322" r:id="rId43"/>
    <p:sldId id="2076138323" r:id="rId44"/>
    <p:sldId id="2076138562" r:id="rId45"/>
    <p:sldId id="2076138357" r:id="rId46"/>
    <p:sldId id="2076138563" r:id="rId47"/>
    <p:sldId id="2076138358" r:id="rId48"/>
    <p:sldId id="2076138564" r:id="rId49"/>
    <p:sldId id="2076138565" r:id="rId50"/>
    <p:sldId id="2076138566" r:id="rId51"/>
    <p:sldId id="2076138567" r:id="rId52"/>
    <p:sldId id="2076138568" r:id="rId53"/>
    <p:sldId id="2076138569" r:id="rId54"/>
    <p:sldId id="2076138492" r:id="rId55"/>
    <p:sldId id="2076138493" r:id="rId56"/>
    <p:sldId id="2076138546" r:id="rId57"/>
    <p:sldId id="2076138547" r:id="rId58"/>
    <p:sldId id="2076138548" r:id="rId59"/>
    <p:sldId id="1385" r:id="rId60"/>
    <p:sldId id="2076138581" r:id="rId61"/>
    <p:sldId id="2076138443" r:id="rId62"/>
    <p:sldId id="2076138458" r:id="rId63"/>
    <p:sldId id="2076138325" r:id="rId64"/>
    <p:sldId id="2076137912" r:id="rId65"/>
    <p:sldId id="2076138311" r:id="rId66"/>
    <p:sldId id="2076138388" r:id="rId67"/>
    <p:sldId id="2076138332" r:id="rId68"/>
    <p:sldId id="2076138411" r:id="rId69"/>
    <p:sldId id="2076138412" r:id="rId70"/>
    <p:sldId id="2076138461" r:id="rId71"/>
    <p:sldId id="2076138459" r:id="rId72"/>
    <p:sldId id="2076138326" r:id="rId73"/>
    <p:sldId id="10052" r:id="rId74"/>
    <p:sldId id="2076138350" r:id="rId75"/>
    <p:sldId id="2076138333" r:id="rId76"/>
    <p:sldId id="2076138334" r:id="rId77"/>
    <p:sldId id="2076138373" r:id="rId78"/>
    <p:sldId id="2076138335" r:id="rId79"/>
    <p:sldId id="2076138362" r:id="rId80"/>
    <p:sldId id="2076138372" r:id="rId81"/>
    <p:sldId id="2076138406" r:id="rId82"/>
    <p:sldId id="2076138407" r:id="rId83"/>
    <p:sldId id="2076138408" r:id="rId84"/>
    <p:sldId id="2076138374" r:id="rId85"/>
    <p:sldId id="2076138336" r:id="rId86"/>
    <p:sldId id="2076138337" r:id="rId87"/>
    <p:sldId id="2076138338" r:id="rId88"/>
    <p:sldId id="2076138339" r:id="rId89"/>
    <p:sldId id="2076138361" r:id="rId90"/>
    <p:sldId id="2076138363" r:id="rId91"/>
    <p:sldId id="2076138340" r:id="rId92"/>
    <p:sldId id="2076138341" r:id="rId93"/>
    <p:sldId id="2076138377" r:id="rId94"/>
    <p:sldId id="2076138354" r:id="rId95"/>
    <p:sldId id="2076138343" r:id="rId96"/>
    <p:sldId id="2076138397" r:id="rId97"/>
    <p:sldId id="2076138398" r:id="rId98"/>
    <p:sldId id="2076138399" r:id="rId99"/>
    <p:sldId id="2076138400" r:id="rId100"/>
    <p:sldId id="2076138401" r:id="rId101"/>
    <p:sldId id="2076138402" r:id="rId102"/>
    <p:sldId id="2076138460" r:id="rId103"/>
    <p:sldId id="1370" r:id="rId104"/>
    <p:sldId id="2076138386" r:id="rId105"/>
    <p:sldId id="2076138364" r:id="rId106"/>
    <p:sldId id="2076138384" r:id="rId107"/>
    <p:sldId id="2076138385" r:id="rId108"/>
    <p:sldId id="2452" r:id="rId109"/>
    <p:sldId id="2076138582" r:id="rId110"/>
    <p:sldId id="2076138208" r:id="rId111"/>
    <p:sldId id="2076138271" r:id="rId112"/>
    <p:sldId id="2076138331" r:id="rId113"/>
    <p:sldId id="2076138348" r:id="rId114"/>
    <p:sldId id="2076138349" r:id="rId115"/>
    <p:sldId id="2076138413" r:id="rId116"/>
    <p:sldId id="2076138451" r:id="rId117"/>
    <p:sldId id="2076138422" r:id="rId118"/>
    <p:sldId id="2076138452" r:id="rId119"/>
    <p:sldId id="2076138453" r:id="rId120"/>
    <p:sldId id="2076138454" r:id="rId121"/>
    <p:sldId id="2076138415" r:id="rId122"/>
    <p:sldId id="2076138455" r:id="rId123"/>
    <p:sldId id="2076138416" r:id="rId124"/>
    <p:sldId id="2076138417" r:id="rId125"/>
    <p:sldId id="2076138418" r:id="rId126"/>
    <p:sldId id="2076138456" r:id="rId127"/>
    <p:sldId id="2076138421" r:id="rId128"/>
    <p:sldId id="2076138414" r:id="rId129"/>
    <p:sldId id="2076138425" r:id="rId130"/>
    <p:sldId id="2076138395" r:id="rId131"/>
    <p:sldId id="2076138419" r:id="rId132"/>
    <p:sldId id="2076138356" r:id="rId133"/>
    <p:sldId id="2076138420" r:id="rId134"/>
    <p:sldId id="2076138423" r:id="rId135"/>
    <p:sldId id="2076138424" r:id="rId136"/>
    <p:sldId id="2076138464" r:id="rId137"/>
    <p:sldId id="1387" r:id="rId138"/>
    <p:sldId id="2076138457" r:id="rId139"/>
    <p:sldId id="2076138445" r:id="rId140"/>
    <p:sldId id="2076138351" r:id="rId141"/>
    <p:sldId id="2076138437" r:id="rId142"/>
    <p:sldId id="2076138438" r:id="rId143"/>
    <p:sldId id="2076138447" r:id="rId144"/>
    <p:sldId id="2076138448" r:id="rId145"/>
    <p:sldId id="2076138305" r:id="rId146"/>
    <p:sldId id="2076138225" r:id="rId147"/>
    <p:sldId id="2076138270" r:id="rId148"/>
    <p:sldId id="2076138226" r:id="rId149"/>
    <p:sldId id="2449" r:id="rId1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ay 2" id="{A3FD876F-93F0-4AF7-99F5-93D310BFAB0A}">
          <p14:sldIdLst>
            <p14:sldId id="2076138295"/>
            <p14:sldId id="2076138301"/>
          </p14:sldIdLst>
        </p14:section>
        <p14:section name="Azure Defender - Part III" id="{8BA3F5E6-76A6-4DC5-9D36-BA6A3F261420}">
          <p14:sldIdLst/>
        </p14:section>
        <p14:section name="Azure Defender for Container Registries" id="{616BF8B9-27D5-4A2F-9381-C5CA378CA805}">
          <p14:sldIdLst>
            <p14:sldId id="2076138575"/>
            <p14:sldId id="2076138576"/>
            <p14:sldId id="2076138577"/>
            <p14:sldId id="2076138578"/>
            <p14:sldId id="2076138579"/>
            <p14:sldId id="2076138580"/>
            <p14:sldId id="2076138583"/>
          </p14:sldIdLst>
        </p14:section>
        <p14:section name="Azure Defender for Kubernetes" id="{78BCAC58-3F96-4E9A-81BA-A9F98F8723C0}">
          <p14:sldIdLst>
            <p14:sldId id="2076138539"/>
            <p14:sldId id="2076138571"/>
            <p14:sldId id="2076138572"/>
            <p14:sldId id="2076138352"/>
            <p14:sldId id="2076138573"/>
          </p14:sldIdLst>
        </p14:section>
        <p14:section name="Azure Defender for App Service" id="{E49408E8-76D4-42F4-BE2E-7D9D3CEEFFC4}">
          <p14:sldIdLst>
            <p14:sldId id="2076138540"/>
            <p14:sldId id="2076138541"/>
            <p14:sldId id="2076138550"/>
            <p14:sldId id="2076138551"/>
          </p14:sldIdLst>
        </p14:section>
        <p14:section name="Azure Defender for Storage" id="{D495103C-8ED5-4721-BEB7-803FF00C643E}">
          <p14:sldIdLst>
            <p14:sldId id="2076138542"/>
            <p14:sldId id="2076138543"/>
            <p14:sldId id="2076138555"/>
            <p14:sldId id="2076138552"/>
            <p14:sldId id="2076138553"/>
            <p14:sldId id="2076138554"/>
            <p14:sldId id="2076138574"/>
          </p14:sldIdLst>
        </p14:section>
        <p14:section name="Azure Defender for Key Vault" id="{23FB51B9-B048-4E07-9F4F-FABD92158BCB}">
          <p14:sldIdLst>
            <p14:sldId id="2076138544"/>
            <p14:sldId id="2076138545"/>
            <p14:sldId id="2076138549"/>
          </p14:sldIdLst>
        </p14:section>
        <p14:section name="Break" id="{A64599C3-E489-4A18-B5B9-9CCB186B3120}">
          <p14:sldIdLst>
            <p14:sldId id="2076138441"/>
            <p14:sldId id="2076138442"/>
          </p14:sldIdLst>
        </p14:section>
        <p14:section name="Azure Defender - Part IV" id="{2E9D30F5-3E7A-4867-871C-5AF77CB663D6}">
          <p14:sldIdLst/>
        </p14:section>
        <p14:section name="Network Map" id="{824E3BB2-EBFF-4484-BA0B-9D42E541D900}">
          <p14:sldIdLst>
            <p14:sldId id="2076138320"/>
            <p14:sldId id="2076138321"/>
            <p14:sldId id="2076138525"/>
            <p14:sldId id="2076138526"/>
            <p14:sldId id="2076138556"/>
            <p14:sldId id="2076138353"/>
          </p14:sldIdLst>
        </p14:section>
        <p14:section name="IoT Security" id="{CA1015D7-1FD0-4E45-92E8-221DF1641C73}">
          <p14:sldIdLst>
            <p14:sldId id="2076138322"/>
            <p14:sldId id="2076138323"/>
            <p14:sldId id="2076138562"/>
            <p14:sldId id="2076138357"/>
            <p14:sldId id="2076138563"/>
            <p14:sldId id="2076138358"/>
            <p14:sldId id="2076138564"/>
            <p14:sldId id="2076138565"/>
            <p14:sldId id="2076138566"/>
            <p14:sldId id="2076138567"/>
            <p14:sldId id="2076138568"/>
            <p14:sldId id="2076138569"/>
          </p14:sldIdLst>
        </p14:section>
        <p14:section name="Compliance" id="{DE433DE0-597A-4E96-BB12-F39B7449E88D}">
          <p14:sldIdLst>
            <p14:sldId id="2076138492"/>
            <p14:sldId id="2076138493"/>
            <p14:sldId id="2076138546"/>
            <p14:sldId id="2076138547"/>
            <p14:sldId id="2076138548"/>
          </p14:sldIdLst>
        </p14:section>
        <p14:section name="Activity 3 : Azure Defender" id="{7A3B2B87-14CB-4D6F-9C35-485FA4591BF5}">
          <p14:sldIdLst>
            <p14:sldId id="1385"/>
          </p14:sldIdLst>
        </p14:section>
        <p14:section name="Labs" id="{B5157726-BE87-4C0B-B83B-F8AD25396ACF}">
          <p14:sldIdLst>
            <p14:sldId id="2076138581"/>
          </p14:sldIdLst>
        </p14:section>
        <p14:section name="Long Break" id="{58036EBB-2C2A-45BA-B31C-41DBEF982A06}">
          <p14:sldIdLst>
            <p14:sldId id="2076138443"/>
            <p14:sldId id="2076138458"/>
          </p14:sldIdLst>
        </p14:section>
        <p14:section name="Attack Patterns + Analysis" id="{CBE34655-5CE9-4C50-B5EA-16FAD3D63D37}">
          <p14:sldIdLst>
            <p14:sldId id="2076138325"/>
          </p14:sldIdLst>
        </p14:section>
        <p14:section name="MITRE ATTACK" id="{B6034BF9-290B-484D-A5D2-DA7C4B7453AC}">
          <p14:sldIdLst>
            <p14:sldId id="2076137912"/>
            <p14:sldId id="2076138311"/>
            <p14:sldId id="2076138388"/>
            <p14:sldId id="2076138332"/>
            <p14:sldId id="2076138411"/>
            <p14:sldId id="2076138412"/>
            <p14:sldId id="2076138461"/>
            <p14:sldId id="2076138459"/>
          </p14:sldIdLst>
        </p14:section>
        <p14:section name="Attack Patterns" id="{E3908267-43AF-4B91-BEDA-D0C82ECF39E7}">
          <p14:sldIdLst>
            <p14:sldId id="2076138326"/>
            <p14:sldId id="10052"/>
            <p14:sldId id="2076138350"/>
            <p14:sldId id="2076138333"/>
            <p14:sldId id="2076138334"/>
            <p14:sldId id="2076138373"/>
            <p14:sldId id="2076138335"/>
            <p14:sldId id="2076138362"/>
            <p14:sldId id="2076138372"/>
            <p14:sldId id="2076138406"/>
            <p14:sldId id="2076138407"/>
            <p14:sldId id="2076138408"/>
            <p14:sldId id="2076138374"/>
            <p14:sldId id="2076138336"/>
            <p14:sldId id="2076138337"/>
            <p14:sldId id="2076138338"/>
            <p14:sldId id="2076138339"/>
            <p14:sldId id="2076138361"/>
            <p14:sldId id="2076138363"/>
            <p14:sldId id="2076138340"/>
            <p14:sldId id="2076138341"/>
            <p14:sldId id="2076138377"/>
            <p14:sldId id="2076138354"/>
            <p14:sldId id="2076138343"/>
            <p14:sldId id="2076138397"/>
            <p14:sldId id="2076138398"/>
            <p14:sldId id="2076138399"/>
            <p14:sldId id="2076138400"/>
            <p14:sldId id="2076138401"/>
            <p14:sldId id="2076138402"/>
            <p14:sldId id="2076138460"/>
          </p14:sldIdLst>
        </p14:section>
        <p14:section name="Emerging Threats" id="{886D0728-0F21-4644-A333-831019C0CD9C}">
          <p14:sldIdLst>
            <p14:sldId id="1370"/>
            <p14:sldId id="2076138386"/>
            <p14:sldId id="2076138364"/>
            <p14:sldId id="2076138384"/>
            <p14:sldId id="2076138385"/>
            <p14:sldId id="2452"/>
          </p14:sldIdLst>
        </p14:section>
        <p14:section name="Activity 4 : Attack Patterns" id="{DB9A81A7-BE60-470B-A577-714BA05FCDFC}">
          <p14:sldIdLst>
            <p14:sldId id="2076138582"/>
          </p14:sldIdLst>
        </p14:section>
        <p14:section name="Q + A" id="{A5576147-FFC6-42B1-9A8C-60BA9E905AEA}">
          <p14:sldIdLst>
            <p14:sldId id="2076138208"/>
            <p14:sldId id="2076138271"/>
          </p14:sldIdLst>
        </p14:section>
        <p14:section name="Labs" id="{FC59F4FC-9B8F-426F-8678-81EBAEF03854}">
          <p14:sldIdLst>
            <p14:sldId id="2076138331"/>
          </p14:sldIdLst>
        </p14:section>
        <p14:section name="Preparing For The Worse" id="{8C6A3A8D-ECA9-496B-8C42-E55462C6732D}">
          <p14:sldIdLst>
            <p14:sldId id="2076138348"/>
            <p14:sldId id="2076138349"/>
            <p14:sldId id="2076138413"/>
            <p14:sldId id="2076138451"/>
            <p14:sldId id="2076138422"/>
            <p14:sldId id="2076138452"/>
            <p14:sldId id="2076138453"/>
          </p14:sldIdLst>
        </p14:section>
        <p14:section name="Recovery Process" id="{6CDEED35-EB54-4A7B-A5D6-D3AEFA9DAC2D}">
          <p14:sldIdLst>
            <p14:sldId id="2076138454"/>
            <p14:sldId id="2076138415"/>
            <p14:sldId id="2076138455"/>
            <p14:sldId id="2076138416"/>
            <p14:sldId id="2076138417"/>
            <p14:sldId id="2076138418"/>
            <p14:sldId id="2076138456"/>
            <p14:sldId id="2076138421"/>
            <p14:sldId id="2076138414"/>
            <p14:sldId id="2076138425"/>
            <p14:sldId id="2076138395"/>
            <p14:sldId id="2076138419"/>
            <p14:sldId id="2076138356"/>
            <p14:sldId id="2076138420"/>
            <p14:sldId id="2076138423"/>
            <p14:sldId id="2076138424"/>
            <p14:sldId id="2076138464"/>
          </p14:sldIdLst>
        </p14:section>
        <p14:section name="Break" id="{86FF4DB3-FABA-4C0B-9BF4-C06C3E17C364}">
          <p14:sldIdLst>
            <p14:sldId id="1387"/>
            <p14:sldId id="2076138457"/>
          </p14:sldIdLst>
        </p14:section>
        <p14:section name="Activity 5 : Restoring Systems" id="{89ADFB89-8C55-40BE-9D7F-E891C6D8C28C}">
          <p14:sldIdLst>
            <p14:sldId id="2076138445"/>
          </p14:sldIdLst>
        </p14:section>
        <p14:section name="Security Resources" id="{FF5EF953-099B-457A-B812-A903D49CB089}">
          <p14:sldIdLst>
            <p14:sldId id="2076138351"/>
            <p14:sldId id="2076138437"/>
            <p14:sldId id="2076138438"/>
          </p14:sldIdLst>
        </p14:section>
        <p14:section name="Q + A" id="{4726E9E5-BB86-4731-A467-F3EFE1C4E5A2}">
          <p14:sldIdLst>
            <p14:sldId id="2076138447"/>
            <p14:sldId id="2076138448"/>
          </p14:sldIdLst>
        </p14:section>
        <p14:section name="Labs" id="{00B4DDF0-86FB-4D95-84AB-EB7699EB0CDA}">
          <p14:sldIdLst>
            <p14:sldId id="2076138305"/>
          </p14:sldIdLst>
        </p14:section>
        <p14:section name="Closing" id="{A734F8B4-B6F3-4A87-8793-0E5A569EE229}">
          <p14:sldIdLst>
            <p14:sldId id="2076138225"/>
            <p14:sldId id="2076138270"/>
            <p14:sldId id="2076138226"/>
          </p14:sldIdLst>
        </p14:section>
        <p14:section name="Extra" id="{2C6C116A-89FB-46C8-98CA-33EEB8F16BB4}">
          <p14:sldIdLst>
            <p14:sldId id="244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2D2D2"/>
    <a:srgbClr val="B4A0FF"/>
    <a:srgbClr val="32145A"/>
    <a:srgbClr val="313131"/>
    <a:srgbClr val="5C2D91"/>
    <a:srgbClr val="DC403B"/>
    <a:srgbClr val="2284AB"/>
    <a:srgbClr val="D6DCE4"/>
    <a:srgbClr val="54823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9677" autoAdjust="0"/>
    <p:restoredTop sz="65512" autoAdjust="0"/>
  </p:normalViewPr>
  <p:slideViewPr>
    <p:cSldViewPr snapToGrid="0">
      <p:cViewPr varScale="1">
        <p:scale>
          <a:sx n="106" d="100"/>
          <a:sy n="106" d="100"/>
        </p:scale>
        <p:origin x="636" y="64"/>
      </p:cViewPr>
      <p:guideLst/>
    </p:cSldViewPr>
  </p:slideViewPr>
  <p:notesTextViewPr>
    <p:cViewPr>
      <p:scale>
        <a:sx n="3" d="2"/>
        <a:sy n="3" d="2"/>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117" Type="http://schemas.openxmlformats.org/officeDocument/2006/relationships/slide" Target="slides/slide111.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slide" Target="slides/slide57.xml"/><Relationship Id="rId68" Type="http://schemas.openxmlformats.org/officeDocument/2006/relationships/slide" Target="slides/slide62.xml"/><Relationship Id="rId84" Type="http://schemas.openxmlformats.org/officeDocument/2006/relationships/slide" Target="slides/slide78.xml"/><Relationship Id="rId89" Type="http://schemas.openxmlformats.org/officeDocument/2006/relationships/slide" Target="slides/slide83.xml"/><Relationship Id="rId112" Type="http://schemas.openxmlformats.org/officeDocument/2006/relationships/slide" Target="slides/slide106.xml"/><Relationship Id="rId133" Type="http://schemas.openxmlformats.org/officeDocument/2006/relationships/slide" Target="slides/slide127.xml"/><Relationship Id="rId138" Type="http://schemas.openxmlformats.org/officeDocument/2006/relationships/slide" Target="slides/slide132.xml"/><Relationship Id="rId154" Type="http://schemas.openxmlformats.org/officeDocument/2006/relationships/theme" Target="theme/theme1.xml"/><Relationship Id="rId16" Type="http://schemas.openxmlformats.org/officeDocument/2006/relationships/slide" Target="slides/slide10.xml"/><Relationship Id="rId107" Type="http://schemas.openxmlformats.org/officeDocument/2006/relationships/slide" Target="slides/slide101.xml"/><Relationship Id="rId11" Type="http://schemas.openxmlformats.org/officeDocument/2006/relationships/slide" Target="slides/slide5.xml"/><Relationship Id="rId32" Type="http://schemas.openxmlformats.org/officeDocument/2006/relationships/slide" Target="slides/slide26.xml"/><Relationship Id="rId37" Type="http://schemas.openxmlformats.org/officeDocument/2006/relationships/slide" Target="slides/slide31.xml"/><Relationship Id="rId53" Type="http://schemas.openxmlformats.org/officeDocument/2006/relationships/slide" Target="slides/slide47.xml"/><Relationship Id="rId58" Type="http://schemas.openxmlformats.org/officeDocument/2006/relationships/slide" Target="slides/slide52.xml"/><Relationship Id="rId74" Type="http://schemas.openxmlformats.org/officeDocument/2006/relationships/slide" Target="slides/slide68.xml"/><Relationship Id="rId79" Type="http://schemas.openxmlformats.org/officeDocument/2006/relationships/slide" Target="slides/slide73.xml"/><Relationship Id="rId102" Type="http://schemas.openxmlformats.org/officeDocument/2006/relationships/slide" Target="slides/slide96.xml"/><Relationship Id="rId123" Type="http://schemas.openxmlformats.org/officeDocument/2006/relationships/slide" Target="slides/slide117.xml"/><Relationship Id="rId128" Type="http://schemas.openxmlformats.org/officeDocument/2006/relationships/slide" Target="slides/slide122.xml"/><Relationship Id="rId144" Type="http://schemas.openxmlformats.org/officeDocument/2006/relationships/slide" Target="slides/slide138.xml"/><Relationship Id="rId149" Type="http://schemas.openxmlformats.org/officeDocument/2006/relationships/slide" Target="slides/slide143.xml"/><Relationship Id="rId5" Type="http://schemas.openxmlformats.org/officeDocument/2006/relationships/slideMaster" Target="slideMasters/slideMaster2.xml"/><Relationship Id="rId90" Type="http://schemas.openxmlformats.org/officeDocument/2006/relationships/slide" Target="slides/slide84.xml"/><Relationship Id="rId95" Type="http://schemas.openxmlformats.org/officeDocument/2006/relationships/slide" Target="slides/slide89.xml"/><Relationship Id="rId22" Type="http://schemas.openxmlformats.org/officeDocument/2006/relationships/slide" Target="slides/slide16.xml"/><Relationship Id="rId27" Type="http://schemas.openxmlformats.org/officeDocument/2006/relationships/slide" Target="slides/slide21.xml"/><Relationship Id="rId43" Type="http://schemas.openxmlformats.org/officeDocument/2006/relationships/slide" Target="slides/slide37.xml"/><Relationship Id="rId48" Type="http://schemas.openxmlformats.org/officeDocument/2006/relationships/slide" Target="slides/slide42.xml"/><Relationship Id="rId64" Type="http://schemas.openxmlformats.org/officeDocument/2006/relationships/slide" Target="slides/slide58.xml"/><Relationship Id="rId69" Type="http://schemas.openxmlformats.org/officeDocument/2006/relationships/slide" Target="slides/slide63.xml"/><Relationship Id="rId113" Type="http://schemas.openxmlformats.org/officeDocument/2006/relationships/slide" Target="slides/slide107.xml"/><Relationship Id="rId118" Type="http://schemas.openxmlformats.org/officeDocument/2006/relationships/slide" Target="slides/slide112.xml"/><Relationship Id="rId134" Type="http://schemas.openxmlformats.org/officeDocument/2006/relationships/slide" Target="slides/slide128.xml"/><Relationship Id="rId139" Type="http://schemas.openxmlformats.org/officeDocument/2006/relationships/slide" Target="slides/slide133.xml"/><Relationship Id="rId80" Type="http://schemas.openxmlformats.org/officeDocument/2006/relationships/slide" Target="slides/slide74.xml"/><Relationship Id="rId85" Type="http://schemas.openxmlformats.org/officeDocument/2006/relationships/slide" Target="slides/slide79.xml"/><Relationship Id="rId150" Type="http://schemas.openxmlformats.org/officeDocument/2006/relationships/slide" Target="slides/slide144.xml"/><Relationship Id="rId155" Type="http://schemas.openxmlformats.org/officeDocument/2006/relationships/tableStyles" Target="tableStyles.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slide" Target="slides/slide61.xml"/><Relationship Id="rId103" Type="http://schemas.openxmlformats.org/officeDocument/2006/relationships/slide" Target="slides/slide97.xml"/><Relationship Id="rId108" Type="http://schemas.openxmlformats.org/officeDocument/2006/relationships/slide" Target="slides/slide102.xml"/><Relationship Id="rId116" Type="http://schemas.openxmlformats.org/officeDocument/2006/relationships/slide" Target="slides/slide110.xml"/><Relationship Id="rId124" Type="http://schemas.openxmlformats.org/officeDocument/2006/relationships/slide" Target="slides/slide118.xml"/><Relationship Id="rId129" Type="http://schemas.openxmlformats.org/officeDocument/2006/relationships/slide" Target="slides/slide123.xml"/><Relationship Id="rId137" Type="http://schemas.openxmlformats.org/officeDocument/2006/relationships/slide" Target="slides/slide13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slide" Target="slides/slide64.xml"/><Relationship Id="rId75" Type="http://schemas.openxmlformats.org/officeDocument/2006/relationships/slide" Target="slides/slide69.xml"/><Relationship Id="rId83" Type="http://schemas.openxmlformats.org/officeDocument/2006/relationships/slide" Target="slides/slide77.xml"/><Relationship Id="rId88" Type="http://schemas.openxmlformats.org/officeDocument/2006/relationships/slide" Target="slides/slide82.xml"/><Relationship Id="rId91" Type="http://schemas.openxmlformats.org/officeDocument/2006/relationships/slide" Target="slides/slide85.xml"/><Relationship Id="rId96" Type="http://schemas.openxmlformats.org/officeDocument/2006/relationships/slide" Target="slides/slide90.xml"/><Relationship Id="rId111" Type="http://schemas.openxmlformats.org/officeDocument/2006/relationships/slide" Target="slides/slide105.xml"/><Relationship Id="rId132" Type="http://schemas.openxmlformats.org/officeDocument/2006/relationships/slide" Target="slides/slide126.xml"/><Relationship Id="rId140" Type="http://schemas.openxmlformats.org/officeDocument/2006/relationships/slide" Target="slides/slide134.xml"/><Relationship Id="rId145" Type="http://schemas.openxmlformats.org/officeDocument/2006/relationships/slide" Target="slides/slide139.xml"/><Relationship Id="rId153"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6" Type="http://schemas.openxmlformats.org/officeDocument/2006/relationships/slide" Target="slides/slide100.xml"/><Relationship Id="rId114" Type="http://schemas.openxmlformats.org/officeDocument/2006/relationships/slide" Target="slides/slide108.xml"/><Relationship Id="rId119" Type="http://schemas.openxmlformats.org/officeDocument/2006/relationships/slide" Target="slides/slide113.xml"/><Relationship Id="rId127" Type="http://schemas.openxmlformats.org/officeDocument/2006/relationships/slide" Target="slides/slide12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slide" Target="slides/slide67.xml"/><Relationship Id="rId78" Type="http://schemas.openxmlformats.org/officeDocument/2006/relationships/slide" Target="slides/slide72.xml"/><Relationship Id="rId81" Type="http://schemas.openxmlformats.org/officeDocument/2006/relationships/slide" Target="slides/slide75.xml"/><Relationship Id="rId86" Type="http://schemas.openxmlformats.org/officeDocument/2006/relationships/slide" Target="slides/slide80.xml"/><Relationship Id="rId94" Type="http://schemas.openxmlformats.org/officeDocument/2006/relationships/slide" Target="slides/slide88.xml"/><Relationship Id="rId99" Type="http://schemas.openxmlformats.org/officeDocument/2006/relationships/slide" Target="slides/slide93.xml"/><Relationship Id="rId101" Type="http://schemas.openxmlformats.org/officeDocument/2006/relationships/slide" Target="slides/slide95.xml"/><Relationship Id="rId122" Type="http://schemas.openxmlformats.org/officeDocument/2006/relationships/slide" Target="slides/slide116.xml"/><Relationship Id="rId130" Type="http://schemas.openxmlformats.org/officeDocument/2006/relationships/slide" Target="slides/slide124.xml"/><Relationship Id="rId135" Type="http://schemas.openxmlformats.org/officeDocument/2006/relationships/slide" Target="slides/slide129.xml"/><Relationship Id="rId143" Type="http://schemas.openxmlformats.org/officeDocument/2006/relationships/slide" Target="slides/slide137.xml"/><Relationship Id="rId148" Type="http://schemas.openxmlformats.org/officeDocument/2006/relationships/slide" Target="slides/slide142.xml"/><Relationship Id="rId15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109" Type="http://schemas.openxmlformats.org/officeDocument/2006/relationships/slide" Target="slides/slide10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slide" Target="slides/slide70.xml"/><Relationship Id="rId97" Type="http://schemas.openxmlformats.org/officeDocument/2006/relationships/slide" Target="slides/slide91.xml"/><Relationship Id="rId104" Type="http://schemas.openxmlformats.org/officeDocument/2006/relationships/slide" Target="slides/slide98.xml"/><Relationship Id="rId120" Type="http://schemas.openxmlformats.org/officeDocument/2006/relationships/slide" Target="slides/slide114.xml"/><Relationship Id="rId125" Type="http://schemas.openxmlformats.org/officeDocument/2006/relationships/slide" Target="slides/slide119.xml"/><Relationship Id="rId141" Type="http://schemas.openxmlformats.org/officeDocument/2006/relationships/slide" Target="slides/slide135.xml"/><Relationship Id="rId146" Type="http://schemas.openxmlformats.org/officeDocument/2006/relationships/slide" Target="slides/slide140.xml"/><Relationship Id="rId7" Type="http://schemas.openxmlformats.org/officeDocument/2006/relationships/slide" Target="slides/slide1.xml"/><Relationship Id="rId71" Type="http://schemas.openxmlformats.org/officeDocument/2006/relationships/slide" Target="slides/slide65.xml"/><Relationship Id="rId92" Type="http://schemas.openxmlformats.org/officeDocument/2006/relationships/slide" Target="slides/slide86.xml"/><Relationship Id="rId2" Type="http://schemas.openxmlformats.org/officeDocument/2006/relationships/customXml" Target="../customXml/item2.xml"/><Relationship Id="rId29" Type="http://schemas.openxmlformats.org/officeDocument/2006/relationships/slide" Target="slides/slide23.xml"/><Relationship Id="rId24" Type="http://schemas.openxmlformats.org/officeDocument/2006/relationships/slide" Target="slides/slide18.xml"/><Relationship Id="rId40" Type="http://schemas.openxmlformats.org/officeDocument/2006/relationships/slide" Target="slides/slide34.xml"/><Relationship Id="rId45" Type="http://schemas.openxmlformats.org/officeDocument/2006/relationships/slide" Target="slides/slide39.xml"/><Relationship Id="rId66" Type="http://schemas.openxmlformats.org/officeDocument/2006/relationships/slide" Target="slides/slide60.xml"/><Relationship Id="rId87" Type="http://schemas.openxmlformats.org/officeDocument/2006/relationships/slide" Target="slides/slide81.xml"/><Relationship Id="rId110" Type="http://schemas.openxmlformats.org/officeDocument/2006/relationships/slide" Target="slides/slide104.xml"/><Relationship Id="rId115" Type="http://schemas.openxmlformats.org/officeDocument/2006/relationships/slide" Target="slides/slide109.xml"/><Relationship Id="rId131" Type="http://schemas.openxmlformats.org/officeDocument/2006/relationships/slide" Target="slides/slide125.xml"/><Relationship Id="rId136" Type="http://schemas.openxmlformats.org/officeDocument/2006/relationships/slide" Target="slides/slide130.xml"/><Relationship Id="rId61" Type="http://schemas.openxmlformats.org/officeDocument/2006/relationships/slide" Target="slides/slide55.xml"/><Relationship Id="rId82" Type="http://schemas.openxmlformats.org/officeDocument/2006/relationships/slide" Target="slides/slide76.xml"/><Relationship Id="rId152" Type="http://schemas.openxmlformats.org/officeDocument/2006/relationships/presProps" Target="presProps.xml"/><Relationship Id="rId19" Type="http://schemas.openxmlformats.org/officeDocument/2006/relationships/slide" Target="slides/slide13.xml"/><Relationship Id="rId14" Type="http://schemas.openxmlformats.org/officeDocument/2006/relationships/slide" Target="slides/slide8.xml"/><Relationship Id="rId30" Type="http://schemas.openxmlformats.org/officeDocument/2006/relationships/slide" Target="slides/slide24.xml"/><Relationship Id="rId35" Type="http://schemas.openxmlformats.org/officeDocument/2006/relationships/slide" Target="slides/slide29.xml"/><Relationship Id="rId56" Type="http://schemas.openxmlformats.org/officeDocument/2006/relationships/slide" Target="slides/slide50.xml"/><Relationship Id="rId77" Type="http://schemas.openxmlformats.org/officeDocument/2006/relationships/slide" Target="slides/slide71.xml"/><Relationship Id="rId100" Type="http://schemas.openxmlformats.org/officeDocument/2006/relationships/slide" Target="slides/slide94.xml"/><Relationship Id="rId105" Type="http://schemas.openxmlformats.org/officeDocument/2006/relationships/slide" Target="slides/slide99.xml"/><Relationship Id="rId126" Type="http://schemas.openxmlformats.org/officeDocument/2006/relationships/slide" Target="slides/slide120.xml"/><Relationship Id="rId147" Type="http://schemas.openxmlformats.org/officeDocument/2006/relationships/slide" Target="slides/slide141.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93" Type="http://schemas.openxmlformats.org/officeDocument/2006/relationships/slide" Target="slides/slide87.xml"/><Relationship Id="rId98" Type="http://schemas.openxmlformats.org/officeDocument/2006/relationships/slide" Target="slides/slide92.xml"/><Relationship Id="rId121" Type="http://schemas.openxmlformats.org/officeDocument/2006/relationships/slide" Target="slides/slide115.xml"/><Relationship Id="rId142" Type="http://schemas.openxmlformats.org/officeDocument/2006/relationships/slide" Target="slides/slide136.xml"/><Relationship Id="rId3" Type="http://schemas.openxmlformats.org/officeDocument/2006/relationships/customXml" Target="../customXml/item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56C6C4-75BE-457F-8850-C7CD7CFC7DA3}" type="datetimeFigureOut">
              <a:rPr lang="en-US" smtClean="0"/>
              <a:t>11/11/2021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259B3D-005A-450F-B89F-6A3DD53EE3BF}" type="slidenum">
              <a:rPr lang="en-US" smtClean="0"/>
              <a:t>‹#›</a:t>
            </a:fld>
            <a:endParaRPr lang="en-US"/>
          </a:p>
        </p:txBody>
      </p:sp>
    </p:spTree>
    <p:extLst>
      <p:ext uri="{BB962C8B-B14F-4D97-AF65-F5344CB8AC3E}">
        <p14:creationId xmlns:p14="http://schemas.microsoft.com/office/powerpoint/2010/main" val="30111821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3" Type="http://schemas.openxmlformats.org/officeDocument/2006/relationships/hyperlink" Target="https://www.microsoft.com/security/blog/ciso-series/" TargetMode="External"/><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3" Type="http://schemas.openxmlformats.org/officeDocument/2006/relationships/hyperlink" Target="https://attack.mitre.org/" TargetMode="External"/><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3" Type="http://schemas.openxmlformats.org/officeDocument/2006/relationships/hyperlink" Target="https://attack.mitre.org/" TargetMode="External"/><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3" Type="http://schemas.openxmlformats.org/officeDocument/2006/relationships/hyperlink" Target="https://docs.microsoft.com/en-us/windows/security/threat-protection/intelligence/coinminer-malware" TargetMode="External"/><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3" Type="http://schemas.openxmlformats.org/officeDocument/2006/relationships/hyperlink" Target="https://docs.microsoft.com/en-us/windows/security/threat-protection/intelligence/exploits-malware" TargetMode="External"/><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3" Type="http://schemas.openxmlformats.org/officeDocument/2006/relationships/hyperlink" Target="https://docs.microsoft.com/en-us/windows/security/threat-protection/intelligence/exploits-malware" TargetMode="External"/><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3" Type="http://schemas.openxmlformats.org/officeDocument/2006/relationships/hyperlink" Target="https://docs.microsoft.com/en-us/windows/security/threat-protection/intelligence/macro-malware" TargetMode="External"/><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3" Type="http://schemas.openxmlformats.org/officeDocument/2006/relationships/hyperlink" Target="https://docs.microsoft.com/en-us/windows/security/threat-protection/intelligence/phishing" TargetMode="External"/><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3" Type="http://schemas.openxmlformats.org/officeDocument/2006/relationships/hyperlink" Target="https://docs.microsoft.com/en-us/windows/security/threat-protection/intelligence/rootkits-malware" TargetMode="External"/><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3" Type="http://schemas.openxmlformats.org/officeDocument/2006/relationships/hyperlink" Target="https://docs.microsoft.com/en-us/windows/security/threat-protection/intelligence/worms-malware" TargetMode="External"/><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8" Type="http://schemas.openxmlformats.org/officeDocument/2006/relationships/hyperlink" Target="https://blog.netspi.com/15-ways-to-bypass-the-powershell-execution-policy/" TargetMode="External"/><Relationship Id="rId3" Type="http://schemas.openxmlformats.org/officeDocument/2006/relationships/hyperlink" Target="https://attack.mitre.org/mitigations/M1049" TargetMode="External"/><Relationship Id="rId7" Type="http://schemas.openxmlformats.org/officeDocument/2006/relationships/hyperlink" Target="https://attack.mitre.org/mitigations/M1026" TargetMode="External"/><Relationship Id="rId2" Type="http://schemas.openxmlformats.org/officeDocument/2006/relationships/slide" Target="../slides/slide97.xml"/><Relationship Id="rId1" Type="http://schemas.openxmlformats.org/officeDocument/2006/relationships/notesMaster" Target="../notesMasters/notesMaster1.xml"/><Relationship Id="rId6" Type="http://schemas.openxmlformats.org/officeDocument/2006/relationships/hyperlink" Target="https://attack.mitre.org/mitigations/M1038" TargetMode="External"/><Relationship Id="rId5" Type="http://schemas.openxmlformats.org/officeDocument/2006/relationships/hyperlink" Target="https://attack.mitre.org/mitigations/M1042" TargetMode="External"/><Relationship Id="rId4" Type="http://schemas.openxmlformats.org/officeDocument/2006/relationships/hyperlink" Target="https://attack.mitre.org/mitigations/M1045" TargetMode="External"/><Relationship Id="rId9" Type="http://schemas.openxmlformats.org/officeDocument/2006/relationships/hyperlink" Target="https://attack.mitre.org/mitigations/M1021" TargetMode="Externa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3" Type="http://schemas.openxmlformats.org/officeDocument/2006/relationships/hyperlink" Target="https://www.oasis-open.org/" TargetMode="External"/><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3" Type="http://schemas.openxmlformats.org/officeDocument/2006/relationships/hyperlink" Target="https://oasis-open.github.io/cti-documentation/stix/intro" TargetMode="External"/><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11/11/2021 6:53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52935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https://docs.microsoft.com/en-us/azure/security-center/alerts-reference#alerts-k8scluster</a:t>
            </a:r>
          </a:p>
          <a:p>
            <a:endParaRPr lang="en-US" dirty="0"/>
          </a:p>
          <a:p>
            <a:r>
              <a:rPr lang="en-US" dirty="0"/>
              <a:t>https://docs.microsoft.com/en-us/azure/security-center/alerts-reference#alerts-containerhost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51492043"/>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109</a:t>
            </a:fld>
            <a:endParaRPr lang="en-US"/>
          </a:p>
        </p:txBody>
      </p:sp>
    </p:spTree>
    <p:extLst>
      <p:ext uri="{BB962C8B-B14F-4D97-AF65-F5344CB8AC3E}">
        <p14:creationId xmlns:p14="http://schemas.microsoft.com/office/powerpoint/2010/main" val="1077536358"/>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110</a:t>
            </a:fld>
            <a:endParaRPr lang="en-US"/>
          </a:p>
        </p:txBody>
      </p:sp>
    </p:spTree>
    <p:extLst>
      <p:ext uri="{BB962C8B-B14F-4D97-AF65-F5344CB8AC3E}">
        <p14:creationId xmlns:p14="http://schemas.microsoft.com/office/powerpoint/2010/main" val="2598462782"/>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111</a:t>
            </a:fld>
            <a:endParaRPr lang="en-US"/>
          </a:p>
        </p:txBody>
      </p:sp>
    </p:spTree>
    <p:extLst>
      <p:ext uri="{BB962C8B-B14F-4D97-AF65-F5344CB8AC3E}">
        <p14:creationId xmlns:p14="http://schemas.microsoft.com/office/powerpoint/2010/main" val="1175202164"/>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112</a:t>
            </a:fld>
            <a:endParaRPr lang="en-US"/>
          </a:p>
        </p:txBody>
      </p:sp>
    </p:spTree>
    <p:extLst>
      <p:ext uri="{BB962C8B-B14F-4D97-AF65-F5344CB8AC3E}">
        <p14:creationId xmlns:p14="http://schemas.microsoft.com/office/powerpoint/2010/main" val="557710100"/>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113</a:t>
            </a:fld>
            <a:endParaRPr lang="en-US"/>
          </a:p>
        </p:txBody>
      </p:sp>
    </p:spTree>
    <p:extLst>
      <p:ext uri="{BB962C8B-B14F-4D97-AF65-F5344CB8AC3E}">
        <p14:creationId xmlns:p14="http://schemas.microsoft.com/office/powerpoint/2010/main" val="1195339201"/>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114</a:t>
            </a:fld>
            <a:endParaRPr lang="en-US"/>
          </a:p>
        </p:txBody>
      </p:sp>
    </p:spTree>
    <p:extLst>
      <p:ext uri="{BB962C8B-B14F-4D97-AF65-F5344CB8AC3E}">
        <p14:creationId xmlns:p14="http://schemas.microsoft.com/office/powerpoint/2010/main" val="1010510352"/>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115</a:t>
            </a:fld>
            <a:endParaRPr lang="en-US"/>
          </a:p>
        </p:txBody>
      </p:sp>
    </p:spTree>
    <p:extLst>
      <p:ext uri="{BB962C8B-B14F-4D97-AF65-F5344CB8AC3E}">
        <p14:creationId xmlns:p14="http://schemas.microsoft.com/office/powerpoint/2010/main" val="3371014510"/>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116</a:t>
            </a:fld>
            <a:endParaRPr lang="en-US"/>
          </a:p>
        </p:txBody>
      </p:sp>
    </p:spTree>
    <p:extLst>
      <p:ext uri="{BB962C8B-B14F-4D97-AF65-F5344CB8AC3E}">
        <p14:creationId xmlns:p14="http://schemas.microsoft.com/office/powerpoint/2010/main" val="3514418892"/>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117</a:t>
            </a:fld>
            <a:endParaRPr lang="en-US"/>
          </a:p>
        </p:txBody>
      </p:sp>
    </p:spTree>
    <p:extLst>
      <p:ext uri="{BB962C8B-B14F-4D97-AF65-F5344CB8AC3E}">
        <p14:creationId xmlns:p14="http://schemas.microsoft.com/office/powerpoint/2010/main" val="347522906"/>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118</a:t>
            </a:fld>
            <a:endParaRPr lang="en-US"/>
          </a:p>
        </p:txBody>
      </p:sp>
    </p:spTree>
    <p:extLst>
      <p:ext uri="{BB962C8B-B14F-4D97-AF65-F5344CB8AC3E}">
        <p14:creationId xmlns:p14="http://schemas.microsoft.com/office/powerpoint/2010/main" val="17377699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https://docs.microsoft.com/en-us/azure/security-center/defender-for-kubernetes-introduction</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55522002"/>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119</a:t>
            </a:fld>
            <a:endParaRPr lang="en-US"/>
          </a:p>
        </p:txBody>
      </p:sp>
    </p:spTree>
    <p:extLst>
      <p:ext uri="{BB962C8B-B14F-4D97-AF65-F5344CB8AC3E}">
        <p14:creationId xmlns:p14="http://schemas.microsoft.com/office/powerpoint/2010/main" val="684623530"/>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120</a:t>
            </a:fld>
            <a:endParaRPr lang="en-US"/>
          </a:p>
        </p:txBody>
      </p:sp>
    </p:spTree>
    <p:extLst>
      <p:ext uri="{BB962C8B-B14F-4D97-AF65-F5344CB8AC3E}">
        <p14:creationId xmlns:p14="http://schemas.microsoft.com/office/powerpoint/2010/main" val="2990748684"/>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121</a:t>
            </a:fld>
            <a:endParaRPr lang="en-US"/>
          </a:p>
        </p:txBody>
      </p:sp>
    </p:spTree>
    <p:extLst>
      <p:ext uri="{BB962C8B-B14F-4D97-AF65-F5344CB8AC3E}">
        <p14:creationId xmlns:p14="http://schemas.microsoft.com/office/powerpoint/2010/main" val="3106513896"/>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122</a:t>
            </a:fld>
            <a:endParaRPr lang="en-US"/>
          </a:p>
        </p:txBody>
      </p:sp>
    </p:spTree>
    <p:extLst>
      <p:ext uri="{BB962C8B-B14F-4D97-AF65-F5344CB8AC3E}">
        <p14:creationId xmlns:p14="http://schemas.microsoft.com/office/powerpoint/2010/main" val="2137063647"/>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123</a:t>
            </a:fld>
            <a:endParaRPr lang="en-US"/>
          </a:p>
        </p:txBody>
      </p:sp>
    </p:spTree>
    <p:extLst>
      <p:ext uri="{BB962C8B-B14F-4D97-AF65-F5344CB8AC3E}">
        <p14:creationId xmlns:p14="http://schemas.microsoft.com/office/powerpoint/2010/main" val="2902668617"/>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https://docs.microsoft.com/en-us/windows/security/threat-protection/intelligence/safety-scanner-download</a:t>
            </a:r>
          </a:p>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124</a:t>
            </a:fld>
            <a:endParaRPr lang="en-US"/>
          </a:p>
        </p:txBody>
      </p:sp>
    </p:spTree>
    <p:extLst>
      <p:ext uri="{BB962C8B-B14F-4D97-AF65-F5344CB8AC3E}">
        <p14:creationId xmlns:p14="http://schemas.microsoft.com/office/powerpoint/2010/main" val="448294425"/>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125</a:t>
            </a:fld>
            <a:endParaRPr lang="en-US"/>
          </a:p>
        </p:txBody>
      </p:sp>
    </p:spTree>
    <p:extLst>
      <p:ext uri="{BB962C8B-B14F-4D97-AF65-F5344CB8AC3E}">
        <p14:creationId xmlns:p14="http://schemas.microsoft.com/office/powerpoint/2010/main" val="4146774921"/>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126</a:t>
            </a:fld>
            <a:endParaRPr lang="en-US"/>
          </a:p>
        </p:txBody>
      </p:sp>
    </p:spTree>
    <p:extLst>
      <p:ext uri="{BB962C8B-B14F-4D97-AF65-F5344CB8AC3E}">
        <p14:creationId xmlns:p14="http://schemas.microsoft.com/office/powerpoint/2010/main" val="3426552931"/>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127</a:t>
            </a:fld>
            <a:endParaRPr lang="en-US"/>
          </a:p>
        </p:txBody>
      </p:sp>
    </p:spTree>
    <p:extLst>
      <p:ext uri="{BB962C8B-B14F-4D97-AF65-F5344CB8AC3E}">
        <p14:creationId xmlns:p14="http://schemas.microsoft.com/office/powerpoint/2010/main" val="106396839"/>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128</a:t>
            </a:fld>
            <a:endParaRPr lang="en-US"/>
          </a:p>
        </p:txBody>
      </p:sp>
    </p:spTree>
    <p:extLst>
      <p:ext uri="{BB962C8B-B14F-4D97-AF65-F5344CB8AC3E}">
        <p14:creationId xmlns:p14="http://schemas.microsoft.com/office/powerpoint/2010/main" val="34646135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https://docs.microsoft.com/en-us/azure/security-center/defender-for-kubernetes-azure-arc?tabs=k8s-deploy-asc%2Ck8s-verify-asc%2Ck8s-remove-arc</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90356158"/>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129</a:t>
            </a:fld>
            <a:endParaRPr lang="en-US"/>
          </a:p>
        </p:txBody>
      </p:sp>
    </p:spTree>
    <p:extLst>
      <p:ext uri="{BB962C8B-B14F-4D97-AF65-F5344CB8AC3E}">
        <p14:creationId xmlns:p14="http://schemas.microsoft.com/office/powerpoint/2010/main" val="3094899063"/>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130</a:t>
            </a:fld>
            <a:endParaRPr lang="en-US"/>
          </a:p>
        </p:txBody>
      </p:sp>
    </p:spTree>
    <p:extLst>
      <p:ext uri="{BB962C8B-B14F-4D97-AF65-F5344CB8AC3E}">
        <p14:creationId xmlns:p14="http://schemas.microsoft.com/office/powerpoint/2010/main" val="400276848"/>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Backup / Recovery Services Vault.</a:t>
            </a:r>
          </a:p>
          <a:p>
            <a:endParaRPr lang="en-US" dirty="0"/>
          </a:p>
          <a:p>
            <a:r>
              <a:rPr lang="en-US" dirty="0"/>
              <a:t>https://docs.microsoft.com/en-us/azure/backup/backup-azure-recovery-services-vault-overview</a:t>
            </a:r>
          </a:p>
        </p:txBody>
      </p:sp>
      <p:sp>
        <p:nvSpPr>
          <p:cNvPr id="4" name="Slide Number Placeholder 3"/>
          <p:cNvSpPr>
            <a:spLocks noGrp="1"/>
          </p:cNvSpPr>
          <p:nvPr>
            <p:ph type="sldNum" sz="quarter" idx="5"/>
          </p:nvPr>
        </p:nvSpPr>
        <p:spPr/>
        <p:txBody>
          <a:bodyPr/>
          <a:lstStyle/>
          <a:p>
            <a:fld id="{09259B3D-005A-450F-B89F-6A3DD53EE3BF}" type="slidenum">
              <a:rPr lang="en-US" smtClean="0"/>
              <a:t>131</a:t>
            </a:fld>
            <a:endParaRPr lang="en-US"/>
          </a:p>
        </p:txBody>
      </p:sp>
    </p:spTree>
    <p:extLst>
      <p:ext uri="{BB962C8B-B14F-4D97-AF65-F5344CB8AC3E}">
        <p14:creationId xmlns:p14="http://schemas.microsoft.com/office/powerpoint/2010/main" val="1391381539"/>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11/11/2021 6:53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132</a:t>
            </a:fld>
            <a:endParaRPr lang="en-US" dirty="0"/>
          </a:p>
        </p:txBody>
      </p:sp>
    </p:spTree>
    <p:extLst>
      <p:ext uri="{BB962C8B-B14F-4D97-AF65-F5344CB8AC3E}">
        <p14:creationId xmlns:p14="http://schemas.microsoft.com/office/powerpoint/2010/main" val="1484181988"/>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133</a:t>
            </a:fld>
            <a:endParaRPr lang="en-US"/>
          </a:p>
        </p:txBody>
      </p:sp>
    </p:spTree>
    <p:extLst>
      <p:ext uri="{BB962C8B-B14F-4D97-AF65-F5344CB8AC3E}">
        <p14:creationId xmlns:p14="http://schemas.microsoft.com/office/powerpoint/2010/main" val="3342589264"/>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136</a:t>
            </a:fld>
            <a:endParaRPr lang="en-US"/>
          </a:p>
        </p:txBody>
      </p:sp>
    </p:spTree>
    <p:extLst>
      <p:ext uri="{BB962C8B-B14F-4D97-AF65-F5344CB8AC3E}">
        <p14:creationId xmlns:p14="http://schemas.microsoft.com/office/powerpoint/2010/main" val="302294648"/>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CISO series - Microsoft Security</a:t>
            </a:r>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137</a:t>
            </a:fld>
            <a:endParaRPr lang="en-US"/>
          </a:p>
        </p:txBody>
      </p:sp>
    </p:spTree>
    <p:extLst>
      <p:ext uri="{BB962C8B-B14F-4D97-AF65-F5344CB8AC3E}">
        <p14:creationId xmlns:p14="http://schemas.microsoft.com/office/powerpoint/2010/main" val="1111933965"/>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11/11/2021 6:53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138</a:t>
            </a:fld>
            <a:endParaRPr lang="en-US"/>
          </a:p>
        </p:txBody>
      </p:sp>
    </p:spTree>
    <p:extLst>
      <p:ext uri="{BB962C8B-B14F-4D97-AF65-F5344CB8AC3E}">
        <p14:creationId xmlns:p14="http://schemas.microsoft.com/office/powerpoint/2010/main" val="3607719172"/>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https://www.menti.com/9r2wwujwag</a:t>
            </a:r>
          </a:p>
        </p:txBody>
      </p:sp>
      <p:sp>
        <p:nvSpPr>
          <p:cNvPr id="4" name="Slide Number Placeholder 3"/>
          <p:cNvSpPr>
            <a:spLocks noGrp="1"/>
          </p:cNvSpPr>
          <p:nvPr>
            <p:ph type="sldNum" sz="quarter" idx="5"/>
          </p:nvPr>
        </p:nvSpPr>
        <p:spPr/>
        <p:txBody>
          <a:bodyPr/>
          <a:lstStyle/>
          <a:p>
            <a:fld id="{09259B3D-005A-450F-B89F-6A3DD53EE3BF}" type="slidenum">
              <a:rPr lang="en-US" smtClean="0"/>
              <a:t>139</a:t>
            </a:fld>
            <a:endParaRPr lang="en-US"/>
          </a:p>
        </p:txBody>
      </p:sp>
    </p:spTree>
    <p:extLst>
      <p:ext uri="{BB962C8B-B14F-4D97-AF65-F5344CB8AC3E}">
        <p14:creationId xmlns:p14="http://schemas.microsoft.com/office/powerpoint/2010/main" val="85667957"/>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11/11/2021 6:53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142</a:t>
            </a:fld>
            <a:endParaRPr lang="en-US" dirty="0"/>
          </a:p>
        </p:txBody>
      </p:sp>
    </p:spTree>
    <p:extLst>
      <p:ext uri="{BB962C8B-B14F-4D97-AF65-F5344CB8AC3E}">
        <p14:creationId xmlns:p14="http://schemas.microsoft.com/office/powerpoint/2010/main" val="14841819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93497232"/>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144</a:t>
            </a:fld>
            <a:endParaRPr lang="en-US"/>
          </a:p>
        </p:txBody>
      </p:sp>
    </p:spTree>
    <p:extLst>
      <p:ext uri="{BB962C8B-B14F-4D97-AF65-F5344CB8AC3E}">
        <p14:creationId xmlns:p14="http://schemas.microsoft.com/office/powerpoint/2010/main" val="10641373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11/11/2021 6:53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52360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002731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449398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322892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11/11/2021 6:53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498376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890698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11/11/2021 6:53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16736378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725742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175097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827316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362607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https://github.com/Azure/azure-storage-av-automation</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7839835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11/11/2021 6:53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896253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23780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https://docs.microsoft.com/en-us/azure/security-center/defender-for-key-vault-usage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8950236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11/11/2021 6:53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363987823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30</a:t>
            </a:fld>
            <a:endParaRPr lang="en-US"/>
          </a:p>
        </p:txBody>
      </p:sp>
    </p:spTree>
    <p:extLst>
      <p:ext uri="{BB962C8B-B14F-4D97-AF65-F5344CB8AC3E}">
        <p14:creationId xmlns:p14="http://schemas.microsoft.com/office/powerpoint/2010/main" val="21292157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4</a:t>
            </a:fld>
            <a:endParaRPr lang="en-US"/>
          </a:p>
        </p:txBody>
      </p:sp>
    </p:spTree>
    <p:extLst>
      <p:ext uri="{BB962C8B-B14F-4D97-AF65-F5344CB8AC3E}">
        <p14:creationId xmlns:p14="http://schemas.microsoft.com/office/powerpoint/2010/main" val="112149406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 to me</a:t>
            </a: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11/11/2021 6:53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7287405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3568537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8814974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084395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7142470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0118530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 to me</a:t>
            </a: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11/11/2021 6:53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1504355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https://docs.microsoft.com/en-us/azure/defender-for-iot/architecture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7190135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https://portal.azure.com/#blade/Microsoft_Azure_IoT_Defender/IoTDefenderDashboard/Getting_Started</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5401526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299957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5</a:t>
            </a:fld>
            <a:endParaRPr lang="en-US"/>
          </a:p>
        </p:txBody>
      </p:sp>
    </p:spTree>
    <p:extLst>
      <p:ext uri="{BB962C8B-B14F-4D97-AF65-F5344CB8AC3E}">
        <p14:creationId xmlns:p14="http://schemas.microsoft.com/office/powerpoint/2010/main" val="75748743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8070022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0670502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9155924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6896797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2213704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8588130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https://docs.microsoft.com/en-us/azure-sphere/product-overview/what-is-azure-sphere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6154212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https://docs.microsoft.com/en-us/security/benchmark/azure/baselines/iot-hub-security-baseline?toc=/azure/iot-hub/TOC.json</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7984649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578578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786237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6</a:t>
            </a:fld>
            <a:endParaRPr lang="en-US"/>
          </a:p>
        </p:txBody>
      </p:sp>
    </p:spTree>
    <p:extLst>
      <p:ext uri="{BB962C8B-B14F-4D97-AF65-F5344CB8AC3E}">
        <p14:creationId xmlns:p14="http://schemas.microsoft.com/office/powerpoint/2010/main" val="406744033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7715846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1311783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5975098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11/11/2021 6:53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56</a:t>
            </a:fld>
            <a:endParaRPr lang="en-US" dirty="0"/>
          </a:p>
        </p:txBody>
      </p:sp>
    </p:spTree>
    <p:extLst>
      <p:ext uri="{BB962C8B-B14F-4D97-AF65-F5344CB8AC3E}">
        <p14:creationId xmlns:p14="http://schemas.microsoft.com/office/powerpoint/2010/main" val="262205471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57</a:t>
            </a:fld>
            <a:endParaRPr lang="en-US"/>
          </a:p>
        </p:txBody>
      </p:sp>
    </p:spTree>
    <p:extLst>
      <p:ext uri="{BB962C8B-B14F-4D97-AF65-F5344CB8AC3E}">
        <p14:creationId xmlns:p14="http://schemas.microsoft.com/office/powerpoint/2010/main" val="142028873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11/11/2021 6:53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58</a:t>
            </a:fld>
            <a:endParaRPr lang="en-US" dirty="0"/>
          </a:p>
        </p:txBody>
      </p:sp>
    </p:spTree>
    <p:extLst>
      <p:ext uri="{BB962C8B-B14F-4D97-AF65-F5344CB8AC3E}">
        <p14:creationId xmlns:p14="http://schemas.microsoft.com/office/powerpoint/2010/main" val="215146232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MITRE ATT&amp;CK®</a:t>
            </a:r>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60</a:t>
            </a:fld>
            <a:endParaRPr lang="en-US"/>
          </a:p>
        </p:txBody>
      </p:sp>
    </p:spTree>
    <p:extLst>
      <p:ext uri="{BB962C8B-B14F-4D97-AF65-F5344CB8AC3E}">
        <p14:creationId xmlns:p14="http://schemas.microsoft.com/office/powerpoint/2010/main" val="46888031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MITRE ATT&amp;CK®</a:t>
            </a:r>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61</a:t>
            </a:fld>
            <a:endParaRPr lang="en-US"/>
          </a:p>
        </p:txBody>
      </p:sp>
    </p:spTree>
    <p:extLst>
      <p:ext uri="{BB962C8B-B14F-4D97-AF65-F5344CB8AC3E}">
        <p14:creationId xmlns:p14="http://schemas.microsoft.com/office/powerpoint/2010/main" val="194957514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https://attack.mitre.org/groups/</a:t>
            </a:r>
          </a:p>
          <a:p>
            <a:endParaRPr lang="en-US" dirty="0"/>
          </a:p>
          <a:p>
            <a:r>
              <a:rPr lang="en-US" dirty="0"/>
              <a:t>Fin7 - https://attack.mitre.org/groups/G0046/</a:t>
            </a:r>
          </a:p>
          <a:p>
            <a:endParaRPr lang="en-US" dirty="0"/>
          </a:p>
          <a:p>
            <a:r>
              <a:rPr lang="en-US" dirty="0" err="1"/>
              <a:t>Carbanak</a:t>
            </a:r>
            <a:r>
              <a:rPr lang="en-US" dirty="0"/>
              <a:t> - https://attack.mitre.org/groups/G0008/</a:t>
            </a:r>
          </a:p>
        </p:txBody>
      </p:sp>
      <p:sp>
        <p:nvSpPr>
          <p:cNvPr id="4" name="Slide Number Placeholder 3"/>
          <p:cNvSpPr>
            <a:spLocks noGrp="1"/>
          </p:cNvSpPr>
          <p:nvPr>
            <p:ph type="sldNum" sz="quarter" idx="5"/>
          </p:nvPr>
        </p:nvSpPr>
        <p:spPr/>
        <p:txBody>
          <a:bodyPr/>
          <a:lstStyle/>
          <a:p>
            <a:fld id="{09259B3D-005A-450F-B89F-6A3DD53EE3BF}" type="slidenum">
              <a:rPr lang="en-US" smtClean="0"/>
              <a:t>62</a:t>
            </a:fld>
            <a:endParaRPr lang="en-US"/>
          </a:p>
        </p:txBody>
      </p:sp>
    </p:spTree>
    <p:extLst>
      <p:ext uri="{BB962C8B-B14F-4D97-AF65-F5344CB8AC3E}">
        <p14:creationId xmlns:p14="http://schemas.microsoft.com/office/powerpoint/2010/main" val="95538930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63</a:t>
            </a:fld>
            <a:endParaRPr lang="en-US"/>
          </a:p>
        </p:txBody>
      </p:sp>
    </p:spTree>
    <p:extLst>
      <p:ext uri="{BB962C8B-B14F-4D97-AF65-F5344CB8AC3E}">
        <p14:creationId xmlns:p14="http://schemas.microsoft.com/office/powerpoint/2010/main" val="20586443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https://docs.microsoft.com/en-us/azure/security-center/defender-for-container-registries-usage</a:t>
            </a:r>
          </a:p>
        </p:txBody>
      </p:sp>
      <p:sp>
        <p:nvSpPr>
          <p:cNvPr id="4" name="Slide Number Placeholder 3"/>
          <p:cNvSpPr>
            <a:spLocks noGrp="1"/>
          </p:cNvSpPr>
          <p:nvPr>
            <p:ph type="sldNum" sz="quarter" idx="5"/>
          </p:nvPr>
        </p:nvSpPr>
        <p:spPr/>
        <p:txBody>
          <a:bodyPr/>
          <a:lstStyle/>
          <a:p>
            <a:fld id="{09259B3D-005A-450F-B89F-6A3DD53EE3BF}" type="slidenum">
              <a:rPr lang="en-US" smtClean="0"/>
              <a:t>7</a:t>
            </a:fld>
            <a:endParaRPr lang="en-US"/>
          </a:p>
        </p:txBody>
      </p:sp>
    </p:spTree>
    <p:extLst>
      <p:ext uri="{BB962C8B-B14F-4D97-AF65-F5344CB8AC3E}">
        <p14:creationId xmlns:p14="http://schemas.microsoft.com/office/powerpoint/2010/main" val="172130595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64</a:t>
            </a:fld>
            <a:endParaRPr lang="en-US"/>
          </a:p>
        </p:txBody>
      </p:sp>
    </p:spTree>
    <p:extLst>
      <p:ext uri="{BB962C8B-B14F-4D97-AF65-F5344CB8AC3E}">
        <p14:creationId xmlns:p14="http://schemas.microsoft.com/office/powerpoint/2010/main" val="297175668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https://attack.mitre.org/mitigations/enterprise/</a:t>
            </a:r>
          </a:p>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65</a:t>
            </a:fld>
            <a:endParaRPr lang="en-US"/>
          </a:p>
        </p:txBody>
      </p:sp>
    </p:spTree>
    <p:extLst>
      <p:ext uri="{BB962C8B-B14F-4D97-AF65-F5344CB8AC3E}">
        <p14:creationId xmlns:p14="http://schemas.microsoft.com/office/powerpoint/2010/main" val="58628097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find MITRE references across most of the Microsoft Security portals:</a:t>
            </a:r>
          </a:p>
          <a:p>
            <a:endParaRPr lang="en-US" dirty="0"/>
          </a:p>
          <a:p>
            <a:r>
              <a:rPr lang="en-US" dirty="0"/>
              <a:t>Microsoft Defender for Cloud</a:t>
            </a:r>
          </a:p>
          <a:p>
            <a:endParaRPr lang="en-US" dirty="0"/>
          </a:p>
          <a:p>
            <a:r>
              <a:rPr lang="en-US" dirty="0"/>
              <a:t>Azure Sentinel</a:t>
            </a:r>
          </a:p>
          <a:p>
            <a:endParaRPr lang="en-US" dirty="0"/>
          </a:p>
          <a:p>
            <a:r>
              <a:rPr lang="en-US" dirty="0"/>
              <a:t>Microsoft Defender 365 Portals</a:t>
            </a:r>
          </a:p>
        </p:txBody>
      </p:sp>
      <p:sp>
        <p:nvSpPr>
          <p:cNvPr id="4" name="Slide Number Placeholder 3"/>
          <p:cNvSpPr>
            <a:spLocks noGrp="1"/>
          </p:cNvSpPr>
          <p:nvPr>
            <p:ph type="sldNum" sz="quarter" idx="5"/>
          </p:nvPr>
        </p:nvSpPr>
        <p:spPr/>
        <p:txBody>
          <a:bodyPr/>
          <a:lstStyle/>
          <a:p>
            <a:fld id="{09259B3D-005A-450F-B89F-6A3DD53EE3BF}" type="slidenum">
              <a:rPr lang="en-US" smtClean="0"/>
              <a:t>66</a:t>
            </a:fld>
            <a:endParaRPr lang="en-US"/>
          </a:p>
        </p:txBody>
      </p:sp>
    </p:spTree>
    <p:extLst>
      <p:ext uri="{BB962C8B-B14F-4D97-AF65-F5344CB8AC3E}">
        <p14:creationId xmlns:p14="http://schemas.microsoft.com/office/powerpoint/2010/main" val="73254661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https://docs.microsoft.com/en-us/windows/security/threat-protection/intelligence/understanding-malware</a:t>
            </a:r>
          </a:p>
        </p:txBody>
      </p:sp>
      <p:sp>
        <p:nvSpPr>
          <p:cNvPr id="4" name="Slide Number Placeholder 3"/>
          <p:cNvSpPr>
            <a:spLocks noGrp="1"/>
          </p:cNvSpPr>
          <p:nvPr>
            <p:ph type="sldNum" sz="quarter" idx="5"/>
          </p:nvPr>
        </p:nvSpPr>
        <p:spPr/>
        <p:txBody>
          <a:bodyPr/>
          <a:lstStyle/>
          <a:p>
            <a:fld id="{09259B3D-005A-450F-B89F-6A3DD53EE3BF}" type="slidenum">
              <a:rPr lang="en-US" smtClean="0"/>
              <a:t>68</a:t>
            </a:fld>
            <a:endParaRPr lang="en-US"/>
          </a:p>
        </p:txBody>
      </p:sp>
    </p:spTree>
    <p:extLst>
      <p:ext uri="{BB962C8B-B14F-4D97-AF65-F5344CB8AC3E}">
        <p14:creationId xmlns:p14="http://schemas.microsoft.com/office/powerpoint/2010/main" val="37567303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https://docs.microsoft.com/en-us/windows/security/threat-protection/intelligence/malware-naming</a:t>
            </a:r>
          </a:p>
        </p:txBody>
      </p:sp>
      <p:sp>
        <p:nvSpPr>
          <p:cNvPr id="4" name="Slide Number Placeholder 3"/>
          <p:cNvSpPr>
            <a:spLocks noGrp="1"/>
          </p:cNvSpPr>
          <p:nvPr>
            <p:ph type="sldNum" sz="quarter" idx="5"/>
          </p:nvPr>
        </p:nvSpPr>
        <p:spPr/>
        <p:txBody>
          <a:bodyPr/>
          <a:lstStyle/>
          <a:p>
            <a:fld id="{09259B3D-005A-450F-B89F-6A3DD53EE3BF}" type="slidenum">
              <a:rPr lang="en-US" smtClean="0"/>
              <a:t>69</a:t>
            </a:fld>
            <a:endParaRPr lang="en-US"/>
          </a:p>
        </p:txBody>
      </p:sp>
    </p:spTree>
    <p:extLst>
      <p:ext uri="{BB962C8B-B14F-4D97-AF65-F5344CB8AC3E}">
        <p14:creationId xmlns:p14="http://schemas.microsoft.com/office/powerpoint/2010/main" val="121347567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Coin miners - Windows security | Microsoft Docs</a:t>
            </a:r>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70</a:t>
            </a:fld>
            <a:endParaRPr lang="en-US"/>
          </a:p>
        </p:txBody>
      </p:sp>
    </p:spTree>
    <p:extLst>
      <p:ext uri="{BB962C8B-B14F-4D97-AF65-F5344CB8AC3E}">
        <p14:creationId xmlns:p14="http://schemas.microsoft.com/office/powerpoint/2010/main" val="318517984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Exploits and exploit kits - Windows security | Microsoft Docs</a:t>
            </a:r>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71</a:t>
            </a:fld>
            <a:endParaRPr lang="en-US"/>
          </a:p>
        </p:txBody>
      </p:sp>
    </p:spTree>
    <p:extLst>
      <p:ext uri="{BB962C8B-B14F-4D97-AF65-F5344CB8AC3E}">
        <p14:creationId xmlns:p14="http://schemas.microsoft.com/office/powerpoint/2010/main" val="243376622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Exploits and exploit kits - Windows security | Microsoft Docs</a:t>
            </a:r>
            <a:endParaRPr lang="en-US" dirty="0"/>
          </a:p>
          <a:p>
            <a:endParaRPr lang="en-US" dirty="0"/>
          </a:p>
          <a:p>
            <a:r>
              <a:rPr lang="en-US" dirty="0"/>
              <a:t>https://cve.mitre.org/</a:t>
            </a:r>
          </a:p>
        </p:txBody>
      </p:sp>
      <p:sp>
        <p:nvSpPr>
          <p:cNvPr id="4" name="Slide Number Placeholder 3"/>
          <p:cNvSpPr>
            <a:spLocks noGrp="1"/>
          </p:cNvSpPr>
          <p:nvPr>
            <p:ph type="sldNum" sz="quarter" idx="5"/>
          </p:nvPr>
        </p:nvSpPr>
        <p:spPr/>
        <p:txBody>
          <a:bodyPr/>
          <a:lstStyle/>
          <a:p>
            <a:fld id="{09259B3D-005A-450F-B89F-6A3DD53EE3BF}" type="slidenum">
              <a:rPr lang="en-US" smtClean="0"/>
              <a:t>72</a:t>
            </a:fld>
            <a:endParaRPr lang="en-US"/>
          </a:p>
        </p:txBody>
      </p:sp>
    </p:spTree>
    <p:extLst>
      <p:ext uri="{BB962C8B-B14F-4D97-AF65-F5344CB8AC3E}">
        <p14:creationId xmlns:p14="http://schemas.microsoft.com/office/powerpoint/2010/main" val="339324749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73</a:t>
            </a:fld>
            <a:endParaRPr lang="en-US"/>
          </a:p>
        </p:txBody>
      </p:sp>
    </p:spTree>
    <p:extLst>
      <p:ext uri="{BB962C8B-B14F-4D97-AF65-F5344CB8AC3E}">
        <p14:creationId xmlns:p14="http://schemas.microsoft.com/office/powerpoint/2010/main" val="423593982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defTabSz="797968">
              <a:spcBef>
                <a:spcPct val="0"/>
              </a:spcBef>
              <a:spcAft>
                <a:spcPts val="800"/>
              </a:spcAft>
              <a:defRPr/>
            </a:pPr>
            <a:r>
              <a:rPr lang="en-US" sz="1200" dirty="0">
                <a:latin typeface="Segoe UI" panose="020B0502040204020203" pitchFamily="34" charset="0"/>
                <a:cs typeface="Segoe UI" panose="020B0502040204020203" pitchFamily="34" charset="0"/>
              </a:rPr>
              <a:t>https://security.microsoft.com/threatanalytics3/a43fc0c6-120a-40c5-a948-a9f41eef0bf9/analystreport</a:t>
            </a:r>
          </a:p>
        </p:txBody>
      </p:sp>
      <p:sp>
        <p:nvSpPr>
          <p:cNvPr id="4" name="Slide Number Placeholder 3"/>
          <p:cNvSpPr>
            <a:spLocks noGrp="1"/>
          </p:cNvSpPr>
          <p:nvPr>
            <p:ph type="sldNum" sz="quarter" idx="5"/>
          </p:nvPr>
        </p:nvSpPr>
        <p:spPr/>
        <p:txBody>
          <a:bodyPr/>
          <a:lstStyle/>
          <a:p>
            <a:fld id="{09259B3D-005A-450F-B89F-6A3DD53EE3BF}" type="slidenum">
              <a:rPr lang="en-US" smtClean="0"/>
              <a:t>74</a:t>
            </a:fld>
            <a:endParaRPr lang="en-US"/>
          </a:p>
        </p:txBody>
      </p:sp>
    </p:spTree>
    <p:extLst>
      <p:ext uri="{BB962C8B-B14F-4D97-AF65-F5344CB8AC3E}">
        <p14:creationId xmlns:p14="http://schemas.microsoft.com/office/powerpoint/2010/main" val="15397441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8</a:t>
            </a:fld>
            <a:endParaRPr lang="en-US"/>
          </a:p>
        </p:txBody>
      </p:sp>
    </p:spTree>
    <p:extLst>
      <p:ext uri="{BB962C8B-B14F-4D97-AF65-F5344CB8AC3E}">
        <p14:creationId xmlns:p14="http://schemas.microsoft.com/office/powerpoint/2010/main" val="394827694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https://docs.microsoft.com/en-us/windows/security/threat-protection/intelligence/fileless-threats</a:t>
            </a:r>
          </a:p>
        </p:txBody>
      </p:sp>
      <p:sp>
        <p:nvSpPr>
          <p:cNvPr id="4" name="Slide Number Placeholder 3"/>
          <p:cNvSpPr>
            <a:spLocks noGrp="1"/>
          </p:cNvSpPr>
          <p:nvPr>
            <p:ph type="sldNum" sz="quarter" idx="5"/>
          </p:nvPr>
        </p:nvSpPr>
        <p:spPr/>
        <p:txBody>
          <a:bodyPr/>
          <a:lstStyle/>
          <a:p>
            <a:fld id="{09259B3D-005A-450F-B89F-6A3DD53EE3BF}" type="slidenum">
              <a:rPr lang="en-US" smtClean="0"/>
              <a:t>75</a:t>
            </a:fld>
            <a:endParaRPr lang="en-US"/>
          </a:p>
        </p:txBody>
      </p:sp>
    </p:spTree>
    <p:extLst>
      <p:ext uri="{BB962C8B-B14F-4D97-AF65-F5344CB8AC3E}">
        <p14:creationId xmlns:p14="http://schemas.microsoft.com/office/powerpoint/2010/main" val="11445992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https://docs.microsoft.com/en-us/windows/security/threat-protection/intelligence/fileless-threats</a:t>
            </a:r>
          </a:p>
        </p:txBody>
      </p:sp>
      <p:sp>
        <p:nvSpPr>
          <p:cNvPr id="4" name="Slide Number Placeholder 3"/>
          <p:cNvSpPr>
            <a:spLocks noGrp="1"/>
          </p:cNvSpPr>
          <p:nvPr>
            <p:ph type="sldNum" sz="quarter" idx="5"/>
          </p:nvPr>
        </p:nvSpPr>
        <p:spPr/>
        <p:txBody>
          <a:bodyPr/>
          <a:lstStyle/>
          <a:p>
            <a:fld id="{09259B3D-005A-450F-B89F-6A3DD53EE3BF}" type="slidenum">
              <a:rPr lang="en-US" smtClean="0"/>
              <a:t>76</a:t>
            </a:fld>
            <a:endParaRPr lang="en-US"/>
          </a:p>
        </p:txBody>
      </p:sp>
    </p:spTree>
    <p:extLst>
      <p:ext uri="{BB962C8B-B14F-4D97-AF65-F5344CB8AC3E}">
        <p14:creationId xmlns:p14="http://schemas.microsoft.com/office/powerpoint/2010/main" val="407228115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https://docs.microsoft.com/en-us/windows/security/threat-protection/intelligence/fileless-threats</a:t>
            </a:r>
          </a:p>
        </p:txBody>
      </p:sp>
      <p:sp>
        <p:nvSpPr>
          <p:cNvPr id="4" name="Slide Number Placeholder 3"/>
          <p:cNvSpPr>
            <a:spLocks noGrp="1"/>
          </p:cNvSpPr>
          <p:nvPr>
            <p:ph type="sldNum" sz="quarter" idx="5"/>
          </p:nvPr>
        </p:nvSpPr>
        <p:spPr/>
        <p:txBody>
          <a:bodyPr/>
          <a:lstStyle/>
          <a:p>
            <a:fld id="{09259B3D-005A-450F-B89F-6A3DD53EE3BF}" type="slidenum">
              <a:rPr lang="en-US" smtClean="0"/>
              <a:t>77</a:t>
            </a:fld>
            <a:endParaRPr lang="en-US"/>
          </a:p>
        </p:txBody>
      </p:sp>
    </p:spTree>
    <p:extLst>
      <p:ext uri="{BB962C8B-B14F-4D97-AF65-F5344CB8AC3E}">
        <p14:creationId xmlns:p14="http://schemas.microsoft.com/office/powerpoint/2010/main" val="15878950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https://docs.microsoft.com/en-us/windows/security/threat-protection/intelligence/fileless-threats</a:t>
            </a:r>
          </a:p>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78</a:t>
            </a:fld>
            <a:endParaRPr lang="en-US"/>
          </a:p>
        </p:txBody>
      </p:sp>
    </p:spTree>
    <p:extLst>
      <p:ext uri="{BB962C8B-B14F-4D97-AF65-F5344CB8AC3E}">
        <p14:creationId xmlns:p14="http://schemas.microsoft.com/office/powerpoint/2010/main" val="15971481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Macro malware - Windows security | Microsoft Docs</a:t>
            </a:r>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79</a:t>
            </a:fld>
            <a:endParaRPr lang="en-US"/>
          </a:p>
        </p:txBody>
      </p:sp>
    </p:spTree>
    <p:extLst>
      <p:ext uri="{BB962C8B-B14F-4D97-AF65-F5344CB8AC3E}">
        <p14:creationId xmlns:p14="http://schemas.microsoft.com/office/powerpoint/2010/main" val="148400789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How to protect against phishing attacks - Windows security | Microsoft Docs</a:t>
            </a:r>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80</a:t>
            </a:fld>
            <a:endParaRPr lang="en-US"/>
          </a:p>
        </p:txBody>
      </p:sp>
    </p:spTree>
    <p:extLst>
      <p:ext uri="{BB962C8B-B14F-4D97-AF65-F5344CB8AC3E}">
        <p14:creationId xmlns:p14="http://schemas.microsoft.com/office/powerpoint/2010/main" val="233525672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81</a:t>
            </a:fld>
            <a:endParaRPr lang="en-US"/>
          </a:p>
        </p:txBody>
      </p:sp>
    </p:spTree>
    <p:extLst>
      <p:ext uri="{BB962C8B-B14F-4D97-AF65-F5344CB8AC3E}">
        <p14:creationId xmlns:p14="http://schemas.microsoft.com/office/powerpoint/2010/main" val="348638653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Rootkits - Windows security | Microsoft Docs</a:t>
            </a:r>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82</a:t>
            </a:fld>
            <a:endParaRPr lang="en-US"/>
          </a:p>
        </p:txBody>
      </p:sp>
    </p:spTree>
    <p:extLst>
      <p:ext uri="{BB962C8B-B14F-4D97-AF65-F5344CB8AC3E}">
        <p14:creationId xmlns:p14="http://schemas.microsoft.com/office/powerpoint/2010/main" val="28811887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83</a:t>
            </a:fld>
            <a:endParaRPr lang="en-US"/>
          </a:p>
        </p:txBody>
      </p:sp>
    </p:spTree>
    <p:extLst>
      <p:ext uri="{BB962C8B-B14F-4D97-AF65-F5344CB8AC3E}">
        <p14:creationId xmlns:p14="http://schemas.microsoft.com/office/powerpoint/2010/main" val="2415286150"/>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https://www.microsoft.com/security/blog/2021/01/14/increasing-resilience-against-solorigate-and-other-sophisticated-attacks-with-microsoft-defender/</a:t>
            </a:r>
          </a:p>
          <a:p>
            <a:endParaRPr lang="en-US" dirty="0"/>
          </a:p>
          <a:p>
            <a:r>
              <a:rPr lang="en-US" dirty="0"/>
              <a:t>https://security.microsoft.com/threatanalytics3/2b74f636-146e-48dd-94f6-5cb5132467ca/overview</a:t>
            </a:r>
          </a:p>
          <a:p>
            <a:endParaRPr lang="en-US" dirty="0"/>
          </a:p>
          <a:p>
            <a:r>
              <a:rPr lang="en-US" dirty="0"/>
              <a:t>https://techcommunity.microsoft.com/t5/azure-sentinel/solarwinds-post-compromise-hunting-with-azure-sentinel/ba-p/1995095</a:t>
            </a:r>
          </a:p>
        </p:txBody>
      </p:sp>
      <p:sp>
        <p:nvSpPr>
          <p:cNvPr id="4" name="Slide Number Placeholder 3"/>
          <p:cNvSpPr>
            <a:spLocks noGrp="1"/>
          </p:cNvSpPr>
          <p:nvPr>
            <p:ph type="sldNum" sz="quarter" idx="5"/>
          </p:nvPr>
        </p:nvSpPr>
        <p:spPr/>
        <p:txBody>
          <a:bodyPr/>
          <a:lstStyle/>
          <a:p>
            <a:fld id="{09259B3D-005A-450F-B89F-6A3DD53EE3BF}" type="slidenum">
              <a:rPr lang="en-US" smtClean="0"/>
              <a:t>84</a:t>
            </a:fld>
            <a:endParaRPr lang="en-US"/>
          </a:p>
        </p:txBody>
      </p:sp>
    </p:spTree>
    <p:extLst>
      <p:ext uri="{BB962C8B-B14F-4D97-AF65-F5344CB8AC3E}">
        <p14:creationId xmlns:p14="http://schemas.microsoft.com/office/powerpoint/2010/main" val="6019506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9</a:t>
            </a:fld>
            <a:endParaRPr lang="en-US"/>
          </a:p>
        </p:txBody>
      </p:sp>
    </p:spTree>
    <p:extLst>
      <p:ext uri="{BB962C8B-B14F-4D97-AF65-F5344CB8AC3E}">
        <p14:creationId xmlns:p14="http://schemas.microsoft.com/office/powerpoint/2010/main" val="2780507448"/>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https://www.microsoft.com/security/blog/2021/01/14/increasing-resilience-against-solorigate-and-other-sophisticated-attacks-with-microsoft-defender/</a:t>
            </a:r>
          </a:p>
          <a:p>
            <a:endParaRPr lang="en-US" dirty="0"/>
          </a:p>
          <a:p>
            <a:r>
              <a:rPr lang="en-US" dirty="0"/>
              <a:t>https://security.microsoft.com/threatanalytics3/2b74f636-146e-48dd-94f6-5cb5132467ca/overview</a:t>
            </a:r>
          </a:p>
          <a:p>
            <a:endParaRPr lang="en-US" dirty="0"/>
          </a:p>
          <a:p>
            <a:r>
              <a:rPr lang="en-US" dirty="0"/>
              <a:t>https://techcommunity.microsoft.com/t5/azure-sentinel/solarwinds-post-compromise-hunting-with-azure-sentinel/ba-p/1995095</a:t>
            </a:r>
          </a:p>
          <a:p>
            <a:endParaRPr lang="en-US" dirty="0"/>
          </a:p>
          <a:p>
            <a:r>
              <a:rPr lang="en-US" dirty="0"/>
              <a:t>https://www.microsoft.com/security/blog/2020/12/18/analyzing-solorigate-the-compromised-dll-file-that-started-a-sophisticated-cyberattack-and-how-microsoft-defender-helps-protect/</a:t>
            </a:r>
          </a:p>
        </p:txBody>
      </p:sp>
      <p:sp>
        <p:nvSpPr>
          <p:cNvPr id="4" name="Slide Number Placeholder 3"/>
          <p:cNvSpPr>
            <a:spLocks noGrp="1"/>
          </p:cNvSpPr>
          <p:nvPr>
            <p:ph type="sldNum" sz="quarter" idx="5"/>
          </p:nvPr>
        </p:nvSpPr>
        <p:spPr/>
        <p:txBody>
          <a:bodyPr/>
          <a:lstStyle/>
          <a:p>
            <a:fld id="{09259B3D-005A-450F-B89F-6A3DD53EE3BF}" type="slidenum">
              <a:rPr lang="en-US" smtClean="0"/>
              <a:t>85</a:t>
            </a:fld>
            <a:endParaRPr lang="en-US"/>
          </a:p>
        </p:txBody>
      </p:sp>
    </p:spTree>
    <p:extLst>
      <p:ext uri="{BB962C8B-B14F-4D97-AF65-F5344CB8AC3E}">
        <p14:creationId xmlns:p14="http://schemas.microsoft.com/office/powerpoint/2010/main" val="300372291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86</a:t>
            </a:fld>
            <a:endParaRPr lang="en-US"/>
          </a:p>
        </p:txBody>
      </p:sp>
    </p:spTree>
    <p:extLst>
      <p:ext uri="{BB962C8B-B14F-4D97-AF65-F5344CB8AC3E}">
        <p14:creationId xmlns:p14="http://schemas.microsoft.com/office/powerpoint/2010/main" val="3826708318"/>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87</a:t>
            </a:fld>
            <a:endParaRPr lang="en-US"/>
          </a:p>
        </p:txBody>
      </p:sp>
    </p:spTree>
    <p:extLst>
      <p:ext uri="{BB962C8B-B14F-4D97-AF65-F5344CB8AC3E}">
        <p14:creationId xmlns:p14="http://schemas.microsoft.com/office/powerpoint/2010/main" val="1951370064"/>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88</a:t>
            </a:fld>
            <a:endParaRPr lang="en-US"/>
          </a:p>
        </p:txBody>
      </p:sp>
    </p:spTree>
    <p:extLst>
      <p:ext uri="{BB962C8B-B14F-4D97-AF65-F5344CB8AC3E}">
        <p14:creationId xmlns:p14="http://schemas.microsoft.com/office/powerpoint/2010/main" val="399446254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https://docs.microsoft.com/en-us/windows/security/threat-protection/intelligence/criteria</a:t>
            </a:r>
          </a:p>
        </p:txBody>
      </p:sp>
      <p:sp>
        <p:nvSpPr>
          <p:cNvPr id="4" name="Slide Number Placeholder 3"/>
          <p:cNvSpPr>
            <a:spLocks noGrp="1"/>
          </p:cNvSpPr>
          <p:nvPr>
            <p:ph type="sldNum" sz="quarter" idx="5"/>
          </p:nvPr>
        </p:nvSpPr>
        <p:spPr/>
        <p:txBody>
          <a:bodyPr/>
          <a:lstStyle/>
          <a:p>
            <a:fld id="{67E65352-95B5-4433-84FB-24BF035F4B44}" type="slidenum">
              <a:rPr lang="en-US" smtClean="0"/>
              <a:t>89</a:t>
            </a:fld>
            <a:endParaRPr lang="en-US" dirty="0"/>
          </a:p>
        </p:txBody>
      </p:sp>
    </p:spTree>
    <p:extLst>
      <p:ext uri="{BB962C8B-B14F-4D97-AF65-F5344CB8AC3E}">
        <p14:creationId xmlns:p14="http://schemas.microsoft.com/office/powerpoint/2010/main" val="4011267793"/>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Worms - Windows security | Microsoft Docs</a:t>
            </a:r>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90</a:t>
            </a:fld>
            <a:endParaRPr lang="en-US"/>
          </a:p>
        </p:txBody>
      </p:sp>
    </p:spTree>
    <p:extLst>
      <p:ext uri="{BB962C8B-B14F-4D97-AF65-F5344CB8AC3E}">
        <p14:creationId xmlns:p14="http://schemas.microsoft.com/office/powerpoint/2010/main" val="1561690790"/>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91</a:t>
            </a:fld>
            <a:endParaRPr lang="en-US"/>
          </a:p>
        </p:txBody>
      </p:sp>
    </p:spTree>
    <p:extLst>
      <p:ext uri="{BB962C8B-B14F-4D97-AF65-F5344CB8AC3E}">
        <p14:creationId xmlns:p14="http://schemas.microsoft.com/office/powerpoint/2010/main" val="1572857618"/>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92</a:t>
            </a:fld>
            <a:endParaRPr lang="en-US"/>
          </a:p>
        </p:txBody>
      </p:sp>
    </p:spTree>
    <p:extLst>
      <p:ext uri="{BB962C8B-B14F-4D97-AF65-F5344CB8AC3E}">
        <p14:creationId xmlns:p14="http://schemas.microsoft.com/office/powerpoint/2010/main" val="2061218065"/>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93</a:t>
            </a:fld>
            <a:endParaRPr lang="en-US"/>
          </a:p>
        </p:txBody>
      </p:sp>
    </p:spTree>
    <p:extLst>
      <p:ext uri="{BB962C8B-B14F-4D97-AF65-F5344CB8AC3E}">
        <p14:creationId xmlns:p14="http://schemas.microsoft.com/office/powerpoint/2010/main" val="3654672884"/>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94</a:t>
            </a:fld>
            <a:endParaRPr lang="en-US"/>
          </a:p>
        </p:txBody>
      </p:sp>
    </p:spTree>
    <p:extLst>
      <p:ext uri="{BB962C8B-B14F-4D97-AF65-F5344CB8AC3E}">
        <p14:creationId xmlns:p14="http://schemas.microsoft.com/office/powerpoint/2010/main" val="30169401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11/11/2021 6:53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90984762"/>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95</a:t>
            </a:fld>
            <a:endParaRPr lang="en-US"/>
          </a:p>
        </p:txBody>
      </p:sp>
    </p:spTree>
    <p:extLst>
      <p:ext uri="{BB962C8B-B14F-4D97-AF65-F5344CB8AC3E}">
        <p14:creationId xmlns:p14="http://schemas.microsoft.com/office/powerpoint/2010/main" val="4225001610"/>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96</a:t>
            </a:fld>
            <a:endParaRPr lang="en-US"/>
          </a:p>
        </p:txBody>
      </p:sp>
    </p:spTree>
    <p:extLst>
      <p:ext uri="{BB962C8B-B14F-4D97-AF65-F5344CB8AC3E}">
        <p14:creationId xmlns:p14="http://schemas.microsoft.com/office/powerpoint/2010/main" val="1492373821"/>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You can utilize any of the following mitigations:</a:t>
            </a:r>
          </a:p>
          <a:p>
            <a:endParaRPr lang="en-US" dirty="0">
              <a:hlinkClick r:id="rId3"/>
            </a:endParaRPr>
          </a:p>
          <a:p>
            <a:r>
              <a:rPr lang="en-US" dirty="0">
                <a:hlinkClick r:id="rId3"/>
              </a:rPr>
              <a:t>M1049 Antivirus/Antimalware </a:t>
            </a:r>
            <a:r>
              <a:rPr lang="en-US" dirty="0"/>
              <a:t>Anti-virus can be used to automatically quarantine suspicious files. </a:t>
            </a:r>
          </a:p>
          <a:p>
            <a:r>
              <a:rPr lang="en-US" dirty="0">
                <a:hlinkClick r:id="rId4"/>
              </a:rPr>
              <a:t>M1045 Code Signing </a:t>
            </a:r>
            <a:r>
              <a:rPr lang="en-US" dirty="0"/>
              <a:t>Where possible, only permit execution of signed scripts.</a:t>
            </a:r>
          </a:p>
          <a:p>
            <a:r>
              <a:rPr lang="en-US" dirty="0">
                <a:hlinkClick r:id="rId5"/>
              </a:rPr>
              <a:t>M1042 Disable or Remove Feature or Program </a:t>
            </a:r>
            <a:r>
              <a:rPr lang="en-US" dirty="0"/>
              <a:t>Disable or remove any unnecessary or unused shells or interpreters.</a:t>
            </a:r>
          </a:p>
          <a:p>
            <a:r>
              <a:rPr lang="en-US" dirty="0">
                <a:hlinkClick r:id="rId6"/>
              </a:rPr>
              <a:t>M1038 Execution Prevention </a:t>
            </a:r>
            <a:r>
              <a:rPr lang="en-US" dirty="0"/>
              <a:t>Use application control where appropriate.</a:t>
            </a:r>
          </a:p>
          <a:p>
            <a:r>
              <a:rPr lang="en-US" dirty="0">
                <a:hlinkClick r:id="rId7"/>
              </a:rPr>
              <a:t>M1026 Privileged Account Management </a:t>
            </a:r>
            <a:r>
              <a:rPr lang="en-US" dirty="0"/>
              <a:t>When PowerShell is necessary, restrict PowerShell execution policy to administrators. Be aware that there are methods of bypassing the PowerShell execution policy, depending on environment configuration.</a:t>
            </a:r>
            <a:r>
              <a:rPr lang="en-US" baseline="30000" dirty="0">
                <a:hlinkClick r:id="rId8"/>
              </a:rPr>
              <a:t>[37]</a:t>
            </a:r>
            <a:endParaRPr lang="en-US" dirty="0"/>
          </a:p>
          <a:p>
            <a:r>
              <a:rPr lang="en-US" dirty="0">
                <a:hlinkClick r:id="rId9"/>
              </a:rPr>
              <a:t>M1021 Restrict Web-Based Content </a:t>
            </a:r>
            <a:r>
              <a:rPr lang="en-US" dirty="0"/>
              <a:t>Script blocking extensions can help prevent the execution of scripts and HTA files that may commonly be used during the exploitation process. For malicious code served up through ads, adblockers can help prevent that code from executing in the first place.</a:t>
            </a:r>
          </a:p>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97</a:t>
            </a:fld>
            <a:endParaRPr lang="en-US"/>
          </a:p>
        </p:txBody>
      </p:sp>
    </p:spTree>
    <p:extLst>
      <p:ext uri="{BB962C8B-B14F-4D97-AF65-F5344CB8AC3E}">
        <p14:creationId xmlns:p14="http://schemas.microsoft.com/office/powerpoint/2010/main" val="4185402057"/>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11/11/2021 6:53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98</a:t>
            </a:fld>
            <a:endParaRPr lang="en-US" dirty="0"/>
          </a:p>
        </p:txBody>
      </p:sp>
    </p:spTree>
    <p:extLst>
      <p:ext uri="{BB962C8B-B14F-4D97-AF65-F5344CB8AC3E}">
        <p14:creationId xmlns:p14="http://schemas.microsoft.com/office/powerpoint/2010/main" val="3405293514"/>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hlinkClick r:id="rId3"/>
              </a:rPr>
              <a:t>OASIS Open - OASIS Open (oasis-open.org)</a:t>
            </a:r>
            <a:endParaRPr lang="nl-NL" dirty="0"/>
          </a:p>
          <a:p>
            <a:endParaRPr lang="nl-NL" dirty="0"/>
          </a:p>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100</a:t>
            </a:fld>
            <a:endParaRPr lang="en-US"/>
          </a:p>
        </p:txBody>
      </p:sp>
    </p:spTree>
    <p:extLst>
      <p:ext uri="{BB962C8B-B14F-4D97-AF65-F5344CB8AC3E}">
        <p14:creationId xmlns:p14="http://schemas.microsoft.com/office/powerpoint/2010/main" val="2028052962"/>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Introduction to STIX (oasis-open.github.io)</a:t>
            </a:r>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101</a:t>
            </a:fld>
            <a:endParaRPr lang="en-US"/>
          </a:p>
        </p:txBody>
      </p:sp>
    </p:spTree>
    <p:extLst>
      <p:ext uri="{BB962C8B-B14F-4D97-AF65-F5344CB8AC3E}">
        <p14:creationId xmlns:p14="http://schemas.microsoft.com/office/powerpoint/2010/main" val="3138085412"/>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102</a:t>
            </a:fld>
            <a:endParaRPr lang="en-US"/>
          </a:p>
        </p:txBody>
      </p:sp>
    </p:spTree>
    <p:extLst>
      <p:ext uri="{BB962C8B-B14F-4D97-AF65-F5344CB8AC3E}">
        <p14:creationId xmlns:p14="http://schemas.microsoft.com/office/powerpoint/2010/main" val="4193061007"/>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Sentinel</a:t>
            </a:r>
          </a:p>
          <a:p>
            <a:endParaRPr lang="en-US" dirty="0"/>
          </a:p>
          <a:p>
            <a:r>
              <a:rPr lang="en-US" dirty="0"/>
              <a:t>https://docs.microsoft.com/en-us/azure/sentinel/import-threat-intelligence</a:t>
            </a:r>
          </a:p>
          <a:p>
            <a:endParaRPr lang="en-US" dirty="0"/>
          </a:p>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103</a:t>
            </a:fld>
            <a:endParaRPr lang="en-US"/>
          </a:p>
        </p:txBody>
      </p:sp>
    </p:spTree>
    <p:extLst>
      <p:ext uri="{BB962C8B-B14F-4D97-AF65-F5344CB8AC3E}">
        <p14:creationId xmlns:p14="http://schemas.microsoft.com/office/powerpoint/2010/main" val="3709356373"/>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11/11/2021 6:53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105</a:t>
            </a:fld>
            <a:endParaRPr lang="en-US"/>
          </a:p>
        </p:txBody>
      </p:sp>
    </p:spTree>
    <p:extLst>
      <p:ext uri="{BB962C8B-B14F-4D97-AF65-F5344CB8AC3E}">
        <p14:creationId xmlns:p14="http://schemas.microsoft.com/office/powerpoint/2010/main" val="2878274380"/>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https://www.menti.com/9r2wwujwag</a:t>
            </a:r>
          </a:p>
        </p:txBody>
      </p:sp>
      <p:sp>
        <p:nvSpPr>
          <p:cNvPr id="4" name="Slide Number Placeholder 3"/>
          <p:cNvSpPr>
            <a:spLocks noGrp="1"/>
          </p:cNvSpPr>
          <p:nvPr>
            <p:ph type="sldNum" sz="quarter" idx="5"/>
          </p:nvPr>
        </p:nvSpPr>
        <p:spPr/>
        <p:txBody>
          <a:bodyPr/>
          <a:lstStyle/>
          <a:p>
            <a:fld id="{09259B3D-005A-450F-B89F-6A3DD53EE3BF}" type="slidenum">
              <a:rPr lang="en-US" smtClean="0"/>
              <a:t>106</a:t>
            </a:fld>
            <a:endParaRPr lang="en-US"/>
          </a:p>
        </p:txBody>
      </p:sp>
    </p:spTree>
    <p:extLst>
      <p:ext uri="{BB962C8B-B14F-4D97-AF65-F5344CB8AC3E}">
        <p14:creationId xmlns:p14="http://schemas.microsoft.com/office/powerpoint/2010/main" val="386019844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ags" Target="../tags/tag2.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2.xml"/><Relationship Id="rId1" Type="http://schemas.openxmlformats.org/officeDocument/2006/relationships/tags" Target="../tags/tag6.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2.xml"/><Relationship Id="rId1" Type="http://schemas.openxmlformats.org/officeDocument/2006/relationships/tags" Target="../tags/tag7.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3.xml"/><Relationship Id="rId1" Type="http://schemas.openxmlformats.org/officeDocument/2006/relationships/tags" Target="../tags/tag9.xml"/><Relationship Id="rId4" Type="http://schemas.openxmlformats.org/officeDocument/2006/relationships/image" Target="../media/image3.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3.xml"/><Relationship Id="rId1" Type="http://schemas.openxmlformats.org/officeDocument/2006/relationships/tags" Target="../tags/tag10.xml"/><Relationship Id="rId4" Type="http://schemas.openxmlformats.org/officeDocument/2006/relationships/image" Target="../media/image3.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Master" Target="../slideMasters/slideMaster3.xml"/><Relationship Id="rId1" Type="http://schemas.openxmlformats.org/officeDocument/2006/relationships/tags" Target="../tags/tag11.xml"/><Relationship Id="rId4" Type="http://schemas.openxmlformats.org/officeDocument/2006/relationships/image" Target="../media/image13.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slideMaster" Target="../slideMasters/slideMaster3.xml"/><Relationship Id="rId1" Type="http://schemas.openxmlformats.org/officeDocument/2006/relationships/tags" Target="../tags/tag12.xml"/><Relationship Id="rId4" Type="http://schemas.openxmlformats.org/officeDocument/2006/relationships/image" Target="../media/image13.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1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14.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15.xml"/><Relationship Id="rId4" Type="http://schemas.openxmlformats.org/officeDocument/2006/relationships/image" Target="../media/image2.jpe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slideMaster" Target="../slideMasters/slideMaster3.xml"/><Relationship Id="rId1" Type="http://schemas.openxmlformats.org/officeDocument/2006/relationships/tags" Target="../tags/tag16.xml"/><Relationship Id="rId5" Type="http://schemas.openxmlformats.org/officeDocument/2006/relationships/image" Target="../media/image4.jpeg"/><Relationship Id="rId4" Type="http://schemas.openxmlformats.org/officeDocument/2006/relationships/image" Target="../media/image15.png"/></Relationships>
</file>

<file path=ppt/slideLayouts/_rels/slideLayout3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7.xml"/></Relationships>
</file>

<file path=ppt/slideLayouts/_rels/slideLayout3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8.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3.png"/></Relationships>
</file>

<file path=ppt/slideLayouts/_rels/slideLayout4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9.xml"/></Relationships>
</file>

<file path=ppt/slideLayouts/_rels/slideLayout4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0.xml"/></Relationships>
</file>

<file path=ppt/slideLayouts/_rels/slideLayout4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1.xml"/></Relationships>
</file>

<file path=ppt/slideLayouts/_rels/slideLayout4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2.xml"/></Relationships>
</file>

<file path=ppt/slideLayouts/_rels/slideLayout4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3.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4.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5.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6.xml"/></Relationships>
</file>

<file path=ppt/slideLayouts/_rels/slideLayout4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7.xml"/></Relationships>
</file>

<file path=ppt/slideLayouts/_rels/slideLayout4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8.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9.xml"/></Relationships>
</file>

<file path=ppt/slideLayouts/_rels/slideLayout5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0.xml"/></Relationships>
</file>

<file path=ppt/slideLayouts/_rels/slideLayout5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1.xml"/></Relationships>
</file>

<file path=ppt/slideLayouts/_rels/slideLayout5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2.xml"/></Relationships>
</file>

<file path=ppt/slideLayouts/_rels/slideLayout5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3.xml"/></Relationships>
</file>

<file path=ppt/slideLayouts/_rels/slideLayout55.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4.xml"/></Relationships>
</file>

<file path=ppt/slideLayouts/_rels/slideLayout56.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5.xml"/></Relationships>
</file>

<file path=ppt/slideLayouts/_rels/slideLayout57.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6.xml"/></Relationships>
</file>

<file path=ppt/slideLayouts/_rels/slideLayout5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7.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3.xml"/><Relationship Id="rId1" Type="http://schemas.openxmlformats.org/officeDocument/2006/relationships/tags" Target="../tags/tag38.xml"/><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slideMaster" Target="../slideMasters/slideMaster3.xml"/><Relationship Id="rId1" Type="http://schemas.openxmlformats.org/officeDocument/2006/relationships/tags" Target="../tags/tag39.xml"/><Relationship Id="rId4" Type="http://schemas.openxmlformats.org/officeDocument/2006/relationships/image" Target="../media/image15.pn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40.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41.xml"/></Relationships>
</file>

<file path=ppt/slideLayouts/_rels/slideLayout6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2.xml"/></Relationships>
</file>

<file path=ppt/slideLayouts/_rels/slideLayout6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userDrawn="1"/>
        </p:nvPicPr>
        <p:blipFill rotWithShape="1">
          <a:blip r:embed="rId3"/>
          <a:srcRect l="8606" t="385" b="385"/>
          <a:stretch/>
        </p:blipFill>
        <p:spPr>
          <a:xfrm flipH="1">
            <a:off x="-1" y="0"/>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8686517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4927712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4324698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0238608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1"/>
            <a:ext cx="3468956" cy="1107996"/>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356100" y="2447039"/>
            <a:ext cx="7251192" cy="369332"/>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p:nvCxnSpPr>
        <p:spPr>
          <a:xfrm>
            <a:off x="4356100" y="2017713"/>
            <a:ext cx="72532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12512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5ACBF0"/>
          </p15:clr>
        </p15:guide>
        <p15:guide id="13" pos="2744">
          <p15:clr>
            <a:srgbClr val="5ACBF0"/>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2" orient="horz" pos="1728">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bwMode="auto">
          <a:xfrm>
            <a:off x="588263" y="3179701"/>
            <a:ext cx="3182621" cy="498598"/>
          </a:xfrm>
          <a:noFill/>
        </p:spPr>
        <p:txBody>
          <a:bodyPr vert="horz" wrap="square" lIns="0" tIns="0" rIns="0" bIns="0" rtlCol="0" anchor="ctr" anchorCtr="0">
            <a:spAutoFit/>
          </a:bodyPr>
          <a:lstStyle>
            <a:lvl1pPr>
              <a:defRPr lang="en-US" dirty="0">
                <a:solidFill>
                  <a:srgbClr val="FFFFFF"/>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28156469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5ACBF0"/>
          </p15:clr>
        </p15:guide>
        <p15:guide id="14" pos="3155">
          <p15:clr>
            <a:srgbClr val="5ACBF0"/>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a:xfrm>
            <a:off x="588263" y="3179701"/>
            <a:ext cx="3182621" cy="498598"/>
          </a:xfrm>
          <a:noFill/>
        </p:spPr>
        <p:txBody>
          <a:bodyPr vert="horz" wrap="square" lIns="0" tIns="0" rIns="0" bIns="0" rtlCol="0" anchor="ctr" anchorCtr="0">
            <a:spAutoFit/>
          </a:bodyPr>
          <a:lstStyle>
            <a:lvl1pPr>
              <a:defRPr lang="en-US" dirty="0">
                <a:solidFill>
                  <a:schemeClr val="tx1"/>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spAutoFit/>
          </a:bodyPr>
          <a:lstStyle>
            <a:lvl1pPr marL="0" indent="0">
              <a:spcAft>
                <a:spcPts val="1200"/>
              </a:spcAft>
              <a:buNone/>
              <a:defRPr sz="2800"/>
            </a:lvl1pPr>
            <a:lvl2pPr marL="228600" indent="0">
              <a:buNone/>
              <a:defRPr/>
            </a:lvl2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689448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guide id="30" pos="2376">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090029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6371021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642497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888663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9121126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24939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069348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1508546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spTree>
    <p:extLst>
      <p:ext uri="{BB962C8B-B14F-4D97-AF65-F5344CB8AC3E}">
        <p14:creationId xmlns:p14="http://schemas.microsoft.com/office/powerpoint/2010/main" val="13420329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7901251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Slide 3 ">
    <p:bg>
      <p:bgPr>
        <a:solidFill>
          <a:schemeClr val="accent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5F38AD-64EA-4B26-B7D3-C2F05493206B}"/>
              </a:ext>
            </a:extLst>
          </p:cNvPr>
          <p:cNvPicPr>
            <a:picLocks noChangeAspect="1"/>
          </p:cNvPicPr>
          <p:nvPr userDrawn="1"/>
        </p:nvPicPr>
        <p:blipFill>
          <a:blip r:embed="rId2"/>
          <a:stretch>
            <a:fillRect/>
          </a:stretch>
        </p:blipFill>
        <p:spPr>
          <a:xfrm>
            <a:off x="0" y="0"/>
            <a:ext cx="12192000" cy="6857997"/>
          </a:xfrm>
          <a:prstGeom prst="rect">
            <a:avLst/>
          </a:prstGeom>
        </p:spPr>
      </p:pic>
      <p:sp>
        <p:nvSpPr>
          <p:cNvPr id="3" name="Rectangle 2">
            <a:extLst>
              <a:ext uri="{FF2B5EF4-FFF2-40B4-BE49-F238E27FC236}">
                <a16:creationId xmlns:a16="http://schemas.microsoft.com/office/drawing/2014/main" id="{F0191069-9A1B-4D96-B56B-775F6023B787}"/>
              </a:ext>
            </a:extLst>
          </p:cNvPr>
          <p:cNvSpPr/>
          <p:nvPr userDrawn="1"/>
        </p:nvSpPr>
        <p:spPr bwMode="auto">
          <a:xfrm>
            <a:off x="0" y="0"/>
            <a:ext cx="12192000" cy="6858000"/>
          </a:xfrm>
          <a:prstGeom prst="rect">
            <a:avLst/>
          </a:prstGeom>
          <a:gradFill>
            <a:gsLst>
              <a:gs pos="0">
                <a:srgbClr val="000000">
                  <a:alpha val="15000"/>
                </a:srgbClr>
              </a:gs>
              <a:gs pos="100000">
                <a:srgbClr val="1A1A1A">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BA784868-C8AF-4D99-9BD8-43CBB496184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4248" y="257170"/>
            <a:ext cx="2266311" cy="569191"/>
          </a:xfrm>
          <a:prstGeom prst="rect">
            <a:avLst/>
          </a:prstGeom>
        </p:spPr>
      </p:pic>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464841" y="4847661"/>
            <a:ext cx="9602819"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407391" y="3029995"/>
            <a:ext cx="966026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31589703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3_Title Slide">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
        <p:nvSpPr>
          <p:cNvPr id="9" name="Title 1"/>
          <p:cNvSpPr>
            <a:spLocks noGrp="1"/>
          </p:cNvSpPr>
          <p:nvPr>
            <p:ph type="title" hasCustomPrompt="1"/>
          </p:nvPr>
        </p:nvSpPr>
        <p:spPr>
          <a:xfrm>
            <a:off x="584201" y="3035102"/>
            <a:ext cx="6501251" cy="498674"/>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1" y="3962401"/>
            <a:ext cx="6501251" cy="276999"/>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 text</a:t>
            </a:r>
          </a:p>
        </p:txBody>
      </p:sp>
      <p:sp>
        <p:nvSpPr>
          <p:cNvPr id="275" name="Oval 274">
            <a:extLst>
              <a:ext uri="{FF2B5EF4-FFF2-40B4-BE49-F238E27FC236}">
                <a16:creationId xmlns:a16="http://schemas.microsoft.com/office/drawing/2014/main" id="{3A24E08F-1AA5-474E-9DD9-5E82B74C4559}"/>
              </a:ext>
            </a:extLst>
          </p:cNvPr>
          <p:cNvSpPr/>
          <p:nvPr userDrawn="1"/>
        </p:nvSpPr>
        <p:spPr bwMode="auto">
          <a:xfrm>
            <a:off x="7377154" y="1312883"/>
            <a:ext cx="4232235" cy="4232235"/>
          </a:xfrm>
          <a:prstGeom prst="ellipse">
            <a:avLst/>
          </a:prstGeom>
          <a:solidFill>
            <a:schemeClr val="bg2"/>
          </a:solidFill>
          <a:ln>
            <a:noFill/>
          </a:ln>
          <a:effectLst>
            <a:innerShdw blurRad="254000">
              <a:prstClr val="black">
                <a:alpha val="32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grpSp>
        <p:nvGrpSpPr>
          <p:cNvPr id="276" name="Graphic 1">
            <a:extLst>
              <a:ext uri="{FF2B5EF4-FFF2-40B4-BE49-F238E27FC236}">
                <a16:creationId xmlns:a16="http://schemas.microsoft.com/office/drawing/2014/main" id="{29461418-0591-4D90-9B24-73480A0FE748}"/>
              </a:ext>
            </a:extLst>
          </p:cNvPr>
          <p:cNvGrpSpPr/>
          <p:nvPr userDrawn="1"/>
        </p:nvGrpSpPr>
        <p:grpSpPr>
          <a:xfrm>
            <a:off x="7540158" y="913033"/>
            <a:ext cx="3649174" cy="3855948"/>
            <a:chOff x="7301098" y="972580"/>
            <a:chExt cx="3649174" cy="3855948"/>
          </a:xfrm>
        </p:grpSpPr>
        <p:sp>
          <p:nvSpPr>
            <p:cNvPr id="277" name="Freeform: Shape 276">
              <a:extLst>
                <a:ext uri="{FF2B5EF4-FFF2-40B4-BE49-F238E27FC236}">
                  <a16:creationId xmlns:a16="http://schemas.microsoft.com/office/drawing/2014/main" id="{31300545-88A0-4735-9A01-19DEB9E50E74}"/>
                </a:ext>
              </a:extLst>
            </p:cNvPr>
            <p:cNvSpPr/>
            <p:nvPr/>
          </p:nvSpPr>
          <p:spPr>
            <a:xfrm>
              <a:off x="9150574" y="3947825"/>
              <a:ext cx="1799698" cy="880703"/>
            </a:xfrm>
            <a:custGeom>
              <a:avLst/>
              <a:gdLst>
                <a:gd name="connsiteX0" fmla="*/ 1577927 w 1799697"/>
                <a:gd name="connsiteY0" fmla="*/ 513425 h 880703"/>
                <a:gd name="connsiteX1" fmla="*/ 1509002 w 1799697"/>
                <a:gd name="connsiteY1" fmla="*/ 532570 h 880703"/>
                <a:gd name="connsiteX2" fmla="*/ 1509002 w 1799697"/>
                <a:gd name="connsiteY2" fmla="*/ 517254 h 880703"/>
                <a:gd name="connsiteX3" fmla="*/ 1256279 w 1799697"/>
                <a:gd name="connsiteY3" fmla="*/ 264530 h 880703"/>
                <a:gd name="connsiteX4" fmla="*/ 1083967 w 1799697"/>
                <a:gd name="connsiteY4" fmla="*/ 333455 h 880703"/>
                <a:gd name="connsiteX5" fmla="*/ 777635 w 1799697"/>
                <a:gd name="connsiteY5" fmla="*/ 115193 h 880703"/>
                <a:gd name="connsiteX6" fmla="*/ 452158 w 1799697"/>
                <a:gd name="connsiteY6" fmla="*/ 436842 h 880703"/>
                <a:gd name="connsiteX7" fmla="*/ 310480 w 1799697"/>
                <a:gd name="connsiteY7" fmla="*/ 375575 h 880703"/>
                <a:gd name="connsiteX8" fmla="*/ 115193 w 1799697"/>
                <a:gd name="connsiteY8" fmla="*/ 570862 h 880703"/>
                <a:gd name="connsiteX9" fmla="*/ 310480 w 1799697"/>
                <a:gd name="connsiteY9" fmla="*/ 766148 h 880703"/>
                <a:gd name="connsiteX10" fmla="*/ 1577927 w 1799697"/>
                <a:gd name="connsiteY10" fmla="*/ 766148 h 880703"/>
                <a:gd name="connsiteX11" fmla="*/ 1708118 w 1799697"/>
                <a:gd name="connsiteY11" fmla="*/ 635957 h 880703"/>
                <a:gd name="connsiteX12" fmla="*/ 1577927 w 1799697"/>
                <a:gd name="connsiteY12" fmla="*/ 513425 h 880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99697" h="880703">
                  <a:moveTo>
                    <a:pt x="1577927" y="513425"/>
                  </a:moveTo>
                  <a:cubicBezTo>
                    <a:pt x="1551123" y="513425"/>
                    <a:pt x="1528148" y="521083"/>
                    <a:pt x="1509002" y="532570"/>
                  </a:cubicBezTo>
                  <a:cubicBezTo>
                    <a:pt x="1509002" y="528741"/>
                    <a:pt x="1509002" y="524912"/>
                    <a:pt x="1509002" y="517254"/>
                  </a:cubicBezTo>
                  <a:cubicBezTo>
                    <a:pt x="1509002" y="379405"/>
                    <a:pt x="1397957" y="264530"/>
                    <a:pt x="1256279" y="264530"/>
                  </a:cubicBezTo>
                  <a:cubicBezTo>
                    <a:pt x="1187354" y="264530"/>
                    <a:pt x="1126088" y="291334"/>
                    <a:pt x="1083967" y="333455"/>
                  </a:cubicBezTo>
                  <a:cubicBezTo>
                    <a:pt x="1038017" y="207093"/>
                    <a:pt x="919314" y="115193"/>
                    <a:pt x="777635" y="115193"/>
                  </a:cubicBezTo>
                  <a:cubicBezTo>
                    <a:pt x="597666" y="115193"/>
                    <a:pt x="455987" y="260701"/>
                    <a:pt x="452158" y="436842"/>
                  </a:cubicBezTo>
                  <a:cubicBezTo>
                    <a:pt x="417696" y="398550"/>
                    <a:pt x="367917" y="375575"/>
                    <a:pt x="310480" y="375575"/>
                  </a:cubicBezTo>
                  <a:cubicBezTo>
                    <a:pt x="203264" y="375575"/>
                    <a:pt x="115193" y="463646"/>
                    <a:pt x="115193" y="570862"/>
                  </a:cubicBezTo>
                  <a:cubicBezTo>
                    <a:pt x="115193" y="678078"/>
                    <a:pt x="203264" y="766148"/>
                    <a:pt x="310480" y="766148"/>
                  </a:cubicBezTo>
                  <a:lnTo>
                    <a:pt x="1577927" y="766148"/>
                  </a:lnTo>
                  <a:cubicBezTo>
                    <a:pt x="1650681" y="766148"/>
                    <a:pt x="1708118" y="708711"/>
                    <a:pt x="1708118" y="635957"/>
                  </a:cubicBezTo>
                  <a:cubicBezTo>
                    <a:pt x="1708118" y="570862"/>
                    <a:pt x="1650681" y="513425"/>
                    <a:pt x="1577927" y="513425"/>
                  </a:cubicBezTo>
                </a:path>
              </a:pathLst>
            </a:custGeom>
            <a:solidFill>
              <a:srgbClr val="FFFFFF"/>
            </a:solidFill>
            <a:ln w="38206" cap="flat">
              <a:noFill/>
              <a:prstDash val="solid"/>
              <a:miter/>
            </a:ln>
          </p:spPr>
          <p:txBody>
            <a:bodyPr rtlCol="0" anchor="ctr"/>
            <a:lstStyle/>
            <a:p>
              <a:endParaRPr lang="en-US" sz="1800"/>
            </a:p>
          </p:txBody>
        </p:sp>
        <p:sp>
          <p:nvSpPr>
            <p:cNvPr id="278" name="Freeform: Shape 277">
              <a:extLst>
                <a:ext uri="{FF2B5EF4-FFF2-40B4-BE49-F238E27FC236}">
                  <a16:creationId xmlns:a16="http://schemas.microsoft.com/office/drawing/2014/main" id="{EE850908-A91F-45AA-A556-EEA0C1258EFA}"/>
                </a:ext>
              </a:extLst>
            </p:cNvPr>
            <p:cNvSpPr/>
            <p:nvPr/>
          </p:nvSpPr>
          <p:spPr>
            <a:xfrm>
              <a:off x="7301098" y="3227946"/>
              <a:ext cx="2297487" cy="1072161"/>
            </a:xfrm>
            <a:custGeom>
              <a:avLst/>
              <a:gdLst>
                <a:gd name="connsiteX0" fmla="*/ 272188 w 2297486"/>
                <a:gd name="connsiteY0" fmla="*/ 670420 h 1072160"/>
                <a:gd name="connsiteX1" fmla="*/ 383234 w 2297486"/>
                <a:gd name="connsiteY1" fmla="*/ 716369 h 1072160"/>
                <a:gd name="connsiteX2" fmla="*/ 383234 w 2297486"/>
                <a:gd name="connsiteY2" fmla="*/ 693394 h 1072160"/>
                <a:gd name="connsiteX3" fmla="*/ 670419 w 2297486"/>
                <a:gd name="connsiteY3" fmla="*/ 406208 h 1072160"/>
                <a:gd name="connsiteX4" fmla="*/ 919314 w 2297486"/>
                <a:gd name="connsiteY4" fmla="*/ 547887 h 1072160"/>
                <a:gd name="connsiteX5" fmla="*/ 919314 w 2297486"/>
                <a:gd name="connsiteY5" fmla="*/ 547887 h 1072160"/>
                <a:gd name="connsiteX6" fmla="*/ 1352007 w 2297486"/>
                <a:gd name="connsiteY6" fmla="*/ 115193 h 1072160"/>
                <a:gd name="connsiteX7" fmla="*/ 1784700 w 2297486"/>
                <a:gd name="connsiteY7" fmla="*/ 547887 h 1072160"/>
                <a:gd name="connsiteX8" fmla="*/ 1777042 w 2297486"/>
                <a:gd name="connsiteY8" fmla="*/ 635957 h 1072160"/>
                <a:gd name="connsiteX9" fmla="*/ 1979987 w 2297486"/>
                <a:gd name="connsiteY9" fmla="*/ 517254 h 1072160"/>
                <a:gd name="connsiteX10" fmla="*/ 2209736 w 2297486"/>
                <a:gd name="connsiteY10" fmla="*/ 747002 h 1072160"/>
                <a:gd name="connsiteX11" fmla="*/ 1979987 w 2297486"/>
                <a:gd name="connsiteY11" fmla="*/ 976751 h 1072160"/>
                <a:gd name="connsiteX12" fmla="*/ 1348178 w 2297486"/>
                <a:gd name="connsiteY12" fmla="*/ 976751 h 1072160"/>
                <a:gd name="connsiteX13" fmla="*/ 666590 w 2297486"/>
                <a:gd name="connsiteY13" fmla="*/ 976751 h 1072160"/>
                <a:gd name="connsiteX14" fmla="*/ 272188 w 2297486"/>
                <a:gd name="connsiteY14" fmla="*/ 976751 h 1072160"/>
                <a:gd name="connsiteX15" fmla="*/ 115193 w 2297486"/>
                <a:gd name="connsiteY15" fmla="*/ 819756 h 1072160"/>
                <a:gd name="connsiteX16" fmla="*/ 272188 w 2297486"/>
                <a:gd name="connsiteY16" fmla="*/ 670420 h 107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97486" h="1072160">
                  <a:moveTo>
                    <a:pt x="272188" y="670420"/>
                  </a:moveTo>
                  <a:cubicBezTo>
                    <a:pt x="314309" y="670420"/>
                    <a:pt x="356430" y="689565"/>
                    <a:pt x="383234" y="716369"/>
                  </a:cubicBezTo>
                  <a:cubicBezTo>
                    <a:pt x="383234" y="708711"/>
                    <a:pt x="383234" y="701053"/>
                    <a:pt x="383234" y="693394"/>
                  </a:cubicBezTo>
                  <a:cubicBezTo>
                    <a:pt x="383234" y="536399"/>
                    <a:pt x="509595" y="406208"/>
                    <a:pt x="670419" y="406208"/>
                  </a:cubicBezTo>
                  <a:cubicBezTo>
                    <a:pt x="777635" y="406208"/>
                    <a:pt x="869535" y="463646"/>
                    <a:pt x="919314" y="547887"/>
                  </a:cubicBezTo>
                  <a:cubicBezTo>
                    <a:pt x="919314" y="547887"/>
                    <a:pt x="919314" y="547887"/>
                    <a:pt x="919314" y="547887"/>
                  </a:cubicBezTo>
                  <a:cubicBezTo>
                    <a:pt x="919314" y="310480"/>
                    <a:pt x="1110771" y="115193"/>
                    <a:pt x="1352007" y="115193"/>
                  </a:cubicBezTo>
                  <a:cubicBezTo>
                    <a:pt x="1589414" y="115193"/>
                    <a:pt x="1784700" y="306651"/>
                    <a:pt x="1784700" y="547887"/>
                  </a:cubicBezTo>
                  <a:cubicBezTo>
                    <a:pt x="1784700" y="578520"/>
                    <a:pt x="1780871" y="605324"/>
                    <a:pt x="1777042" y="635957"/>
                  </a:cubicBezTo>
                  <a:cubicBezTo>
                    <a:pt x="1815334" y="563203"/>
                    <a:pt x="1891917" y="517254"/>
                    <a:pt x="1979987" y="517254"/>
                  </a:cubicBezTo>
                  <a:cubicBezTo>
                    <a:pt x="2106349" y="517254"/>
                    <a:pt x="2209736" y="620641"/>
                    <a:pt x="2209736" y="747002"/>
                  </a:cubicBezTo>
                  <a:cubicBezTo>
                    <a:pt x="2209736" y="873364"/>
                    <a:pt x="2106349" y="976751"/>
                    <a:pt x="1979987" y="976751"/>
                  </a:cubicBezTo>
                  <a:lnTo>
                    <a:pt x="1348178" y="976751"/>
                  </a:lnTo>
                  <a:lnTo>
                    <a:pt x="666590" y="976751"/>
                  </a:lnTo>
                  <a:lnTo>
                    <a:pt x="272188" y="976751"/>
                  </a:lnTo>
                  <a:cubicBezTo>
                    <a:pt x="187947" y="976751"/>
                    <a:pt x="115193" y="907826"/>
                    <a:pt x="115193" y="819756"/>
                  </a:cubicBezTo>
                  <a:cubicBezTo>
                    <a:pt x="115193" y="739344"/>
                    <a:pt x="184118" y="670420"/>
                    <a:pt x="272188" y="670420"/>
                  </a:cubicBezTo>
                </a:path>
              </a:pathLst>
            </a:custGeom>
            <a:solidFill>
              <a:srgbClr val="FFFFFF"/>
            </a:solidFill>
            <a:ln w="38206" cap="flat">
              <a:noFill/>
              <a:prstDash val="solid"/>
              <a:miter/>
            </a:ln>
          </p:spPr>
          <p:txBody>
            <a:bodyPr rtlCol="0" anchor="ctr"/>
            <a:lstStyle/>
            <a:p>
              <a:endParaRPr lang="en-US" sz="1800"/>
            </a:p>
          </p:txBody>
        </p:sp>
        <p:sp>
          <p:nvSpPr>
            <p:cNvPr id="279" name="Freeform: Shape 278">
              <a:extLst>
                <a:ext uri="{FF2B5EF4-FFF2-40B4-BE49-F238E27FC236}">
                  <a16:creationId xmlns:a16="http://schemas.microsoft.com/office/drawing/2014/main" id="{1943D4B6-9B78-4BA1-9BDE-E49889A1514E}"/>
                </a:ext>
              </a:extLst>
            </p:cNvPr>
            <p:cNvSpPr/>
            <p:nvPr/>
          </p:nvSpPr>
          <p:spPr>
            <a:xfrm>
              <a:off x="7856324" y="1194670"/>
              <a:ext cx="612663" cy="497789"/>
            </a:xfrm>
            <a:custGeom>
              <a:avLst/>
              <a:gdLst>
                <a:gd name="connsiteX0" fmla="*/ 478962 w 612663"/>
                <a:gd name="connsiteY0" fmla="*/ 314309 h 497788"/>
                <a:gd name="connsiteX1" fmla="*/ 459816 w 612663"/>
                <a:gd name="connsiteY1" fmla="*/ 318138 h 497788"/>
                <a:gd name="connsiteX2" fmla="*/ 478962 w 612663"/>
                <a:gd name="connsiteY2" fmla="*/ 253043 h 497788"/>
                <a:gd name="connsiteX3" fmla="*/ 341113 w 612663"/>
                <a:gd name="connsiteY3" fmla="*/ 115193 h 497788"/>
                <a:gd name="connsiteX4" fmla="*/ 203264 w 612663"/>
                <a:gd name="connsiteY4" fmla="*/ 253043 h 497788"/>
                <a:gd name="connsiteX5" fmla="*/ 203264 w 612663"/>
                <a:gd name="connsiteY5" fmla="*/ 264530 h 497788"/>
                <a:gd name="connsiteX6" fmla="*/ 180289 w 612663"/>
                <a:gd name="connsiteY6" fmla="*/ 260701 h 497788"/>
                <a:gd name="connsiteX7" fmla="*/ 115193 w 612663"/>
                <a:gd name="connsiteY7" fmla="*/ 325796 h 497788"/>
                <a:gd name="connsiteX8" fmla="*/ 180289 w 612663"/>
                <a:gd name="connsiteY8" fmla="*/ 390892 h 497788"/>
                <a:gd name="connsiteX9" fmla="*/ 478962 w 612663"/>
                <a:gd name="connsiteY9" fmla="*/ 390892 h 497788"/>
                <a:gd name="connsiteX10" fmla="*/ 517254 w 612663"/>
                <a:gd name="connsiteY10" fmla="*/ 352600 h 497788"/>
                <a:gd name="connsiteX11" fmla="*/ 478962 w 612663"/>
                <a:gd name="connsiteY11" fmla="*/ 314309 h 497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2663" h="497788">
                  <a:moveTo>
                    <a:pt x="478962" y="314309"/>
                  </a:moveTo>
                  <a:cubicBezTo>
                    <a:pt x="471304" y="314309"/>
                    <a:pt x="467475" y="314309"/>
                    <a:pt x="459816" y="318138"/>
                  </a:cubicBezTo>
                  <a:cubicBezTo>
                    <a:pt x="475133" y="298992"/>
                    <a:pt x="478962" y="276018"/>
                    <a:pt x="478962" y="253043"/>
                  </a:cubicBezTo>
                  <a:cubicBezTo>
                    <a:pt x="478962" y="176460"/>
                    <a:pt x="417696" y="115193"/>
                    <a:pt x="341113" y="115193"/>
                  </a:cubicBezTo>
                  <a:cubicBezTo>
                    <a:pt x="264530" y="115193"/>
                    <a:pt x="203264" y="176460"/>
                    <a:pt x="203264" y="253043"/>
                  </a:cubicBezTo>
                  <a:cubicBezTo>
                    <a:pt x="203264" y="256872"/>
                    <a:pt x="203264" y="260701"/>
                    <a:pt x="203264" y="264530"/>
                  </a:cubicBezTo>
                  <a:cubicBezTo>
                    <a:pt x="195605" y="260701"/>
                    <a:pt x="187947" y="260701"/>
                    <a:pt x="180289" y="260701"/>
                  </a:cubicBezTo>
                  <a:cubicBezTo>
                    <a:pt x="145827" y="260701"/>
                    <a:pt x="115193" y="287505"/>
                    <a:pt x="115193" y="325796"/>
                  </a:cubicBezTo>
                  <a:cubicBezTo>
                    <a:pt x="115193" y="360259"/>
                    <a:pt x="141997" y="390892"/>
                    <a:pt x="180289" y="390892"/>
                  </a:cubicBezTo>
                  <a:lnTo>
                    <a:pt x="478962" y="390892"/>
                  </a:lnTo>
                  <a:cubicBezTo>
                    <a:pt x="498108" y="390892"/>
                    <a:pt x="517254" y="375575"/>
                    <a:pt x="517254" y="352600"/>
                  </a:cubicBezTo>
                  <a:cubicBezTo>
                    <a:pt x="517254" y="329626"/>
                    <a:pt x="501937" y="314309"/>
                    <a:pt x="478962" y="314309"/>
                  </a:cubicBezTo>
                </a:path>
              </a:pathLst>
            </a:custGeom>
            <a:solidFill>
              <a:srgbClr val="00BCF2"/>
            </a:solidFill>
            <a:ln w="38206" cap="flat">
              <a:noFill/>
              <a:prstDash val="solid"/>
              <a:miter/>
            </a:ln>
          </p:spPr>
          <p:txBody>
            <a:bodyPr rtlCol="0" anchor="ctr"/>
            <a:lstStyle/>
            <a:p>
              <a:endParaRPr lang="en-US" sz="1800"/>
            </a:p>
          </p:txBody>
        </p:sp>
        <p:sp>
          <p:nvSpPr>
            <p:cNvPr id="280" name="Freeform: Shape 279">
              <a:extLst>
                <a:ext uri="{FF2B5EF4-FFF2-40B4-BE49-F238E27FC236}">
                  <a16:creationId xmlns:a16="http://schemas.microsoft.com/office/drawing/2014/main" id="{D604B253-DB64-4BAA-9F8C-F61F59D28464}"/>
                </a:ext>
              </a:extLst>
            </p:cNvPr>
            <p:cNvSpPr/>
            <p:nvPr/>
          </p:nvSpPr>
          <p:spPr>
            <a:xfrm>
              <a:off x="7661037" y="972580"/>
              <a:ext cx="3139898" cy="1837990"/>
            </a:xfrm>
            <a:custGeom>
              <a:avLst/>
              <a:gdLst>
                <a:gd name="connsiteX0" fmla="*/ 2921956 w 3139898"/>
                <a:gd name="connsiteY0" fmla="*/ 1520490 h 1837989"/>
                <a:gd name="connsiteX1" fmla="*/ 2845373 w 3139898"/>
                <a:gd name="connsiteY1" fmla="*/ 1554952 h 1837989"/>
                <a:gd name="connsiteX2" fmla="*/ 2845373 w 3139898"/>
                <a:gd name="connsiteY2" fmla="*/ 1539636 h 1837989"/>
                <a:gd name="connsiteX3" fmla="*/ 2642429 w 3139898"/>
                <a:gd name="connsiteY3" fmla="*/ 1336691 h 1837989"/>
                <a:gd name="connsiteX4" fmla="*/ 2496921 w 3139898"/>
                <a:gd name="connsiteY4" fmla="*/ 1397957 h 1837989"/>
                <a:gd name="connsiteX5" fmla="*/ 2496921 w 3139898"/>
                <a:gd name="connsiteY5" fmla="*/ 1221816 h 1837989"/>
                <a:gd name="connsiteX6" fmla="*/ 2378218 w 3139898"/>
                <a:gd name="connsiteY6" fmla="*/ 1221816 h 1837989"/>
                <a:gd name="connsiteX7" fmla="*/ 2370560 w 3139898"/>
                <a:gd name="connsiteY7" fmla="*/ 1214158 h 1837989"/>
                <a:gd name="connsiteX8" fmla="*/ 2370560 w 3139898"/>
                <a:gd name="connsiteY8" fmla="*/ 563203 h 1837989"/>
                <a:gd name="connsiteX9" fmla="*/ 1999133 w 3139898"/>
                <a:gd name="connsiteY9" fmla="*/ 563203 h 1837989"/>
                <a:gd name="connsiteX10" fmla="*/ 1999133 w 3139898"/>
                <a:gd name="connsiteY10" fmla="*/ 804440 h 1837989"/>
                <a:gd name="connsiteX11" fmla="*/ 1800017 w 3139898"/>
                <a:gd name="connsiteY11" fmla="*/ 804440 h 1837989"/>
                <a:gd name="connsiteX12" fmla="*/ 1800017 w 3139898"/>
                <a:gd name="connsiteY12" fmla="*/ 298992 h 1837989"/>
                <a:gd name="connsiteX13" fmla="*/ 1501344 w 3139898"/>
                <a:gd name="connsiteY13" fmla="*/ 298992 h 1837989"/>
                <a:gd name="connsiteX14" fmla="*/ 1501344 w 3139898"/>
                <a:gd name="connsiteY14" fmla="*/ 678078 h 1837989"/>
                <a:gd name="connsiteX15" fmla="*/ 1424761 w 3139898"/>
                <a:gd name="connsiteY15" fmla="*/ 678078 h 1837989"/>
                <a:gd name="connsiteX16" fmla="*/ 1424761 w 3139898"/>
                <a:gd name="connsiteY16" fmla="*/ 115193 h 1837989"/>
                <a:gd name="connsiteX17" fmla="*/ 1191183 w 3139898"/>
                <a:gd name="connsiteY17" fmla="*/ 348771 h 1837989"/>
                <a:gd name="connsiteX18" fmla="*/ 1191183 w 3139898"/>
                <a:gd name="connsiteY18" fmla="*/ 1145234 h 1837989"/>
                <a:gd name="connsiteX19" fmla="*/ 731686 w 3139898"/>
                <a:gd name="connsiteY19" fmla="*/ 1145234 h 1837989"/>
                <a:gd name="connsiteX20" fmla="*/ 731686 w 3139898"/>
                <a:gd name="connsiteY20" fmla="*/ 896339 h 1837989"/>
                <a:gd name="connsiteX21" fmla="*/ 563203 w 3139898"/>
                <a:gd name="connsiteY21" fmla="*/ 896339 h 1837989"/>
                <a:gd name="connsiteX22" fmla="*/ 563203 w 3139898"/>
                <a:gd name="connsiteY22" fmla="*/ 1317545 h 1837989"/>
                <a:gd name="connsiteX23" fmla="*/ 501937 w 3139898"/>
                <a:gd name="connsiteY23" fmla="*/ 1317545 h 1837989"/>
                <a:gd name="connsiteX24" fmla="*/ 501937 w 3139898"/>
                <a:gd name="connsiteY24" fmla="*/ 1160550 h 1837989"/>
                <a:gd name="connsiteX25" fmla="*/ 367917 w 3139898"/>
                <a:gd name="connsiteY25" fmla="*/ 1160550 h 1837989"/>
                <a:gd name="connsiteX26" fmla="*/ 367917 w 3139898"/>
                <a:gd name="connsiteY26" fmla="*/ 1317545 h 1837989"/>
                <a:gd name="connsiteX27" fmla="*/ 253043 w 3139898"/>
                <a:gd name="connsiteY27" fmla="*/ 1317545 h 1837989"/>
                <a:gd name="connsiteX28" fmla="*/ 253043 w 3139898"/>
                <a:gd name="connsiteY28" fmla="*/ 1474540 h 1837989"/>
                <a:gd name="connsiteX29" fmla="*/ 218580 w 3139898"/>
                <a:gd name="connsiteY29" fmla="*/ 1466882 h 1837989"/>
                <a:gd name="connsiteX30" fmla="*/ 115193 w 3139898"/>
                <a:gd name="connsiteY30" fmla="*/ 1570269 h 1837989"/>
                <a:gd name="connsiteX31" fmla="*/ 218580 w 3139898"/>
                <a:gd name="connsiteY31" fmla="*/ 1673656 h 1837989"/>
                <a:gd name="connsiteX32" fmla="*/ 635957 w 3139898"/>
                <a:gd name="connsiteY32" fmla="*/ 1673656 h 1837989"/>
                <a:gd name="connsiteX33" fmla="*/ 712540 w 3139898"/>
                <a:gd name="connsiteY33" fmla="*/ 1597073 h 1837989"/>
                <a:gd name="connsiteX34" fmla="*/ 662761 w 3139898"/>
                <a:gd name="connsiteY34" fmla="*/ 1524319 h 1837989"/>
                <a:gd name="connsiteX35" fmla="*/ 754661 w 3139898"/>
                <a:gd name="connsiteY35" fmla="*/ 1524319 h 1837989"/>
                <a:gd name="connsiteX36" fmla="*/ 1570268 w 3139898"/>
                <a:gd name="connsiteY36" fmla="*/ 1524319 h 1837989"/>
                <a:gd name="connsiteX37" fmla="*/ 1562610 w 3139898"/>
                <a:gd name="connsiteY37" fmla="*/ 1574098 h 1837989"/>
                <a:gd name="connsiteX38" fmla="*/ 1727263 w 3139898"/>
                <a:gd name="connsiteY38" fmla="*/ 1738751 h 1837989"/>
                <a:gd name="connsiteX39" fmla="*/ 2167615 w 3139898"/>
                <a:gd name="connsiteY39" fmla="*/ 1738751 h 1837989"/>
                <a:gd name="connsiteX40" fmla="*/ 2646258 w 3139898"/>
                <a:gd name="connsiteY40" fmla="*/ 1738751 h 1837989"/>
                <a:gd name="connsiteX41" fmla="*/ 2925786 w 3139898"/>
                <a:gd name="connsiteY41" fmla="*/ 1738751 h 1837989"/>
                <a:gd name="connsiteX42" fmla="*/ 3036831 w 3139898"/>
                <a:gd name="connsiteY42" fmla="*/ 1627706 h 1837989"/>
                <a:gd name="connsiteX43" fmla="*/ 2921956 w 3139898"/>
                <a:gd name="connsiteY43" fmla="*/ 1520490 h 1837989"/>
                <a:gd name="connsiteX44" fmla="*/ 605324 w 3139898"/>
                <a:gd name="connsiteY44" fmla="*/ 1528148 h 1837989"/>
                <a:gd name="connsiteX45" fmla="*/ 605324 w 3139898"/>
                <a:gd name="connsiteY45" fmla="*/ 1528148 h 1837989"/>
                <a:gd name="connsiteX46" fmla="*/ 609153 w 3139898"/>
                <a:gd name="connsiteY46" fmla="*/ 1524319 h 1837989"/>
                <a:gd name="connsiteX47" fmla="*/ 605324 w 3139898"/>
                <a:gd name="connsiteY47" fmla="*/ 1528148 h 1837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139898" h="1837989">
                  <a:moveTo>
                    <a:pt x="2921956" y="1520490"/>
                  </a:moveTo>
                  <a:cubicBezTo>
                    <a:pt x="2891323" y="1520490"/>
                    <a:pt x="2864519" y="1531977"/>
                    <a:pt x="2845373" y="1554952"/>
                  </a:cubicBezTo>
                  <a:cubicBezTo>
                    <a:pt x="2845373" y="1551123"/>
                    <a:pt x="2845373" y="1543465"/>
                    <a:pt x="2845373" y="1539636"/>
                  </a:cubicBezTo>
                  <a:cubicBezTo>
                    <a:pt x="2845373" y="1428590"/>
                    <a:pt x="2753474" y="1336691"/>
                    <a:pt x="2642429" y="1336691"/>
                  </a:cubicBezTo>
                  <a:cubicBezTo>
                    <a:pt x="2584992" y="1336691"/>
                    <a:pt x="2535213" y="1359666"/>
                    <a:pt x="2496921" y="1397957"/>
                  </a:cubicBezTo>
                  <a:lnTo>
                    <a:pt x="2496921" y="1221816"/>
                  </a:lnTo>
                  <a:lnTo>
                    <a:pt x="2378218" y="1221816"/>
                  </a:lnTo>
                  <a:cubicBezTo>
                    <a:pt x="2374389" y="1217987"/>
                    <a:pt x="2374389" y="1217987"/>
                    <a:pt x="2370560" y="1214158"/>
                  </a:cubicBezTo>
                  <a:lnTo>
                    <a:pt x="2370560" y="563203"/>
                  </a:lnTo>
                  <a:lnTo>
                    <a:pt x="1999133" y="563203"/>
                  </a:lnTo>
                  <a:lnTo>
                    <a:pt x="1999133" y="804440"/>
                  </a:lnTo>
                  <a:lnTo>
                    <a:pt x="1800017" y="804440"/>
                  </a:lnTo>
                  <a:lnTo>
                    <a:pt x="1800017" y="298992"/>
                  </a:lnTo>
                  <a:lnTo>
                    <a:pt x="1501344" y="298992"/>
                  </a:lnTo>
                  <a:lnTo>
                    <a:pt x="1501344" y="678078"/>
                  </a:lnTo>
                  <a:lnTo>
                    <a:pt x="1424761" y="678078"/>
                  </a:lnTo>
                  <a:lnTo>
                    <a:pt x="1424761" y="115193"/>
                  </a:lnTo>
                  <a:lnTo>
                    <a:pt x="1191183" y="348771"/>
                  </a:lnTo>
                  <a:lnTo>
                    <a:pt x="1191183" y="1145234"/>
                  </a:lnTo>
                  <a:lnTo>
                    <a:pt x="731686" y="1145234"/>
                  </a:lnTo>
                  <a:lnTo>
                    <a:pt x="731686" y="896339"/>
                  </a:lnTo>
                  <a:lnTo>
                    <a:pt x="563203" y="896339"/>
                  </a:lnTo>
                  <a:lnTo>
                    <a:pt x="563203" y="1317545"/>
                  </a:lnTo>
                  <a:lnTo>
                    <a:pt x="501937" y="1317545"/>
                  </a:lnTo>
                  <a:lnTo>
                    <a:pt x="501937" y="1160550"/>
                  </a:lnTo>
                  <a:lnTo>
                    <a:pt x="367917" y="1160550"/>
                  </a:lnTo>
                  <a:lnTo>
                    <a:pt x="367917" y="1317545"/>
                  </a:lnTo>
                  <a:lnTo>
                    <a:pt x="253043" y="1317545"/>
                  </a:lnTo>
                  <a:lnTo>
                    <a:pt x="253043" y="1474540"/>
                  </a:lnTo>
                  <a:cubicBezTo>
                    <a:pt x="241555" y="1470711"/>
                    <a:pt x="230068" y="1466882"/>
                    <a:pt x="218580" y="1466882"/>
                  </a:cubicBezTo>
                  <a:cubicBezTo>
                    <a:pt x="161143" y="1466882"/>
                    <a:pt x="115193" y="1512832"/>
                    <a:pt x="115193" y="1570269"/>
                  </a:cubicBezTo>
                  <a:cubicBezTo>
                    <a:pt x="115193" y="1627706"/>
                    <a:pt x="161143" y="1673656"/>
                    <a:pt x="218580" y="1673656"/>
                  </a:cubicBezTo>
                  <a:lnTo>
                    <a:pt x="635957" y="1673656"/>
                  </a:lnTo>
                  <a:cubicBezTo>
                    <a:pt x="678078" y="1673656"/>
                    <a:pt x="712540" y="1639193"/>
                    <a:pt x="712540" y="1597073"/>
                  </a:cubicBezTo>
                  <a:cubicBezTo>
                    <a:pt x="712540" y="1566440"/>
                    <a:pt x="693394" y="1535806"/>
                    <a:pt x="662761" y="1524319"/>
                  </a:cubicBezTo>
                  <a:lnTo>
                    <a:pt x="754661" y="1524319"/>
                  </a:lnTo>
                  <a:lnTo>
                    <a:pt x="1570268" y="1524319"/>
                  </a:lnTo>
                  <a:cubicBezTo>
                    <a:pt x="1566439" y="1539636"/>
                    <a:pt x="1562610" y="1558781"/>
                    <a:pt x="1562610" y="1574098"/>
                  </a:cubicBezTo>
                  <a:cubicBezTo>
                    <a:pt x="1562610" y="1665997"/>
                    <a:pt x="1635364" y="1738751"/>
                    <a:pt x="1727263" y="1738751"/>
                  </a:cubicBezTo>
                  <a:lnTo>
                    <a:pt x="2167615" y="1738751"/>
                  </a:lnTo>
                  <a:lnTo>
                    <a:pt x="2646258" y="1738751"/>
                  </a:lnTo>
                  <a:lnTo>
                    <a:pt x="2925786" y="1738751"/>
                  </a:lnTo>
                  <a:cubicBezTo>
                    <a:pt x="2987052" y="1738751"/>
                    <a:pt x="3036831" y="1688972"/>
                    <a:pt x="3036831" y="1627706"/>
                  </a:cubicBezTo>
                  <a:cubicBezTo>
                    <a:pt x="3033002" y="1570269"/>
                    <a:pt x="2983223" y="1520490"/>
                    <a:pt x="2921956" y="1520490"/>
                  </a:cubicBezTo>
                  <a:moveTo>
                    <a:pt x="605324" y="1528148"/>
                  </a:moveTo>
                  <a:cubicBezTo>
                    <a:pt x="605324" y="1528148"/>
                    <a:pt x="605324" y="1528148"/>
                    <a:pt x="605324" y="1528148"/>
                  </a:cubicBezTo>
                  <a:lnTo>
                    <a:pt x="609153" y="1524319"/>
                  </a:lnTo>
                  <a:cubicBezTo>
                    <a:pt x="609153" y="1528148"/>
                    <a:pt x="605324" y="1528148"/>
                    <a:pt x="605324" y="1528148"/>
                  </a:cubicBezTo>
                </a:path>
              </a:pathLst>
            </a:custGeom>
            <a:solidFill>
              <a:srgbClr val="00BCF2"/>
            </a:solidFill>
            <a:ln w="38206" cap="flat">
              <a:noFill/>
              <a:prstDash val="solid"/>
              <a:miter/>
            </a:ln>
          </p:spPr>
          <p:txBody>
            <a:bodyPr rtlCol="0" anchor="ctr"/>
            <a:lstStyle/>
            <a:p>
              <a:endParaRPr lang="en-US" sz="1800"/>
            </a:p>
          </p:txBody>
        </p:sp>
        <p:sp>
          <p:nvSpPr>
            <p:cNvPr id="281" name="Freeform: Shape 280">
              <a:extLst>
                <a:ext uri="{FF2B5EF4-FFF2-40B4-BE49-F238E27FC236}">
                  <a16:creationId xmlns:a16="http://schemas.microsoft.com/office/drawing/2014/main" id="{488ACE7A-4434-41FE-B815-B010E5DAF9F9}"/>
                </a:ext>
              </a:extLst>
            </p:cNvPr>
            <p:cNvSpPr/>
            <p:nvPr/>
          </p:nvSpPr>
          <p:spPr>
            <a:xfrm>
              <a:off x="8423037" y="1466539"/>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00"/>
            </a:p>
          </p:txBody>
        </p:sp>
        <p:sp>
          <p:nvSpPr>
            <p:cNvPr id="282" name="Freeform: Shape 281">
              <a:extLst>
                <a:ext uri="{FF2B5EF4-FFF2-40B4-BE49-F238E27FC236}">
                  <a16:creationId xmlns:a16="http://schemas.microsoft.com/office/drawing/2014/main" id="{411C7405-1453-48C2-AE04-CED590AF7D70}"/>
                </a:ext>
              </a:extLst>
            </p:cNvPr>
            <p:cNvSpPr/>
            <p:nvPr/>
          </p:nvSpPr>
          <p:spPr>
            <a:xfrm>
              <a:off x="8985921" y="1466539"/>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3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3" y="1286912"/>
                  </a:lnTo>
                  <a:close/>
                </a:path>
              </a:pathLst>
            </a:custGeom>
            <a:solidFill>
              <a:srgbClr val="1070C4"/>
            </a:solidFill>
            <a:ln w="38206" cap="flat">
              <a:noFill/>
              <a:prstDash val="solid"/>
              <a:miter/>
            </a:ln>
          </p:spPr>
          <p:txBody>
            <a:bodyPr rtlCol="0" anchor="ctr"/>
            <a:lstStyle/>
            <a:p>
              <a:endParaRPr lang="en-US" sz="1800"/>
            </a:p>
          </p:txBody>
        </p:sp>
        <p:sp>
          <p:nvSpPr>
            <p:cNvPr id="283" name="Freeform: Shape 282">
              <a:extLst>
                <a:ext uri="{FF2B5EF4-FFF2-40B4-BE49-F238E27FC236}">
                  <a16:creationId xmlns:a16="http://schemas.microsoft.com/office/drawing/2014/main" id="{9E5A9075-F4B9-4DDD-8DAD-A5F4AEDD8323}"/>
                </a:ext>
              </a:extLst>
            </p:cNvPr>
            <p:cNvSpPr/>
            <p:nvPr/>
          </p:nvSpPr>
          <p:spPr>
            <a:xfrm>
              <a:off x="8480474" y="152780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84" name="Freeform: Shape 283">
              <a:extLst>
                <a:ext uri="{FF2B5EF4-FFF2-40B4-BE49-F238E27FC236}">
                  <a16:creationId xmlns:a16="http://schemas.microsoft.com/office/drawing/2014/main" id="{66EB0EC2-A765-4550-9C66-7E7667400089}"/>
                </a:ext>
              </a:extLst>
            </p:cNvPr>
            <p:cNvSpPr/>
            <p:nvPr/>
          </p:nvSpPr>
          <p:spPr>
            <a:xfrm>
              <a:off x="8499620"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5" name="Freeform: Shape 284">
              <a:extLst>
                <a:ext uri="{FF2B5EF4-FFF2-40B4-BE49-F238E27FC236}">
                  <a16:creationId xmlns:a16="http://schemas.microsoft.com/office/drawing/2014/main" id="{6E53EE14-43E7-4D63-BEFB-98F3BC038CAF}"/>
                </a:ext>
              </a:extLst>
            </p:cNvPr>
            <p:cNvSpPr/>
            <p:nvPr/>
          </p:nvSpPr>
          <p:spPr>
            <a:xfrm>
              <a:off x="8534082"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6" name="Freeform: Shape 285">
              <a:extLst>
                <a:ext uri="{FF2B5EF4-FFF2-40B4-BE49-F238E27FC236}">
                  <a16:creationId xmlns:a16="http://schemas.microsoft.com/office/drawing/2014/main" id="{4DD058B5-9D7D-41E4-9BC1-BC924CF24F1A}"/>
                </a:ext>
              </a:extLst>
            </p:cNvPr>
            <p:cNvSpPr/>
            <p:nvPr/>
          </p:nvSpPr>
          <p:spPr>
            <a:xfrm>
              <a:off x="8568544"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7" name="Freeform: Shape 286">
              <a:extLst>
                <a:ext uri="{FF2B5EF4-FFF2-40B4-BE49-F238E27FC236}">
                  <a16:creationId xmlns:a16="http://schemas.microsoft.com/office/drawing/2014/main" id="{6A915E54-ADED-4F4B-9CCD-9554EA6339A1}"/>
                </a:ext>
              </a:extLst>
            </p:cNvPr>
            <p:cNvSpPr/>
            <p:nvPr/>
          </p:nvSpPr>
          <p:spPr>
            <a:xfrm>
              <a:off x="8603007"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8" name="Freeform: Shape 287">
              <a:extLst>
                <a:ext uri="{FF2B5EF4-FFF2-40B4-BE49-F238E27FC236}">
                  <a16:creationId xmlns:a16="http://schemas.microsoft.com/office/drawing/2014/main" id="{DD198495-BB7E-4E8B-AD89-F42C523807C8}"/>
                </a:ext>
              </a:extLst>
            </p:cNvPr>
            <p:cNvSpPr/>
            <p:nvPr/>
          </p:nvSpPr>
          <p:spPr>
            <a:xfrm>
              <a:off x="883275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289" name="Freeform: Shape 288">
              <a:extLst>
                <a:ext uri="{FF2B5EF4-FFF2-40B4-BE49-F238E27FC236}">
                  <a16:creationId xmlns:a16="http://schemas.microsoft.com/office/drawing/2014/main" id="{FEB2D473-06C1-496D-A3C6-2C94C71915E6}"/>
                </a:ext>
              </a:extLst>
            </p:cNvPr>
            <p:cNvSpPr/>
            <p:nvPr/>
          </p:nvSpPr>
          <p:spPr>
            <a:xfrm>
              <a:off x="887870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290" name="Freeform: Shape 289">
              <a:extLst>
                <a:ext uri="{FF2B5EF4-FFF2-40B4-BE49-F238E27FC236}">
                  <a16:creationId xmlns:a16="http://schemas.microsoft.com/office/drawing/2014/main" id="{009F8A0D-9A11-4C6D-9236-BC08B45F709F}"/>
                </a:ext>
              </a:extLst>
            </p:cNvPr>
            <p:cNvSpPr/>
            <p:nvPr/>
          </p:nvSpPr>
          <p:spPr>
            <a:xfrm>
              <a:off x="8480474" y="167714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91" name="Freeform: Shape 290">
              <a:extLst>
                <a:ext uri="{FF2B5EF4-FFF2-40B4-BE49-F238E27FC236}">
                  <a16:creationId xmlns:a16="http://schemas.microsoft.com/office/drawing/2014/main" id="{75CFED85-379B-4F41-B58B-39CD0C481F0B}"/>
                </a:ext>
              </a:extLst>
            </p:cNvPr>
            <p:cNvSpPr/>
            <p:nvPr/>
          </p:nvSpPr>
          <p:spPr>
            <a:xfrm>
              <a:off x="8499620"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2" name="Freeform: Shape 291">
              <a:extLst>
                <a:ext uri="{FF2B5EF4-FFF2-40B4-BE49-F238E27FC236}">
                  <a16:creationId xmlns:a16="http://schemas.microsoft.com/office/drawing/2014/main" id="{E7634456-B41A-49D0-817A-0A22275BF5AD}"/>
                </a:ext>
              </a:extLst>
            </p:cNvPr>
            <p:cNvSpPr/>
            <p:nvPr/>
          </p:nvSpPr>
          <p:spPr>
            <a:xfrm>
              <a:off x="8534082"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3" name="Freeform: Shape 292">
              <a:extLst>
                <a:ext uri="{FF2B5EF4-FFF2-40B4-BE49-F238E27FC236}">
                  <a16:creationId xmlns:a16="http://schemas.microsoft.com/office/drawing/2014/main" id="{42E09E20-E99C-4A92-A1BC-687A9A1FE976}"/>
                </a:ext>
              </a:extLst>
            </p:cNvPr>
            <p:cNvSpPr/>
            <p:nvPr/>
          </p:nvSpPr>
          <p:spPr>
            <a:xfrm>
              <a:off x="8568544"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4" name="Freeform: Shape 293">
              <a:extLst>
                <a:ext uri="{FF2B5EF4-FFF2-40B4-BE49-F238E27FC236}">
                  <a16:creationId xmlns:a16="http://schemas.microsoft.com/office/drawing/2014/main" id="{6E6447D0-546F-49D3-ABE5-0B788A68B119}"/>
                </a:ext>
              </a:extLst>
            </p:cNvPr>
            <p:cNvSpPr/>
            <p:nvPr/>
          </p:nvSpPr>
          <p:spPr>
            <a:xfrm>
              <a:off x="8603007"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5" name="Freeform: Shape 294">
              <a:extLst>
                <a:ext uri="{FF2B5EF4-FFF2-40B4-BE49-F238E27FC236}">
                  <a16:creationId xmlns:a16="http://schemas.microsoft.com/office/drawing/2014/main" id="{22950645-56D1-4F72-8C1C-EFCD5ED4A90D}"/>
                </a:ext>
              </a:extLst>
            </p:cNvPr>
            <p:cNvSpPr/>
            <p:nvPr/>
          </p:nvSpPr>
          <p:spPr>
            <a:xfrm>
              <a:off x="883275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296" name="Freeform: Shape 295">
              <a:extLst>
                <a:ext uri="{FF2B5EF4-FFF2-40B4-BE49-F238E27FC236}">
                  <a16:creationId xmlns:a16="http://schemas.microsoft.com/office/drawing/2014/main" id="{8DD48E9E-F4BE-495C-9B60-29AAE0F39522}"/>
                </a:ext>
              </a:extLst>
            </p:cNvPr>
            <p:cNvSpPr/>
            <p:nvPr/>
          </p:nvSpPr>
          <p:spPr>
            <a:xfrm>
              <a:off x="887870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297" name="Freeform: Shape 296">
              <a:extLst>
                <a:ext uri="{FF2B5EF4-FFF2-40B4-BE49-F238E27FC236}">
                  <a16:creationId xmlns:a16="http://schemas.microsoft.com/office/drawing/2014/main" id="{21E020CE-D7D8-401C-BFC0-FA416693D055}"/>
                </a:ext>
              </a:extLst>
            </p:cNvPr>
            <p:cNvSpPr/>
            <p:nvPr/>
          </p:nvSpPr>
          <p:spPr>
            <a:xfrm>
              <a:off x="8480474" y="182647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98" name="Freeform: Shape 297">
              <a:extLst>
                <a:ext uri="{FF2B5EF4-FFF2-40B4-BE49-F238E27FC236}">
                  <a16:creationId xmlns:a16="http://schemas.microsoft.com/office/drawing/2014/main" id="{C80C39EC-16C3-47F6-8B9F-F074404D6586}"/>
                </a:ext>
              </a:extLst>
            </p:cNvPr>
            <p:cNvSpPr/>
            <p:nvPr/>
          </p:nvSpPr>
          <p:spPr>
            <a:xfrm>
              <a:off x="8499620"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9" name="Freeform: Shape 298">
              <a:extLst>
                <a:ext uri="{FF2B5EF4-FFF2-40B4-BE49-F238E27FC236}">
                  <a16:creationId xmlns:a16="http://schemas.microsoft.com/office/drawing/2014/main" id="{170C84FD-7413-4868-8A1B-4E7FD060B7CC}"/>
                </a:ext>
              </a:extLst>
            </p:cNvPr>
            <p:cNvSpPr/>
            <p:nvPr/>
          </p:nvSpPr>
          <p:spPr>
            <a:xfrm>
              <a:off x="8534082"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0" name="Freeform: Shape 299">
              <a:extLst>
                <a:ext uri="{FF2B5EF4-FFF2-40B4-BE49-F238E27FC236}">
                  <a16:creationId xmlns:a16="http://schemas.microsoft.com/office/drawing/2014/main" id="{E50C041B-B8F8-4C30-AE1C-4E2F7D218725}"/>
                </a:ext>
              </a:extLst>
            </p:cNvPr>
            <p:cNvSpPr/>
            <p:nvPr/>
          </p:nvSpPr>
          <p:spPr>
            <a:xfrm>
              <a:off x="8568544"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1" name="Freeform: Shape 300">
              <a:extLst>
                <a:ext uri="{FF2B5EF4-FFF2-40B4-BE49-F238E27FC236}">
                  <a16:creationId xmlns:a16="http://schemas.microsoft.com/office/drawing/2014/main" id="{F75BDE90-FBF1-4175-82AD-780A10C3EF14}"/>
                </a:ext>
              </a:extLst>
            </p:cNvPr>
            <p:cNvSpPr/>
            <p:nvPr/>
          </p:nvSpPr>
          <p:spPr>
            <a:xfrm>
              <a:off x="8603007"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2" name="Freeform: Shape 301">
              <a:extLst>
                <a:ext uri="{FF2B5EF4-FFF2-40B4-BE49-F238E27FC236}">
                  <a16:creationId xmlns:a16="http://schemas.microsoft.com/office/drawing/2014/main" id="{1E07C0C7-FA68-4752-BC0B-68D70481BF63}"/>
                </a:ext>
              </a:extLst>
            </p:cNvPr>
            <p:cNvSpPr/>
            <p:nvPr/>
          </p:nvSpPr>
          <p:spPr>
            <a:xfrm>
              <a:off x="883275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03" name="Freeform: Shape 302">
              <a:extLst>
                <a:ext uri="{FF2B5EF4-FFF2-40B4-BE49-F238E27FC236}">
                  <a16:creationId xmlns:a16="http://schemas.microsoft.com/office/drawing/2014/main" id="{D90C0FF1-7C53-490B-A848-24D72DB77FA4}"/>
                </a:ext>
              </a:extLst>
            </p:cNvPr>
            <p:cNvSpPr/>
            <p:nvPr/>
          </p:nvSpPr>
          <p:spPr>
            <a:xfrm>
              <a:off x="887870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04" name="Freeform: Shape 303">
              <a:extLst>
                <a:ext uri="{FF2B5EF4-FFF2-40B4-BE49-F238E27FC236}">
                  <a16:creationId xmlns:a16="http://schemas.microsoft.com/office/drawing/2014/main" id="{63A1D85C-F3F5-4925-9FA3-A902938EAF0C}"/>
                </a:ext>
              </a:extLst>
            </p:cNvPr>
            <p:cNvSpPr/>
            <p:nvPr/>
          </p:nvSpPr>
          <p:spPr>
            <a:xfrm>
              <a:off x="8480474" y="197581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05" name="Freeform: Shape 304">
              <a:extLst>
                <a:ext uri="{FF2B5EF4-FFF2-40B4-BE49-F238E27FC236}">
                  <a16:creationId xmlns:a16="http://schemas.microsoft.com/office/drawing/2014/main" id="{44B769A6-8A2D-460E-9B96-85CF6229920D}"/>
                </a:ext>
              </a:extLst>
            </p:cNvPr>
            <p:cNvSpPr/>
            <p:nvPr/>
          </p:nvSpPr>
          <p:spPr>
            <a:xfrm>
              <a:off x="8499620"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6" name="Freeform: Shape 305">
              <a:extLst>
                <a:ext uri="{FF2B5EF4-FFF2-40B4-BE49-F238E27FC236}">
                  <a16:creationId xmlns:a16="http://schemas.microsoft.com/office/drawing/2014/main" id="{997DF74E-C993-4CB9-A69A-C6CC32EDEB69}"/>
                </a:ext>
              </a:extLst>
            </p:cNvPr>
            <p:cNvSpPr/>
            <p:nvPr/>
          </p:nvSpPr>
          <p:spPr>
            <a:xfrm>
              <a:off x="8534082"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7" name="Freeform: Shape 306">
              <a:extLst>
                <a:ext uri="{FF2B5EF4-FFF2-40B4-BE49-F238E27FC236}">
                  <a16:creationId xmlns:a16="http://schemas.microsoft.com/office/drawing/2014/main" id="{3D5F413D-0608-436B-A1E1-37467A8E981D}"/>
                </a:ext>
              </a:extLst>
            </p:cNvPr>
            <p:cNvSpPr/>
            <p:nvPr/>
          </p:nvSpPr>
          <p:spPr>
            <a:xfrm>
              <a:off x="8568544"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8" name="Freeform: Shape 307">
              <a:extLst>
                <a:ext uri="{FF2B5EF4-FFF2-40B4-BE49-F238E27FC236}">
                  <a16:creationId xmlns:a16="http://schemas.microsoft.com/office/drawing/2014/main" id="{01ABD533-CB74-4493-9A34-9E1180A16C01}"/>
                </a:ext>
              </a:extLst>
            </p:cNvPr>
            <p:cNvSpPr/>
            <p:nvPr/>
          </p:nvSpPr>
          <p:spPr>
            <a:xfrm>
              <a:off x="8603007"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9" name="Freeform: Shape 308">
              <a:extLst>
                <a:ext uri="{FF2B5EF4-FFF2-40B4-BE49-F238E27FC236}">
                  <a16:creationId xmlns:a16="http://schemas.microsoft.com/office/drawing/2014/main" id="{5C26E1AC-EDF3-46BD-8384-D2D69725404C}"/>
                </a:ext>
              </a:extLst>
            </p:cNvPr>
            <p:cNvSpPr/>
            <p:nvPr/>
          </p:nvSpPr>
          <p:spPr>
            <a:xfrm>
              <a:off x="8480474" y="212515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10" name="Freeform: Shape 309">
              <a:extLst>
                <a:ext uri="{FF2B5EF4-FFF2-40B4-BE49-F238E27FC236}">
                  <a16:creationId xmlns:a16="http://schemas.microsoft.com/office/drawing/2014/main" id="{A1D03A0E-ED26-4F56-90FA-AD6EC0B9E0A7}"/>
                </a:ext>
              </a:extLst>
            </p:cNvPr>
            <p:cNvSpPr/>
            <p:nvPr/>
          </p:nvSpPr>
          <p:spPr>
            <a:xfrm>
              <a:off x="8499620"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1" name="Freeform: Shape 310">
              <a:extLst>
                <a:ext uri="{FF2B5EF4-FFF2-40B4-BE49-F238E27FC236}">
                  <a16:creationId xmlns:a16="http://schemas.microsoft.com/office/drawing/2014/main" id="{9477E232-E3D9-4642-8F72-ACE1BFD1247A}"/>
                </a:ext>
              </a:extLst>
            </p:cNvPr>
            <p:cNvSpPr/>
            <p:nvPr/>
          </p:nvSpPr>
          <p:spPr>
            <a:xfrm>
              <a:off x="8534082"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2" name="Freeform: Shape 311">
              <a:extLst>
                <a:ext uri="{FF2B5EF4-FFF2-40B4-BE49-F238E27FC236}">
                  <a16:creationId xmlns:a16="http://schemas.microsoft.com/office/drawing/2014/main" id="{61B5A62F-4992-418A-90B9-B2E299F194CD}"/>
                </a:ext>
              </a:extLst>
            </p:cNvPr>
            <p:cNvSpPr/>
            <p:nvPr/>
          </p:nvSpPr>
          <p:spPr>
            <a:xfrm>
              <a:off x="8568544"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3" name="Freeform: Shape 312">
              <a:extLst>
                <a:ext uri="{FF2B5EF4-FFF2-40B4-BE49-F238E27FC236}">
                  <a16:creationId xmlns:a16="http://schemas.microsoft.com/office/drawing/2014/main" id="{4D663CB3-BDF8-4E18-8EA8-2FA53307D617}"/>
                </a:ext>
              </a:extLst>
            </p:cNvPr>
            <p:cNvSpPr/>
            <p:nvPr/>
          </p:nvSpPr>
          <p:spPr>
            <a:xfrm>
              <a:off x="8603007"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4" name="Freeform: Shape 313">
              <a:extLst>
                <a:ext uri="{FF2B5EF4-FFF2-40B4-BE49-F238E27FC236}">
                  <a16:creationId xmlns:a16="http://schemas.microsoft.com/office/drawing/2014/main" id="{57A42CFB-285C-44AE-9808-687D58A40931}"/>
                </a:ext>
              </a:extLst>
            </p:cNvPr>
            <p:cNvSpPr/>
            <p:nvPr/>
          </p:nvSpPr>
          <p:spPr>
            <a:xfrm>
              <a:off x="883275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15" name="Freeform: Shape 314">
              <a:extLst>
                <a:ext uri="{FF2B5EF4-FFF2-40B4-BE49-F238E27FC236}">
                  <a16:creationId xmlns:a16="http://schemas.microsoft.com/office/drawing/2014/main" id="{B1B2A8F5-0C41-41CB-B580-EDC6610CBD7B}"/>
                </a:ext>
              </a:extLst>
            </p:cNvPr>
            <p:cNvSpPr/>
            <p:nvPr/>
          </p:nvSpPr>
          <p:spPr>
            <a:xfrm>
              <a:off x="887870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16" name="Freeform: Shape 315">
              <a:extLst>
                <a:ext uri="{FF2B5EF4-FFF2-40B4-BE49-F238E27FC236}">
                  <a16:creationId xmlns:a16="http://schemas.microsoft.com/office/drawing/2014/main" id="{F213E0D2-F4A1-47C9-97C1-4DC88B08277D}"/>
                </a:ext>
              </a:extLst>
            </p:cNvPr>
            <p:cNvSpPr/>
            <p:nvPr/>
          </p:nvSpPr>
          <p:spPr>
            <a:xfrm>
              <a:off x="8480474" y="227448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17" name="Freeform: Shape 316">
              <a:extLst>
                <a:ext uri="{FF2B5EF4-FFF2-40B4-BE49-F238E27FC236}">
                  <a16:creationId xmlns:a16="http://schemas.microsoft.com/office/drawing/2014/main" id="{A058ADDF-28D1-4F0C-8ACF-CA33D0BF1B4C}"/>
                </a:ext>
              </a:extLst>
            </p:cNvPr>
            <p:cNvSpPr/>
            <p:nvPr/>
          </p:nvSpPr>
          <p:spPr>
            <a:xfrm>
              <a:off x="8499620"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8" name="Freeform: Shape 317">
              <a:extLst>
                <a:ext uri="{FF2B5EF4-FFF2-40B4-BE49-F238E27FC236}">
                  <a16:creationId xmlns:a16="http://schemas.microsoft.com/office/drawing/2014/main" id="{B035BE87-F7CD-417E-97E1-DFBD8EE54203}"/>
                </a:ext>
              </a:extLst>
            </p:cNvPr>
            <p:cNvSpPr/>
            <p:nvPr/>
          </p:nvSpPr>
          <p:spPr>
            <a:xfrm>
              <a:off x="8534082"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9" name="Freeform: Shape 318">
              <a:extLst>
                <a:ext uri="{FF2B5EF4-FFF2-40B4-BE49-F238E27FC236}">
                  <a16:creationId xmlns:a16="http://schemas.microsoft.com/office/drawing/2014/main" id="{F4257370-01A0-444E-B9CC-3C0B40456F88}"/>
                </a:ext>
              </a:extLst>
            </p:cNvPr>
            <p:cNvSpPr/>
            <p:nvPr/>
          </p:nvSpPr>
          <p:spPr>
            <a:xfrm>
              <a:off x="8568544"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0" name="Freeform: Shape 319">
              <a:extLst>
                <a:ext uri="{FF2B5EF4-FFF2-40B4-BE49-F238E27FC236}">
                  <a16:creationId xmlns:a16="http://schemas.microsoft.com/office/drawing/2014/main" id="{3F6B8C67-8EB8-4B5C-B2AB-2391F41F3C00}"/>
                </a:ext>
              </a:extLst>
            </p:cNvPr>
            <p:cNvSpPr/>
            <p:nvPr/>
          </p:nvSpPr>
          <p:spPr>
            <a:xfrm>
              <a:off x="8603007"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1" name="Freeform: Shape 320">
              <a:extLst>
                <a:ext uri="{FF2B5EF4-FFF2-40B4-BE49-F238E27FC236}">
                  <a16:creationId xmlns:a16="http://schemas.microsoft.com/office/drawing/2014/main" id="{215FF697-D9BD-4BBA-8E64-E1CC784AB553}"/>
                </a:ext>
              </a:extLst>
            </p:cNvPr>
            <p:cNvSpPr/>
            <p:nvPr/>
          </p:nvSpPr>
          <p:spPr>
            <a:xfrm>
              <a:off x="883275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22" name="Freeform: Shape 321">
              <a:extLst>
                <a:ext uri="{FF2B5EF4-FFF2-40B4-BE49-F238E27FC236}">
                  <a16:creationId xmlns:a16="http://schemas.microsoft.com/office/drawing/2014/main" id="{4F5B75D1-CE89-4946-AFAF-963C30754BEA}"/>
                </a:ext>
              </a:extLst>
            </p:cNvPr>
            <p:cNvSpPr/>
            <p:nvPr/>
          </p:nvSpPr>
          <p:spPr>
            <a:xfrm>
              <a:off x="887870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23" name="Freeform: Shape 322">
              <a:extLst>
                <a:ext uri="{FF2B5EF4-FFF2-40B4-BE49-F238E27FC236}">
                  <a16:creationId xmlns:a16="http://schemas.microsoft.com/office/drawing/2014/main" id="{D44F198B-8A4D-45A3-81B0-2A8626BF90D3}"/>
                </a:ext>
              </a:extLst>
            </p:cNvPr>
            <p:cNvSpPr/>
            <p:nvPr/>
          </p:nvSpPr>
          <p:spPr>
            <a:xfrm>
              <a:off x="8480474" y="2423826"/>
              <a:ext cx="650955" cy="344623"/>
            </a:xfrm>
            <a:custGeom>
              <a:avLst/>
              <a:gdLst>
                <a:gd name="connsiteX0" fmla="*/ 115193 w 650954"/>
                <a:gd name="connsiteY0" fmla="*/ 115194 h 344623"/>
                <a:gd name="connsiteX1" fmla="*/ 570862 w 650954"/>
                <a:gd name="connsiteY1" fmla="*/ 115194 h 344623"/>
                <a:gd name="connsiteX2" fmla="*/ 570862 w 650954"/>
                <a:gd name="connsiteY2" fmla="*/ 245385 h 344623"/>
                <a:gd name="connsiteX3" fmla="*/ 115193 w 650954"/>
                <a:gd name="connsiteY3" fmla="*/ 245385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4"/>
                  </a:moveTo>
                  <a:lnTo>
                    <a:pt x="570862" y="115194"/>
                  </a:lnTo>
                  <a:lnTo>
                    <a:pt x="570862" y="245385"/>
                  </a:lnTo>
                  <a:lnTo>
                    <a:pt x="115193" y="245385"/>
                  </a:lnTo>
                  <a:close/>
                </a:path>
              </a:pathLst>
            </a:custGeom>
            <a:solidFill>
              <a:srgbClr val="1070C4"/>
            </a:solidFill>
            <a:ln w="38206" cap="flat">
              <a:noFill/>
              <a:prstDash val="solid"/>
              <a:miter/>
            </a:ln>
          </p:spPr>
          <p:txBody>
            <a:bodyPr rtlCol="0" anchor="ctr"/>
            <a:lstStyle/>
            <a:p>
              <a:endParaRPr lang="en-US" sz="1800"/>
            </a:p>
          </p:txBody>
        </p:sp>
        <p:sp>
          <p:nvSpPr>
            <p:cNvPr id="324" name="Freeform: Shape 323">
              <a:extLst>
                <a:ext uri="{FF2B5EF4-FFF2-40B4-BE49-F238E27FC236}">
                  <a16:creationId xmlns:a16="http://schemas.microsoft.com/office/drawing/2014/main" id="{411E5A1C-97DB-472C-B5FF-C9654C95C8AB}"/>
                </a:ext>
              </a:extLst>
            </p:cNvPr>
            <p:cNvSpPr/>
            <p:nvPr/>
          </p:nvSpPr>
          <p:spPr>
            <a:xfrm>
              <a:off x="8499620"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5" name="Freeform: Shape 324">
              <a:extLst>
                <a:ext uri="{FF2B5EF4-FFF2-40B4-BE49-F238E27FC236}">
                  <a16:creationId xmlns:a16="http://schemas.microsoft.com/office/drawing/2014/main" id="{13AA027E-6D4E-4D29-9DE3-DCB30D2ECE67}"/>
                </a:ext>
              </a:extLst>
            </p:cNvPr>
            <p:cNvSpPr/>
            <p:nvPr/>
          </p:nvSpPr>
          <p:spPr>
            <a:xfrm>
              <a:off x="8534082"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6" name="Freeform: Shape 325">
              <a:extLst>
                <a:ext uri="{FF2B5EF4-FFF2-40B4-BE49-F238E27FC236}">
                  <a16:creationId xmlns:a16="http://schemas.microsoft.com/office/drawing/2014/main" id="{2915D979-4B59-4196-9BB8-74014D3EFF4F}"/>
                </a:ext>
              </a:extLst>
            </p:cNvPr>
            <p:cNvSpPr/>
            <p:nvPr/>
          </p:nvSpPr>
          <p:spPr>
            <a:xfrm>
              <a:off x="8568544"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7" name="Freeform: Shape 326">
              <a:extLst>
                <a:ext uri="{FF2B5EF4-FFF2-40B4-BE49-F238E27FC236}">
                  <a16:creationId xmlns:a16="http://schemas.microsoft.com/office/drawing/2014/main" id="{0C9C03F8-910D-4A5E-A98A-57EB9C160734}"/>
                </a:ext>
              </a:extLst>
            </p:cNvPr>
            <p:cNvSpPr/>
            <p:nvPr/>
          </p:nvSpPr>
          <p:spPr>
            <a:xfrm>
              <a:off x="8603007"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8" name="Freeform: Shape 327">
              <a:extLst>
                <a:ext uri="{FF2B5EF4-FFF2-40B4-BE49-F238E27FC236}">
                  <a16:creationId xmlns:a16="http://schemas.microsoft.com/office/drawing/2014/main" id="{76B4D598-1F2B-4889-8A6A-98E2C8F3D488}"/>
                </a:ext>
              </a:extLst>
            </p:cNvPr>
            <p:cNvSpPr/>
            <p:nvPr/>
          </p:nvSpPr>
          <p:spPr>
            <a:xfrm>
              <a:off x="883275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29" name="Freeform: Shape 328">
              <a:extLst>
                <a:ext uri="{FF2B5EF4-FFF2-40B4-BE49-F238E27FC236}">
                  <a16:creationId xmlns:a16="http://schemas.microsoft.com/office/drawing/2014/main" id="{4B46B271-D97A-4EE4-AABB-CDDBA30521DD}"/>
                </a:ext>
              </a:extLst>
            </p:cNvPr>
            <p:cNvSpPr/>
            <p:nvPr/>
          </p:nvSpPr>
          <p:spPr>
            <a:xfrm>
              <a:off x="887870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30" name="Freeform: Shape 329">
              <a:extLst>
                <a:ext uri="{FF2B5EF4-FFF2-40B4-BE49-F238E27FC236}">
                  <a16:creationId xmlns:a16="http://schemas.microsoft.com/office/drawing/2014/main" id="{0154CB14-7E06-42A0-874D-20E3114EF113}"/>
                </a:ext>
              </a:extLst>
            </p:cNvPr>
            <p:cNvSpPr/>
            <p:nvPr/>
          </p:nvSpPr>
          <p:spPr>
            <a:xfrm>
              <a:off x="9054846" y="1684801"/>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00"/>
            </a:p>
          </p:txBody>
        </p:sp>
        <p:sp>
          <p:nvSpPr>
            <p:cNvPr id="331" name="Freeform: Shape 330">
              <a:extLst>
                <a:ext uri="{FF2B5EF4-FFF2-40B4-BE49-F238E27FC236}">
                  <a16:creationId xmlns:a16="http://schemas.microsoft.com/office/drawing/2014/main" id="{EBE01124-1B97-4080-AFDF-3C697FF0D8E8}"/>
                </a:ext>
              </a:extLst>
            </p:cNvPr>
            <p:cNvSpPr/>
            <p:nvPr/>
          </p:nvSpPr>
          <p:spPr>
            <a:xfrm>
              <a:off x="9617730" y="1684801"/>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4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4" y="1286912"/>
                  </a:lnTo>
                  <a:close/>
                </a:path>
              </a:pathLst>
            </a:custGeom>
            <a:solidFill>
              <a:srgbClr val="1070C4"/>
            </a:solidFill>
            <a:ln w="38206" cap="flat">
              <a:noFill/>
              <a:prstDash val="solid"/>
              <a:miter/>
            </a:ln>
          </p:spPr>
          <p:txBody>
            <a:bodyPr rtlCol="0" anchor="ctr"/>
            <a:lstStyle/>
            <a:p>
              <a:endParaRPr lang="en-US" sz="1800"/>
            </a:p>
          </p:txBody>
        </p:sp>
        <p:sp>
          <p:nvSpPr>
            <p:cNvPr id="332" name="Freeform: Shape 331">
              <a:extLst>
                <a:ext uri="{FF2B5EF4-FFF2-40B4-BE49-F238E27FC236}">
                  <a16:creationId xmlns:a16="http://schemas.microsoft.com/office/drawing/2014/main" id="{698AD89F-82E4-4450-853C-CC5D0CE0DEF9}"/>
                </a:ext>
              </a:extLst>
            </p:cNvPr>
            <p:cNvSpPr/>
            <p:nvPr/>
          </p:nvSpPr>
          <p:spPr>
            <a:xfrm>
              <a:off x="9108454" y="174223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33" name="Freeform: Shape 332">
              <a:extLst>
                <a:ext uri="{FF2B5EF4-FFF2-40B4-BE49-F238E27FC236}">
                  <a16:creationId xmlns:a16="http://schemas.microsoft.com/office/drawing/2014/main" id="{7F5D86CF-450C-4407-952A-B00805A73F91}"/>
                </a:ext>
              </a:extLst>
            </p:cNvPr>
            <p:cNvSpPr/>
            <p:nvPr/>
          </p:nvSpPr>
          <p:spPr>
            <a:xfrm>
              <a:off x="9131429"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4" name="Freeform: Shape 333">
              <a:extLst>
                <a:ext uri="{FF2B5EF4-FFF2-40B4-BE49-F238E27FC236}">
                  <a16:creationId xmlns:a16="http://schemas.microsoft.com/office/drawing/2014/main" id="{8759E3FE-7B35-4363-9789-CBAED8B93C03}"/>
                </a:ext>
              </a:extLst>
            </p:cNvPr>
            <p:cNvSpPr/>
            <p:nvPr/>
          </p:nvSpPr>
          <p:spPr>
            <a:xfrm>
              <a:off x="9165891"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5" name="Freeform: Shape 334">
              <a:extLst>
                <a:ext uri="{FF2B5EF4-FFF2-40B4-BE49-F238E27FC236}">
                  <a16:creationId xmlns:a16="http://schemas.microsoft.com/office/drawing/2014/main" id="{8F6D961D-CFEE-49F7-A932-E44A4FCBE619}"/>
                </a:ext>
              </a:extLst>
            </p:cNvPr>
            <p:cNvSpPr/>
            <p:nvPr/>
          </p:nvSpPr>
          <p:spPr>
            <a:xfrm>
              <a:off x="9196524"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6" name="Freeform: Shape 335">
              <a:extLst>
                <a:ext uri="{FF2B5EF4-FFF2-40B4-BE49-F238E27FC236}">
                  <a16:creationId xmlns:a16="http://schemas.microsoft.com/office/drawing/2014/main" id="{AE5ADAE0-FA15-4741-A61C-5ED27BA44442}"/>
                </a:ext>
              </a:extLst>
            </p:cNvPr>
            <p:cNvSpPr/>
            <p:nvPr/>
          </p:nvSpPr>
          <p:spPr>
            <a:xfrm>
              <a:off x="9230986"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7" name="Freeform: Shape 336">
              <a:extLst>
                <a:ext uri="{FF2B5EF4-FFF2-40B4-BE49-F238E27FC236}">
                  <a16:creationId xmlns:a16="http://schemas.microsoft.com/office/drawing/2014/main" id="{217FB293-16BF-47EF-8D7F-0865AD5B87A0}"/>
                </a:ext>
              </a:extLst>
            </p:cNvPr>
            <p:cNvSpPr/>
            <p:nvPr/>
          </p:nvSpPr>
          <p:spPr>
            <a:xfrm>
              <a:off x="946073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38" name="Freeform: Shape 337">
              <a:extLst>
                <a:ext uri="{FF2B5EF4-FFF2-40B4-BE49-F238E27FC236}">
                  <a16:creationId xmlns:a16="http://schemas.microsoft.com/office/drawing/2014/main" id="{6209BB97-1F60-4115-9D28-EBFC56AEDA95}"/>
                </a:ext>
              </a:extLst>
            </p:cNvPr>
            <p:cNvSpPr/>
            <p:nvPr/>
          </p:nvSpPr>
          <p:spPr>
            <a:xfrm>
              <a:off x="950668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39" name="Freeform: Shape 338">
              <a:extLst>
                <a:ext uri="{FF2B5EF4-FFF2-40B4-BE49-F238E27FC236}">
                  <a16:creationId xmlns:a16="http://schemas.microsoft.com/office/drawing/2014/main" id="{0B197319-3504-4579-B46F-267E7CF8E59D}"/>
                </a:ext>
              </a:extLst>
            </p:cNvPr>
            <p:cNvSpPr/>
            <p:nvPr/>
          </p:nvSpPr>
          <p:spPr>
            <a:xfrm>
              <a:off x="9108454" y="189157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40" name="Freeform: Shape 339">
              <a:extLst>
                <a:ext uri="{FF2B5EF4-FFF2-40B4-BE49-F238E27FC236}">
                  <a16:creationId xmlns:a16="http://schemas.microsoft.com/office/drawing/2014/main" id="{CC7B3123-D5F8-4F2D-847A-A73BA4D5A2C1}"/>
                </a:ext>
              </a:extLst>
            </p:cNvPr>
            <p:cNvSpPr/>
            <p:nvPr/>
          </p:nvSpPr>
          <p:spPr>
            <a:xfrm>
              <a:off x="9131429"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1" name="Freeform: Shape 340">
              <a:extLst>
                <a:ext uri="{FF2B5EF4-FFF2-40B4-BE49-F238E27FC236}">
                  <a16:creationId xmlns:a16="http://schemas.microsoft.com/office/drawing/2014/main" id="{9EB51B1B-C2D1-48F3-917E-43E8B106A636}"/>
                </a:ext>
              </a:extLst>
            </p:cNvPr>
            <p:cNvSpPr/>
            <p:nvPr/>
          </p:nvSpPr>
          <p:spPr>
            <a:xfrm>
              <a:off x="9165891"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2" name="Freeform: Shape 341">
              <a:extLst>
                <a:ext uri="{FF2B5EF4-FFF2-40B4-BE49-F238E27FC236}">
                  <a16:creationId xmlns:a16="http://schemas.microsoft.com/office/drawing/2014/main" id="{3E14D1D2-9B19-4980-9923-48187BD90DD0}"/>
                </a:ext>
              </a:extLst>
            </p:cNvPr>
            <p:cNvSpPr/>
            <p:nvPr/>
          </p:nvSpPr>
          <p:spPr>
            <a:xfrm>
              <a:off x="9196524"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3" name="Freeform: Shape 342">
              <a:extLst>
                <a:ext uri="{FF2B5EF4-FFF2-40B4-BE49-F238E27FC236}">
                  <a16:creationId xmlns:a16="http://schemas.microsoft.com/office/drawing/2014/main" id="{D03CA0F5-27D2-4FF4-A323-D6C3537A68D8}"/>
                </a:ext>
              </a:extLst>
            </p:cNvPr>
            <p:cNvSpPr/>
            <p:nvPr/>
          </p:nvSpPr>
          <p:spPr>
            <a:xfrm>
              <a:off x="9230986"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4" name="Freeform: Shape 343">
              <a:extLst>
                <a:ext uri="{FF2B5EF4-FFF2-40B4-BE49-F238E27FC236}">
                  <a16:creationId xmlns:a16="http://schemas.microsoft.com/office/drawing/2014/main" id="{E6800396-DC3A-435B-AD5A-F366930E1F03}"/>
                </a:ext>
              </a:extLst>
            </p:cNvPr>
            <p:cNvSpPr/>
            <p:nvPr/>
          </p:nvSpPr>
          <p:spPr>
            <a:xfrm>
              <a:off x="946073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45" name="Freeform: Shape 344">
              <a:extLst>
                <a:ext uri="{FF2B5EF4-FFF2-40B4-BE49-F238E27FC236}">
                  <a16:creationId xmlns:a16="http://schemas.microsoft.com/office/drawing/2014/main" id="{51A994B5-D42F-4990-A99B-DC6D7BF74DD4}"/>
                </a:ext>
              </a:extLst>
            </p:cNvPr>
            <p:cNvSpPr/>
            <p:nvPr/>
          </p:nvSpPr>
          <p:spPr>
            <a:xfrm>
              <a:off x="950668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46" name="Freeform: Shape 345">
              <a:extLst>
                <a:ext uri="{FF2B5EF4-FFF2-40B4-BE49-F238E27FC236}">
                  <a16:creationId xmlns:a16="http://schemas.microsoft.com/office/drawing/2014/main" id="{541DB8FD-AB94-4CCA-BA34-293DC997F847}"/>
                </a:ext>
              </a:extLst>
            </p:cNvPr>
            <p:cNvSpPr/>
            <p:nvPr/>
          </p:nvSpPr>
          <p:spPr>
            <a:xfrm>
              <a:off x="9108454" y="204091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47" name="Freeform: Shape 346">
              <a:extLst>
                <a:ext uri="{FF2B5EF4-FFF2-40B4-BE49-F238E27FC236}">
                  <a16:creationId xmlns:a16="http://schemas.microsoft.com/office/drawing/2014/main" id="{F672FAFA-001B-4D3B-ADBF-9158BCD3A8E9}"/>
                </a:ext>
              </a:extLst>
            </p:cNvPr>
            <p:cNvSpPr/>
            <p:nvPr/>
          </p:nvSpPr>
          <p:spPr>
            <a:xfrm>
              <a:off x="9131429"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8" name="Freeform: Shape 347">
              <a:extLst>
                <a:ext uri="{FF2B5EF4-FFF2-40B4-BE49-F238E27FC236}">
                  <a16:creationId xmlns:a16="http://schemas.microsoft.com/office/drawing/2014/main" id="{98A980B2-81E3-4902-8ED1-AD4860AA494E}"/>
                </a:ext>
              </a:extLst>
            </p:cNvPr>
            <p:cNvSpPr/>
            <p:nvPr/>
          </p:nvSpPr>
          <p:spPr>
            <a:xfrm>
              <a:off x="9165891"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9" name="Freeform: Shape 348">
              <a:extLst>
                <a:ext uri="{FF2B5EF4-FFF2-40B4-BE49-F238E27FC236}">
                  <a16:creationId xmlns:a16="http://schemas.microsoft.com/office/drawing/2014/main" id="{3D01BE67-835A-419F-B167-97B7448A0DF7}"/>
                </a:ext>
              </a:extLst>
            </p:cNvPr>
            <p:cNvSpPr/>
            <p:nvPr/>
          </p:nvSpPr>
          <p:spPr>
            <a:xfrm>
              <a:off x="9196524"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0" name="Freeform: Shape 349">
              <a:extLst>
                <a:ext uri="{FF2B5EF4-FFF2-40B4-BE49-F238E27FC236}">
                  <a16:creationId xmlns:a16="http://schemas.microsoft.com/office/drawing/2014/main" id="{F465D8D8-E717-4428-81DA-AA4209AE888F}"/>
                </a:ext>
              </a:extLst>
            </p:cNvPr>
            <p:cNvSpPr/>
            <p:nvPr/>
          </p:nvSpPr>
          <p:spPr>
            <a:xfrm>
              <a:off x="9230986"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1" name="Freeform: Shape 350">
              <a:extLst>
                <a:ext uri="{FF2B5EF4-FFF2-40B4-BE49-F238E27FC236}">
                  <a16:creationId xmlns:a16="http://schemas.microsoft.com/office/drawing/2014/main" id="{BA16B663-CF5D-4533-B737-C380002288DA}"/>
                </a:ext>
              </a:extLst>
            </p:cNvPr>
            <p:cNvSpPr/>
            <p:nvPr/>
          </p:nvSpPr>
          <p:spPr>
            <a:xfrm>
              <a:off x="946073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52" name="Freeform: Shape 351">
              <a:extLst>
                <a:ext uri="{FF2B5EF4-FFF2-40B4-BE49-F238E27FC236}">
                  <a16:creationId xmlns:a16="http://schemas.microsoft.com/office/drawing/2014/main" id="{7A9D1C2D-3A73-420B-A464-444E387BE8A0}"/>
                </a:ext>
              </a:extLst>
            </p:cNvPr>
            <p:cNvSpPr/>
            <p:nvPr/>
          </p:nvSpPr>
          <p:spPr>
            <a:xfrm>
              <a:off x="950668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53" name="Freeform: Shape 352">
              <a:extLst>
                <a:ext uri="{FF2B5EF4-FFF2-40B4-BE49-F238E27FC236}">
                  <a16:creationId xmlns:a16="http://schemas.microsoft.com/office/drawing/2014/main" id="{44B15478-3B42-49ED-B46E-287FE532B254}"/>
                </a:ext>
              </a:extLst>
            </p:cNvPr>
            <p:cNvSpPr/>
            <p:nvPr/>
          </p:nvSpPr>
          <p:spPr>
            <a:xfrm>
              <a:off x="9108454" y="219024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54" name="Freeform: Shape 353">
              <a:extLst>
                <a:ext uri="{FF2B5EF4-FFF2-40B4-BE49-F238E27FC236}">
                  <a16:creationId xmlns:a16="http://schemas.microsoft.com/office/drawing/2014/main" id="{1587AB18-8891-4D97-8AB2-5366AA83ED31}"/>
                </a:ext>
              </a:extLst>
            </p:cNvPr>
            <p:cNvSpPr/>
            <p:nvPr/>
          </p:nvSpPr>
          <p:spPr>
            <a:xfrm>
              <a:off x="9131429"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5" name="Freeform: Shape 354">
              <a:extLst>
                <a:ext uri="{FF2B5EF4-FFF2-40B4-BE49-F238E27FC236}">
                  <a16:creationId xmlns:a16="http://schemas.microsoft.com/office/drawing/2014/main" id="{3EC4ED6C-6A3D-4EDC-B20F-93FA3111FCD8}"/>
                </a:ext>
              </a:extLst>
            </p:cNvPr>
            <p:cNvSpPr/>
            <p:nvPr/>
          </p:nvSpPr>
          <p:spPr>
            <a:xfrm>
              <a:off x="9165891"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6" name="Freeform: Shape 355">
              <a:extLst>
                <a:ext uri="{FF2B5EF4-FFF2-40B4-BE49-F238E27FC236}">
                  <a16:creationId xmlns:a16="http://schemas.microsoft.com/office/drawing/2014/main" id="{BF694AC8-2287-4908-9FA8-3F8F1D9963A2}"/>
                </a:ext>
              </a:extLst>
            </p:cNvPr>
            <p:cNvSpPr/>
            <p:nvPr/>
          </p:nvSpPr>
          <p:spPr>
            <a:xfrm>
              <a:off x="9196524"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7" name="Freeform: Shape 356">
              <a:extLst>
                <a:ext uri="{FF2B5EF4-FFF2-40B4-BE49-F238E27FC236}">
                  <a16:creationId xmlns:a16="http://schemas.microsoft.com/office/drawing/2014/main" id="{3DC74DCD-4E96-4222-A674-83AABA2F3F89}"/>
                </a:ext>
              </a:extLst>
            </p:cNvPr>
            <p:cNvSpPr/>
            <p:nvPr/>
          </p:nvSpPr>
          <p:spPr>
            <a:xfrm>
              <a:off x="9230986"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8" name="Freeform: Shape 357">
              <a:extLst>
                <a:ext uri="{FF2B5EF4-FFF2-40B4-BE49-F238E27FC236}">
                  <a16:creationId xmlns:a16="http://schemas.microsoft.com/office/drawing/2014/main" id="{CB036D2F-A72B-4281-ACD7-6604DD351745}"/>
                </a:ext>
              </a:extLst>
            </p:cNvPr>
            <p:cNvSpPr/>
            <p:nvPr/>
          </p:nvSpPr>
          <p:spPr>
            <a:xfrm>
              <a:off x="946073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59" name="Freeform: Shape 358">
              <a:extLst>
                <a:ext uri="{FF2B5EF4-FFF2-40B4-BE49-F238E27FC236}">
                  <a16:creationId xmlns:a16="http://schemas.microsoft.com/office/drawing/2014/main" id="{B85FE254-24EF-4B25-9824-86A924322AB0}"/>
                </a:ext>
              </a:extLst>
            </p:cNvPr>
            <p:cNvSpPr/>
            <p:nvPr/>
          </p:nvSpPr>
          <p:spPr>
            <a:xfrm>
              <a:off x="950668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60" name="Freeform: Shape 359">
              <a:extLst>
                <a:ext uri="{FF2B5EF4-FFF2-40B4-BE49-F238E27FC236}">
                  <a16:creationId xmlns:a16="http://schemas.microsoft.com/office/drawing/2014/main" id="{F4654756-DBE1-4C40-8204-E31706D489A0}"/>
                </a:ext>
              </a:extLst>
            </p:cNvPr>
            <p:cNvSpPr/>
            <p:nvPr/>
          </p:nvSpPr>
          <p:spPr>
            <a:xfrm>
              <a:off x="9108454" y="233958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61" name="Freeform: Shape 360">
              <a:extLst>
                <a:ext uri="{FF2B5EF4-FFF2-40B4-BE49-F238E27FC236}">
                  <a16:creationId xmlns:a16="http://schemas.microsoft.com/office/drawing/2014/main" id="{B44BEBC0-5338-43C0-BC4A-8E7303FB1CE7}"/>
                </a:ext>
              </a:extLst>
            </p:cNvPr>
            <p:cNvSpPr/>
            <p:nvPr/>
          </p:nvSpPr>
          <p:spPr>
            <a:xfrm>
              <a:off x="9131429"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2" name="Freeform: Shape 361">
              <a:extLst>
                <a:ext uri="{FF2B5EF4-FFF2-40B4-BE49-F238E27FC236}">
                  <a16:creationId xmlns:a16="http://schemas.microsoft.com/office/drawing/2014/main" id="{8AB74D4A-A73D-4E2F-8F0B-B6473EB2E98D}"/>
                </a:ext>
              </a:extLst>
            </p:cNvPr>
            <p:cNvSpPr/>
            <p:nvPr/>
          </p:nvSpPr>
          <p:spPr>
            <a:xfrm>
              <a:off x="9165891"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3" name="Freeform: Shape 362">
              <a:extLst>
                <a:ext uri="{FF2B5EF4-FFF2-40B4-BE49-F238E27FC236}">
                  <a16:creationId xmlns:a16="http://schemas.microsoft.com/office/drawing/2014/main" id="{9A69F310-A375-47D0-BC38-FEFE3137BB2D}"/>
                </a:ext>
              </a:extLst>
            </p:cNvPr>
            <p:cNvSpPr/>
            <p:nvPr/>
          </p:nvSpPr>
          <p:spPr>
            <a:xfrm>
              <a:off x="9196524"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4" name="Freeform: Shape 363">
              <a:extLst>
                <a:ext uri="{FF2B5EF4-FFF2-40B4-BE49-F238E27FC236}">
                  <a16:creationId xmlns:a16="http://schemas.microsoft.com/office/drawing/2014/main" id="{D2B972F7-9C5A-4E4C-8A1C-746C3A091DCF}"/>
                </a:ext>
              </a:extLst>
            </p:cNvPr>
            <p:cNvSpPr/>
            <p:nvPr/>
          </p:nvSpPr>
          <p:spPr>
            <a:xfrm>
              <a:off x="9230986"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5" name="Freeform: Shape 364">
              <a:extLst>
                <a:ext uri="{FF2B5EF4-FFF2-40B4-BE49-F238E27FC236}">
                  <a16:creationId xmlns:a16="http://schemas.microsoft.com/office/drawing/2014/main" id="{976047FF-C17C-4637-A384-4B0D5F6E3678}"/>
                </a:ext>
              </a:extLst>
            </p:cNvPr>
            <p:cNvSpPr/>
            <p:nvPr/>
          </p:nvSpPr>
          <p:spPr>
            <a:xfrm>
              <a:off x="946073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66" name="Freeform: Shape 365">
              <a:extLst>
                <a:ext uri="{FF2B5EF4-FFF2-40B4-BE49-F238E27FC236}">
                  <a16:creationId xmlns:a16="http://schemas.microsoft.com/office/drawing/2014/main" id="{49B8C671-613A-4BF8-B1BA-DE8CFC34AF34}"/>
                </a:ext>
              </a:extLst>
            </p:cNvPr>
            <p:cNvSpPr/>
            <p:nvPr/>
          </p:nvSpPr>
          <p:spPr>
            <a:xfrm>
              <a:off x="950668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67" name="Freeform: Shape 366">
              <a:extLst>
                <a:ext uri="{FF2B5EF4-FFF2-40B4-BE49-F238E27FC236}">
                  <a16:creationId xmlns:a16="http://schemas.microsoft.com/office/drawing/2014/main" id="{6F4A2B21-79E7-42CD-AA50-CAC9697F60FD}"/>
                </a:ext>
              </a:extLst>
            </p:cNvPr>
            <p:cNvSpPr/>
            <p:nvPr/>
          </p:nvSpPr>
          <p:spPr>
            <a:xfrm>
              <a:off x="9108454" y="248892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68" name="Freeform: Shape 367">
              <a:extLst>
                <a:ext uri="{FF2B5EF4-FFF2-40B4-BE49-F238E27FC236}">
                  <a16:creationId xmlns:a16="http://schemas.microsoft.com/office/drawing/2014/main" id="{5465431F-80D7-4E19-B49C-C4058A1F4069}"/>
                </a:ext>
              </a:extLst>
            </p:cNvPr>
            <p:cNvSpPr/>
            <p:nvPr/>
          </p:nvSpPr>
          <p:spPr>
            <a:xfrm>
              <a:off x="9131429"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9" name="Freeform: Shape 368">
              <a:extLst>
                <a:ext uri="{FF2B5EF4-FFF2-40B4-BE49-F238E27FC236}">
                  <a16:creationId xmlns:a16="http://schemas.microsoft.com/office/drawing/2014/main" id="{44645C6C-CAD4-4FCD-960B-9EC0C16C452D}"/>
                </a:ext>
              </a:extLst>
            </p:cNvPr>
            <p:cNvSpPr/>
            <p:nvPr/>
          </p:nvSpPr>
          <p:spPr>
            <a:xfrm>
              <a:off x="9165891"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0" name="Freeform: Shape 369">
              <a:extLst>
                <a:ext uri="{FF2B5EF4-FFF2-40B4-BE49-F238E27FC236}">
                  <a16:creationId xmlns:a16="http://schemas.microsoft.com/office/drawing/2014/main" id="{75B37EE5-7CF9-41BD-B04E-98939B0D5CB6}"/>
                </a:ext>
              </a:extLst>
            </p:cNvPr>
            <p:cNvSpPr/>
            <p:nvPr/>
          </p:nvSpPr>
          <p:spPr>
            <a:xfrm>
              <a:off x="9196524"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1" name="Freeform: Shape 370">
              <a:extLst>
                <a:ext uri="{FF2B5EF4-FFF2-40B4-BE49-F238E27FC236}">
                  <a16:creationId xmlns:a16="http://schemas.microsoft.com/office/drawing/2014/main" id="{48AF5486-4B9A-458F-8107-2E8FCF6063BB}"/>
                </a:ext>
              </a:extLst>
            </p:cNvPr>
            <p:cNvSpPr/>
            <p:nvPr/>
          </p:nvSpPr>
          <p:spPr>
            <a:xfrm>
              <a:off x="9230986"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2" name="Freeform: Shape 371">
              <a:extLst>
                <a:ext uri="{FF2B5EF4-FFF2-40B4-BE49-F238E27FC236}">
                  <a16:creationId xmlns:a16="http://schemas.microsoft.com/office/drawing/2014/main" id="{EA6E2A87-36DA-422A-BC65-F5C3285B8C12}"/>
                </a:ext>
              </a:extLst>
            </p:cNvPr>
            <p:cNvSpPr/>
            <p:nvPr/>
          </p:nvSpPr>
          <p:spPr>
            <a:xfrm>
              <a:off x="946073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73" name="Freeform: Shape 372">
              <a:extLst>
                <a:ext uri="{FF2B5EF4-FFF2-40B4-BE49-F238E27FC236}">
                  <a16:creationId xmlns:a16="http://schemas.microsoft.com/office/drawing/2014/main" id="{8593ADFF-0D23-44DE-9FC0-8241FFE03310}"/>
                </a:ext>
              </a:extLst>
            </p:cNvPr>
            <p:cNvSpPr/>
            <p:nvPr/>
          </p:nvSpPr>
          <p:spPr>
            <a:xfrm>
              <a:off x="950668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74" name="Freeform: Shape 373">
              <a:extLst>
                <a:ext uri="{FF2B5EF4-FFF2-40B4-BE49-F238E27FC236}">
                  <a16:creationId xmlns:a16="http://schemas.microsoft.com/office/drawing/2014/main" id="{ACD5D780-9A84-4EAD-82BD-6E576A7DFF42}"/>
                </a:ext>
              </a:extLst>
            </p:cNvPr>
            <p:cNvSpPr/>
            <p:nvPr/>
          </p:nvSpPr>
          <p:spPr>
            <a:xfrm>
              <a:off x="9108454" y="2642087"/>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75" name="Freeform: Shape 374">
              <a:extLst>
                <a:ext uri="{FF2B5EF4-FFF2-40B4-BE49-F238E27FC236}">
                  <a16:creationId xmlns:a16="http://schemas.microsoft.com/office/drawing/2014/main" id="{F6D5BC8C-6B0F-4B1B-8FA9-FD077B91D424}"/>
                </a:ext>
              </a:extLst>
            </p:cNvPr>
            <p:cNvSpPr/>
            <p:nvPr/>
          </p:nvSpPr>
          <p:spPr>
            <a:xfrm>
              <a:off x="9131429"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6" name="Freeform: Shape 375">
              <a:extLst>
                <a:ext uri="{FF2B5EF4-FFF2-40B4-BE49-F238E27FC236}">
                  <a16:creationId xmlns:a16="http://schemas.microsoft.com/office/drawing/2014/main" id="{26ED30F5-9AE9-469B-B171-BE3E67978DB9}"/>
                </a:ext>
              </a:extLst>
            </p:cNvPr>
            <p:cNvSpPr/>
            <p:nvPr/>
          </p:nvSpPr>
          <p:spPr>
            <a:xfrm>
              <a:off x="9165891"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7" name="Freeform: Shape 376">
              <a:extLst>
                <a:ext uri="{FF2B5EF4-FFF2-40B4-BE49-F238E27FC236}">
                  <a16:creationId xmlns:a16="http://schemas.microsoft.com/office/drawing/2014/main" id="{12A83750-B943-4BC6-9C64-C3C8C7F5F572}"/>
                </a:ext>
              </a:extLst>
            </p:cNvPr>
            <p:cNvSpPr/>
            <p:nvPr/>
          </p:nvSpPr>
          <p:spPr>
            <a:xfrm>
              <a:off x="9196524"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8" name="Freeform: Shape 377">
              <a:extLst>
                <a:ext uri="{FF2B5EF4-FFF2-40B4-BE49-F238E27FC236}">
                  <a16:creationId xmlns:a16="http://schemas.microsoft.com/office/drawing/2014/main" id="{28090948-4C5F-4619-A4E4-F5430149FCC4}"/>
                </a:ext>
              </a:extLst>
            </p:cNvPr>
            <p:cNvSpPr/>
            <p:nvPr/>
          </p:nvSpPr>
          <p:spPr>
            <a:xfrm>
              <a:off x="9230986"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9" name="Freeform: Shape 378">
              <a:extLst>
                <a:ext uri="{FF2B5EF4-FFF2-40B4-BE49-F238E27FC236}">
                  <a16:creationId xmlns:a16="http://schemas.microsoft.com/office/drawing/2014/main" id="{90CD2C70-58F9-4A08-97D5-91C924270FCC}"/>
                </a:ext>
              </a:extLst>
            </p:cNvPr>
            <p:cNvSpPr/>
            <p:nvPr/>
          </p:nvSpPr>
          <p:spPr>
            <a:xfrm>
              <a:off x="946073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80" name="Freeform: Shape 379">
              <a:extLst>
                <a:ext uri="{FF2B5EF4-FFF2-40B4-BE49-F238E27FC236}">
                  <a16:creationId xmlns:a16="http://schemas.microsoft.com/office/drawing/2014/main" id="{A86AF8D8-29D0-47A4-8145-F10D5525FA3A}"/>
                </a:ext>
              </a:extLst>
            </p:cNvPr>
            <p:cNvSpPr/>
            <p:nvPr/>
          </p:nvSpPr>
          <p:spPr>
            <a:xfrm>
              <a:off x="950668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81" name="Freeform: Shape 380">
              <a:extLst>
                <a:ext uri="{FF2B5EF4-FFF2-40B4-BE49-F238E27FC236}">
                  <a16:creationId xmlns:a16="http://schemas.microsoft.com/office/drawing/2014/main" id="{AF989642-4BE4-4520-BBE4-1C1020F62871}"/>
                </a:ext>
              </a:extLst>
            </p:cNvPr>
            <p:cNvSpPr/>
            <p:nvPr/>
          </p:nvSpPr>
          <p:spPr>
            <a:xfrm>
              <a:off x="7825690" y="2201735"/>
              <a:ext cx="2450652" cy="918995"/>
            </a:xfrm>
            <a:custGeom>
              <a:avLst/>
              <a:gdLst>
                <a:gd name="connsiteX0" fmla="*/ 2209736 w 2450652"/>
                <a:gd name="connsiteY0" fmla="*/ 567033 h 918994"/>
                <a:gd name="connsiteX1" fmla="*/ 2152298 w 2450652"/>
                <a:gd name="connsiteY1" fmla="*/ 578520 h 918994"/>
                <a:gd name="connsiteX2" fmla="*/ 2152298 w 2450652"/>
                <a:gd name="connsiteY2" fmla="*/ 567033 h 918994"/>
                <a:gd name="connsiteX3" fmla="*/ 1884258 w 2450652"/>
                <a:gd name="connsiteY3" fmla="*/ 298993 h 918994"/>
                <a:gd name="connsiteX4" fmla="*/ 1616218 w 2450652"/>
                <a:gd name="connsiteY4" fmla="*/ 544058 h 918994"/>
                <a:gd name="connsiteX5" fmla="*/ 1470711 w 2450652"/>
                <a:gd name="connsiteY5" fmla="*/ 471304 h 918994"/>
                <a:gd name="connsiteX6" fmla="*/ 1397957 w 2450652"/>
                <a:gd name="connsiteY6" fmla="*/ 486621 h 918994"/>
                <a:gd name="connsiteX7" fmla="*/ 1332861 w 2450652"/>
                <a:gd name="connsiteY7" fmla="*/ 459817 h 918994"/>
                <a:gd name="connsiteX8" fmla="*/ 1263937 w 2450652"/>
                <a:gd name="connsiteY8" fmla="*/ 490450 h 918994"/>
                <a:gd name="connsiteX9" fmla="*/ 1263937 w 2450652"/>
                <a:gd name="connsiteY9" fmla="*/ 475133 h 918994"/>
                <a:gd name="connsiteX10" fmla="*/ 1083967 w 2450652"/>
                <a:gd name="connsiteY10" fmla="*/ 295163 h 918994"/>
                <a:gd name="connsiteX11" fmla="*/ 926972 w 2450652"/>
                <a:gd name="connsiteY11" fmla="*/ 387063 h 918994"/>
                <a:gd name="connsiteX12" fmla="*/ 926972 w 2450652"/>
                <a:gd name="connsiteY12" fmla="*/ 387063 h 918994"/>
                <a:gd name="connsiteX13" fmla="*/ 655103 w 2450652"/>
                <a:gd name="connsiteY13" fmla="*/ 115193 h 918994"/>
                <a:gd name="connsiteX14" fmla="*/ 383234 w 2450652"/>
                <a:gd name="connsiteY14" fmla="*/ 387063 h 918994"/>
                <a:gd name="connsiteX15" fmla="*/ 387063 w 2450652"/>
                <a:gd name="connsiteY15" fmla="*/ 440671 h 918994"/>
                <a:gd name="connsiteX16" fmla="*/ 260701 w 2450652"/>
                <a:gd name="connsiteY16" fmla="*/ 364088 h 918994"/>
                <a:gd name="connsiteX17" fmla="*/ 115193 w 2450652"/>
                <a:gd name="connsiteY17" fmla="*/ 509596 h 918994"/>
                <a:gd name="connsiteX18" fmla="*/ 260701 w 2450652"/>
                <a:gd name="connsiteY18" fmla="*/ 655103 h 918994"/>
                <a:gd name="connsiteX19" fmla="*/ 655103 w 2450652"/>
                <a:gd name="connsiteY19" fmla="*/ 655103 h 918994"/>
                <a:gd name="connsiteX20" fmla="*/ 1083967 w 2450652"/>
                <a:gd name="connsiteY20" fmla="*/ 655103 h 918994"/>
                <a:gd name="connsiteX21" fmla="*/ 1290741 w 2450652"/>
                <a:gd name="connsiteY21" fmla="*/ 655103 h 918994"/>
                <a:gd name="connsiteX22" fmla="*/ 1474540 w 2450652"/>
                <a:gd name="connsiteY22" fmla="*/ 835073 h 918994"/>
                <a:gd name="connsiteX23" fmla="*/ 2213565 w 2450652"/>
                <a:gd name="connsiteY23" fmla="*/ 835073 h 918994"/>
                <a:gd name="connsiteX24" fmla="*/ 2347585 w 2450652"/>
                <a:gd name="connsiteY24" fmla="*/ 701053 h 918994"/>
                <a:gd name="connsiteX25" fmla="*/ 2209736 w 2450652"/>
                <a:gd name="connsiteY25" fmla="*/ 56703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450652" h="918994">
                  <a:moveTo>
                    <a:pt x="2209736" y="567033"/>
                  </a:moveTo>
                  <a:cubicBezTo>
                    <a:pt x="2190590" y="567033"/>
                    <a:pt x="2171444" y="570862"/>
                    <a:pt x="2152298" y="578520"/>
                  </a:cubicBezTo>
                  <a:cubicBezTo>
                    <a:pt x="2152298" y="574691"/>
                    <a:pt x="2152298" y="570862"/>
                    <a:pt x="2152298" y="567033"/>
                  </a:cubicBezTo>
                  <a:cubicBezTo>
                    <a:pt x="2152298" y="417696"/>
                    <a:pt x="2033595" y="298993"/>
                    <a:pt x="1884258" y="298993"/>
                  </a:cubicBezTo>
                  <a:cubicBezTo>
                    <a:pt x="1742580" y="298993"/>
                    <a:pt x="1627706" y="406209"/>
                    <a:pt x="1616218" y="544058"/>
                  </a:cubicBezTo>
                  <a:cubicBezTo>
                    <a:pt x="1581756" y="498108"/>
                    <a:pt x="1528148" y="471304"/>
                    <a:pt x="1470711" y="471304"/>
                  </a:cubicBezTo>
                  <a:cubicBezTo>
                    <a:pt x="1443907" y="471304"/>
                    <a:pt x="1420932" y="475133"/>
                    <a:pt x="1397957" y="486621"/>
                  </a:cubicBezTo>
                  <a:cubicBezTo>
                    <a:pt x="1378811" y="471304"/>
                    <a:pt x="1355836" y="459817"/>
                    <a:pt x="1332861" y="459817"/>
                  </a:cubicBezTo>
                  <a:cubicBezTo>
                    <a:pt x="1306057" y="459817"/>
                    <a:pt x="1279253" y="471304"/>
                    <a:pt x="1263937" y="490450"/>
                  </a:cubicBezTo>
                  <a:cubicBezTo>
                    <a:pt x="1263937" y="486621"/>
                    <a:pt x="1263937" y="482792"/>
                    <a:pt x="1263937" y="475133"/>
                  </a:cubicBezTo>
                  <a:cubicBezTo>
                    <a:pt x="1263937" y="375575"/>
                    <a:pt x="1183525" y="295163"/>
                    <a:pt x="1083967" y="295163"/>
                  </a:cubicBezTo>
                  <a:cubicBezTo>
                    <a:pt x="1018872" y="295163"/>
                    <a:pt x="957605" y="329626"/>
                    <a:pt x="926972" y="387063"/>
                  </a:cubicBezTo>
                  <a:cubicBezTo>
                    <a:pt x="926972" y="387063"/>
                    <a:pt x="926972" y="387063"/>
                    <a:pt x="926972" y="387063"/>
                  </a:cubicBezTo>
                  <a:cubicBezTo>
                    <a:pt x="926972" y="237726"/>
                    <a:pt x="804440" y="115193"/>
                    <a:pt x="655103" y="115193"/>
                  </a:cubicBezTo>
                  <a:cubicBezTo>
                    <a:pt x="505766" y="115193"/>
                    <a:pt x="383234" y="237726"/>
                    <a:pt x="383234" y="387063"/>
                  </a:cubicBezTo>
                  <a:cubicBezTo>
                    <a:pt x="383234" y="406209"/>
                    <a:pt x="383234" y="425354"/>
                    <a:pt x="387063" y="440671"/>
                  </a:cubicBezTo>
                  <a:cubicBezTo>
                    <a:pt x="360259" y="394721"/>
                    <a:pt x="314309" y="364088"/>
                    <a:pt x="260701" y="364088"/>
                  </a:cubicBezTo>
                  <a:cubicBezTo>
                    <a:pt x="180289" y="364088"/>
                    <a:pt x="115193" y="429183"/>
                    <a:pt x="115193" y="509596"/>
                  </a:cubicBezTo>
                  <a:cubicBezTo>
                    <a:pt x="115193" y="590008"/>
                    <a:pt x="180289" y="655103"/>
                    <a:pt x="260701" y="655103"/>
                  </a:cubicBezTo>
                  <a:lnTo>
                    <a:pt x="655103" y="655103"/>
                  </a:lnTo>
                  <a:lnTo>
                    <a:pt x="1083967" y="655103"/>
                  </a:lnTo>
                  <a:lnTo>
                    <a:pt x="1290741" y="655103"/>
                  </a:lnTo>
                  <a:cubicBezTo>
                    <a:pt x="1290741" y="754661"/>
                    <a:pt x="1374982" y="835073"/>
                    <a:pt x="1474540" y="835073"/>
                  </a:cubicBezTo>
                  <a:lnTo>
                    <a:pt x="2213565" y="835073"/>
                  </a:lnTo>
                  <a:cubicBezTo>
                    <a:pt x="2286319" y="835073"/>
                    <a:pt x="2347585" y="773807"/>
                    <a:pt x="2347585" y="701053"/>
                  </a:cubicBezTo>
                  <a:cubicBezTo>
                    <a:pt x="2343756" y="628299"/>
                    <a:pt x="2282489" y="567033"/>
                    <a:pt x="2209736" y="567033"/>
                  </a:cubicBezTo>
                </a:path>
              </a:pathLst>
            </a:custGeom>
            <a:solidFill>
              <a:srgbClr val="FFFFFF"/>
            </a:solidFill>
            <a:ln w="38206" cap="flat">
              <a:noFill/>
              <a:prstDash val="solid"/>
              <a:miter/>
            </a:ln>
          </p:spPr>
          <p:txBody>
            <a:bodyPr rtlCol="0" anchor="ctr"/>
            <a:lstStyle/>
            <a:p>
              <a:endParaRPr lang="en-US" sz="1800"/>
            </a:p>
          </p:txBody>
        </p:sp>
        <p:sp>
          <p:nvSpPr>
            <p:cNvPr id="382" name="Freeform: Shape 381">
              <a:extLst>
                <a:ext uri="{FF2B5EF4-FFF2-40B4-BE49-F238E27FC236}">
                  <a16:creationId xmlns:a16="http://schemas.microsoft.com/office/drawing/2014/main" id="{EE31705A-E2AA-41E5-9F75-1A9BBCBC329B}"/>
                </a:ext>
              </a:extLst>
            </p:cNvPr>
            <p:cNvSpPr/>
            <p:nvPr/>
          </p:nvSpPr>
          <p:spPr>
            <a:xfrm>
              <a:off x="7871640" y="3105413"/>
              <a:ext cx="1378492" cy="918995"/>
            </a:xfrm>
            <a:custGeom>
              <a:avLst/>
              <a:gdLst>
                <a:gd name="connsiteX0" fmla="*/ 115193 w 1378492"/>
                <a:gd name="connsiteY0" fmla="*/ 115193 h 918994"/>
                <a:gd name="connsiteX1" fmla="*/ 115193 w 1378492"/>
                <a:gd name="connsiteY1" fmla="*/ 815927 h 918994"/>
                <a:gd name="connsiteX2" fmla="*/ 528741 w 1378492"/>
                <a:gd name="connsiteY2" fmla="*/ 815927 h 918994"/>
                <a:gd name="connsiteX3" fmla="*/ 838902 w 1378492"/>
                <a:gd name="connsiteY3" fmla="*/ 708711 h 918994"/>
                <a:gd name="connsiteX4" fmla="*/ 1149063 w 1378492"/>
                <a:gd name="connsiteY4" fmla="*/ 815927 h 918994"/>
                <a:gd name="connsiteX5" fmla="*/ 1279253 w 1378492"/>
                <a:gd name="connsiteY5" fmla="*/ 815927 h 918994"/>
                <a:gd name="connsiteX6" fmla="*/ 1279253 w 1378492"/>
                <a:gd name="connsiteY6" fmla="*/ 115193 h 918994"/>
                <a:gd name="connsiteX7" fmla="*/ 115193 w 1378492"/>
                <a:gd name="connsiteY7" fmla="*/ 11519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8492" h="918994">
                  <a:moveTo>
                    <a:pt x="115193" y="115193"/>
                  </a:moveTo>
                  <a:lnTo>
                    <a:pt x="115193" y="815927"/>
                  </a:lnTo>
                  <a:lnTo>
                    <a:pt x="528741" y="815927"/>
                  </a:lnTo>
                  <a:cubicBezTo>
                    <a:pt x="612982" y="747002"/>
                    <a:pt x="724027" y="708711"/>
                    <a:pt x="838902" y="708711"/>
                  </a:cubicBezTo>
                  <a:cubicBezTo>
                    <a:pt x="957605" y="708711"/>
                    <a:pt x="1064821" y="750832"/>
                    <a:pt x="1149063" y="815927"/>
                  </a:cubicBezTo>
                  <a:lnTo>
                    <a:pt x="1279253" y="815927"/>
                  </a:lnTo>
                  <a:lnTo>
                    <a:pt x="1279253" y="115193"/>
                  </a:lnTo>
                  <a:lnTo>
                    <a:pt x="115193" y="115193"/>
                  </a:lnTo>
                  <a:close/>
                </a:path>
              </a:pathLst>
            </a:custGeom>
            <a:solidFill>
              <a:srgbClr val="1070C4"/>
            </a:solidFill>
            <a:ln w="38206" cap="flat">
              <a:noFill/>
              <a:prstDash val="solid"/>
              <a:miter/>
            </a:ln>
          </p:spPr>
          <p:txBody>
            <a:bodyPr rtlCol="0" anchor="ctr"/>
            <a:lstStyle/>
            <a:p>
              <a:endParaRPr lang="en-US" sz="1800"/>
            </a:p>
          </p:txBody>
        </p:sp>
        <p:sp>
          <p:nvSpPr>
            <p:cNvPr id="383" name="Freeform: Shape 382">
              <a:extLst>
                <a:ext uri="{FF2B5EF4-FFF2-40B4-BE49-F238E27FC236}">
                  <a16:creationId xmlns:a16="http://schemas.microsoft.com/office/drawing/2014/main" id="{DD87A5CD-63B8-4094-912E-A45264ED3B8B}"/>
                </a:ext>
              </a:extLst>
            </p:cNvPr>
            <p:cNvSpPr/>
            <p:nvPr/>
          </p:nvSpPr>
          <p:spPr>
            <a:xfrm>
              <a:off x="8621216" y="3105413"/>
              <a:ext cx="612663" cy="612663"/>
            </a:xfrm>
            <a:custGeom>
              <a:avLst/>
              <a:gdLst>
                <a:gd name="connsiteX0" fmla="*/ 115193 w 612663"/>
                <a:gd name="connsiteY0" fmla="*/ 115193 h 612663"/>
                <a:gd name="connsiteX1" fmla="*/ 528741 w 612663"/>
                <a:gd name="connsiteY1" fmla="*/ 528741 h 612663"/>
                <a:gd name="connsiteX2" fmla="*/ 528741 w 612663"/>
                <a:gd name="connsiteY2" fmla="*/ 115193 h 612663"/>
              </a:gdLst>
              <a:ahLst/>
              <a:cxnLst>
                <a:cxn ang="0">
                  <a:pos x="connsiteX0" y="connsiteY0"/>
                </a:cxn>
                <a:cxn ang="0">
                  <a:pos x="connsiteX1" y="connsiteY1"/>
                </a:cxn>
                <a:cxn ang="0">
                  <a:pos x="connsiteX2" y="connsiteY2"/>
                </a:cxn>
              </a:cxnLst>
              <a:rect l="l" t="t" r="r" b="b"/>
              <a:pathLst>
                <a:path w="612663" h="612663">
                  <a:moveTo>
                    <a:pt x="115193" y="115193"/>
                  </a:moveTo>
                  <a:lnTo>
                    <a:pt x="528741" y="528741"/>
                  </a:lnTo>
                  <a:lnTo>
                    <a:pt x="528741" y="115193"/>
                  </a:lnTo>
                  <a:close/>
                </a:path>
              </a:pathLst>
            </a:custGeom>
            <a:solidFill>
              <a:schemeClr val="accent1">
                <a:lumMod val="75000"/>
              </a:schemeClr>
            </a:solidFill>
            <a:ln w="38206" cap="flat">
              <a:noFill/>
              <a:prstDash val="solid"/>
              <a:miter/>
            </a:ln>
          </p:spPr>
          <p:txBody>
            <a:bodyPr rtlCol="0" anchor="ctr"/>
            <a:lstStyle/>
            <a:p>
              <a:endParaRPr lang="en-US" sz="1800"/>
            </a:p>
          </p:txBody>
        </p:sp>
        <p:sp>
          <p:nvSpPr>
            <p:cNvPr id="384" name="Freeform: Shape 383">
              <a:extLst>
                <a:ext uri="{FF2B5EF4-FFF2-40B4-BE49-F238E27FC236}">
                  <a16:creationId xmlns:a16="http://schemas.microsoft.com/office/drawing/2014/main" id="{46C63360-6C62-43F4-BEB4-01AE9F138FF8}"/>
                </a:ext>
              </a:extLst>
            </p:cNvPr>
            <p:cNvSpPr/>
            <p:nvPr/>
          </p:nvSpPr>
          <p:spPr>
            <a:xfrm>
              <a:off x="7948223" y="3147534"/>
              <a:ext cx="1225326" cy="842412"/>
            </a:xfrm>
            <a:custGeom>
              <a:avLst/>
              <a:gdLst>
                <a:gd name="connsiteX0" fmla="*/ 766148 w 1225326"/>
                <a:gd name="connsiteY0" fmla="*/ 666590 h 842411"/>
                <a:gd name="connsiteX1" fmla="*/ 1015042 w 1225326"/>
                <a:gd name="connsiteY1" fmla="*/ 731686 h 842411"/>
                <a:gd name="connsiteX2" fmla="*/ 1129917 w 1225326"/>
                <a:gd name="connsiteY2" fmla="*/ 731686 h 842411"/>
                <a:gd name="connsiteX3" fmla="*/ 1129917 w 1225326"/>
                <a:gd name="connsiteY3" fmla="*/ 115193 h 842411"/>
                <a:gd name="connsiteX4" fmla="*/ 115193 w 1225326"/>
                <a:gd name="connsiteY4" fmla="*/ 115193 h 842411"/>
                <a:gd name="connsiteX5" fmla="*/ 115193 w 1225326"/>
                <a:gd name="connsiteY5" fmla="*/ 735515 h 842411"/>
                <a:gd name="connsiteX6" fmla="*/ 513424 w 1225326"/>
                <a:gd name="connsiteY6" fmla="*/ 735515 h 842411"/>
                <a:gd name="connsiteX7" fmla="*/ 766148 w 1225326"/>
                <a:gd name="connsiteY7" fmla="*/ 666590 h 84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5326" h="842411">
                  <a:moveTo>
                    <a:pt x="766148" y="666590"/>
                  </a:moveTo>
                  <a:cubicBezTo>
                    <a:pt x="858047" y="666590"/>
                    <a:pt x="942289" y="689565"/>
                    <a:pt x="1015042" y="731686"/>
                  </a:cubicBezTo>
                  <a:lnTo>
                    <a:pt x="1129917" y="731686"/>
                  </a:lnTo>
                  <a:lnTo>
                    <a:pt x="1129917" y="115193"/>
                  </a:lnTo>
                  <a:lnTo>
                    <a:pt x="115193" y="115193"/>
                  </a:lnTo>
                  <a:lnTo>
                    <a:pt x="115193" y="735515"/>
                  </a:lnTo>
                  <a:lnTo>
                    <a:pt x="513424" y="735515"/>
                  </a:lnTo>
                  <a:cubicBezTo>
                    <a:pt x="590007" y="693395"/>
                    <a:pt x="674249" y="666590"/>
                    <a:pt x="766148" y="666590"/>
                  </a:cubicBezTo>
                </a:path>
              </a:pathLst>
            </a:custGeom>
            <a:solidFill>
              <a:srgbClr val="EDAC28"/>
            </a:solidFill>
            <a:ln w="38206" cap="flat">
              <a:noFill/>
              <a:prstDash val="solid"/>
              <a:miter/>
            </a:ln>
          </p:spPr>
          <p:txBody>
            <a:bodyPr rtlCol="0" anchor="ctr"/>
            <a:lstStyle/>
            <a:p>
              <a:endParaRPr lang="en-US" sz="1800"/>
            </a:p>
          </p:txBody>
        </p:sp>
        <p:sp>
          <p:nvSpPr>
            <p:cNvPr id="385" name="Freeform: Shape 384">
              <a:extLst>
                <a:ext uri="{FF2B5EF4-FFF2-40B4-BE49-F238E27FC236}">
                  <a16:creationId xmlns:a16="http://schemas.microsoft.com/office/drawing/2014/main" id="{544630B0-F18F-4FE5-81CE-4ED83342F6FF}"/>
                </a:ext>
              </a:extLst>
            </p:cNvPr>
            <p:cNvSpPr/>
            <p:nvPr/>
          </p:nvSpPr>
          <p:spPr>
            <a:xfrm>
              <a:off x="8909338" y="3806147"/>
              <a:ext cx="497789" cy="268040"/>
            </a:xfrm>
            <a:custGeom>
              <a:avLst/>
              <a:gdLst>
                <a:gd name="connsiteX0" fmla="*/ 115193 w 497788"/>
                <a:gd name="connsiteY0" fmla="*/ 115193 h 268040"/>
                <a:gd name="connsiteX1" fmla="*/ 184118 w 497788"/>
                <a:gd name="connsiteY1" fmla="*/ 180289 h 268040"/>
                <a:gd name="connsiteX2" fmla="*/ 371746 w 497788"/>
                <a:gd name="connsiteY2" fmla="*/ 180289 h 268040"/>
                <a:gd name="connsiteX3" fmla="*/ 413867 w 497788"/>
                <a:gd name="connsiteY3" fmla="*/ 138168 h 268040"/>
                <a:gd name="connsiteX4" fmla="*/ 413867 w 497788"/>
                <a:gd name="connsiteY4" fmla="*/ 115193 h 268040"/>
                <a:gd name="connsiteX5" fmla="*/ 115193 w 49778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7788" h="268040">
                  <a:moveTo>
                    <a:pt x="115193" y="115193"/>
                  </a:moveTo>
                  <a:cubicBezTo>
                    <a:pt x="138168" y="134339"/>
                    <a:pt x="161143" y="157314"/>
                    <a:pt x="184118" y="180289"/>
                  </a:cubicBezTo>
                  <a:lnTo>
                    <a:pt x="371746" y="180289"/>
                  </a:lnTo>
                  <a:cubicBezTo>
                    <a:pt x="394721" y="180289"/>
                    <a:pt x="413867" y="161143"/>
                    <a:pt x="413867" y="138168"/>
                  </a:cubicBezTo>
                  <a:lnTo>
                    <a:pt x="413867" y="115193"/>
                  </a:lnTo>
                  <a:lnTo>
                    <a:pt x="115193" y="115193"/>
                  </a:lnTo>
                  <a:close/>
                </a:path>
              </a:pathLst>
            </a:custGeom>
            <a:solidFill>
              <a:srgbClr val="09538F"/>
            </a:solidFill>
            <a:ln w="38206" cap="flat">
              <a:noFill/>
              <a:prstDash val="solid"/>
              <a:miter/>
            </a:ln>
          </p:spPr>
          <p:txBody>
            <a:bodyPr rtlCol="0" anchor="ctr"/>
            <a:lstStyle/>
            <a:p>
              <a:endParaRPr lang="en-US" sz="1800"/>
            </a:p>
          </p:txBody>
        </p:sp>
        <p:sp>
          <p:nvSpPr>
            <p:cNvPr id="386" name="Freeform: Shape 385">
              <a:extLst>
                <a:ext uri="{FF2B5EF4-FFF2-40B4-BE49-F238E27FC236}">
                  <a16:creationId xmlns:a16="http://schemas.microsoft.com/office/drawing/2014/main" id="{C42727CA-84B4-4134-923A-82E7E0FF380D}"/>
                </a:ext>
              </a:extLst>
            </p:cNvPr>
            <p:cNvSpPr/>
            <p:nvPr/>
          </p:nvSpPr>
          <p:spPr>
            <a:xfrm>
              <a:off x="7703158" y="3806147"/>
              <a:ext cx="804120" cy="268040"/>
            </a:xfrm>
            <a:custGeom>
              <a:avLst/>
              <a:gdLst>
                <a:gd name="connsiteX0" fmla="*/ 697223 w 804120"/>
                <a:gd name="connsiteY0" fmla="*/ 115193 h 268040"/>
                <a:gd name="connsiteX1" fmla="*/ 115193 w 804120"/>
                <a:gd name="connsiteY1" fmla="*/ 115193 h 268040"/>
                <a:gd name="connsiteX2" fmla="*/ 115193 w 804120"/>
                <a:gd name="connsiteY2" fmla="*/ 138168 h 268040"/>
                <a:gd name="connsiteX3" fmla="*/ 157314 w 804120"/>
                <a:gd name="connsiteY3" fmla="*/ 180289 h 268040"/>
                <a:gd name="connsiteX4" fmla="*/ 628299 w 804120"/>
                <a:gd name="connsiteY4" fmla="*/ 180289 h 268040"/>
                <a:gd name="connsiteX5" fmla="*/ 697223 w 804120"/>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4120" h="268040">
                  <a:moveTo>
                    <a:pt x="697223" y="115193"/>
                  </a:moveTo>
                  <a:lnTo>
                    <a:pt x="115193" y="115193"/>
                  </a:lnTo>
                  <a:lnTo>
                    <a:pt x="115193" y="138168"/>
                  </a:lnTo>
                  <a:cubicBezTo>
                    <a:pt x="115193" y="161143"/>
                    <a:pt x="134339" y="180289"/>
                    <a:pt x="157314" y="180289"/>
                  </a:cubicBezTo>
                  <a:lnTo>
                    <a:pt x="628299" y="180289"/>
                  </a:lnTo>
                  <a:cubicBezTo>
                    <a:pt x="651274" y="157314"/>
                    <a:pt x="674249" y="138168"/>
                    <a:pt x="697223" y="115193"/>
                  </a:cubicBezTo>
                </a:path>
              </a:pathLst>
            </a:custGeom>
            <a:solidFill>
              <a:srgbClr val="09538F"/>
            </a:solidFill>
            <a:ln w="38206" cap="flat">
              <a:noFill/>
              <a:prstDash val="solid"/>
              <a:miter/>
            </a:ln>
          </p:spPr>
          <p:txBody>
            <a:bodyPr rtlCol="0" anchor="ctr"/>
            <a:lstStyle/>
            <a:p>
              <a:endParaRPr lang="en-US" sz="1800"/>
            </a:p>
          </p:txBody>
        </p:sp>
        <p:sp>
          <p:nvSpPr>
            <p:cNvPr id="387" name="Freeform: Shape 386">
              <a:extLst>
                <a:ext uri="{FF2B5EF4-FFF2-40B4-BE49-F238E27FC236}">
                  <a16:creationId xmlns:a16="http://schemas.microsoft.com/office/drawing/2014/main" id="{8EBD1077-1C57-4390-842C-49ADEEB20269}"/>
                </a:ext>
              </a:extLst>
            </p:cNvPr>
            <p:cNvSpPr/>
            <p:nvPr/>
          </p:nvSpPr>
          <p:spPr>
            <a:xfrm>
              <a:off x="8580032" y="3201142"/>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00"/>
            </a:p>
          </p:txBody>
        </p:sp>
        <p:sp>
          <p:nvSpPr>
            <p:cNvPr id="388" name="Freeform: Shape 387">
              <a:extLst>
                <a:ext uri="{FF2B5EF4-FFF2-40B4-BE49-F238E27FC236}">
                  <a16:creationId xmlns:a16="http://schemas.microsoft.com/office/drawing/2014/main" id="{60B0E438-CFEC-4CB6-8523-D6776DD3F148}"/>
                </a:ext>
              </a:extLst>
            </p:cNvPr>
            <p:cNvSpPr/>
            <p:nvPr/>
          </p:nvSpPr>
          <p:spPr>
            <a:xfrm>
              <a:off x="8580032" y="3270067"/>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00"/>
            </a:p>
          </p:txBody>
        </p:sp>
        <p:sp>
          <p:nvSpPr>
            <p:cNvPr id="389" name="Freeform: Shape 388">
              <a:extLst>
                <a:ext uri="{FF2B5EF4-FFF2-40B4-BE49-F238E27FC236}">
                  <a16:creationId xmlns:a16="http://schemas.microsoft.com/office/drawing/2014/main" id="{98BB83DA-B95F-40CE-932D-6A02C2CF4D5C}"/>
                </a:ext>
              </a:extLst>
            </p:cNvPr>
            <p:cNvSpPr/>
            <p:nvPr/>
          </p:nvSpPr>
          <p:spPr>
            <a:xfrm>
              <a:off x="8580032" y="3338991"/>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0" name="Freeform: Shape 389">
              <a:extLst>
                <a:ext uri="{FF2B5EF4-FFF2-40B4-BE49-F238E27FC236}">
                  <a16:creationId xmlns:a16="http://schemas.microsoft.com/office/drawing/2014/main" id="{4581B1C1-ACC7-47D2-88AC-7B9EBA451C67}"/>
                </a:ext>
              </a:extLst>
            </p:cNvPr>
            <p:cNvSpPr/>
            <p:nvPr/>
          </p:nvSpPr>
          <p:spPr>
            <a:xfrm>
              <a:off x="8580032" y="3407916"/>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1" name="Freeform: Shape 390">
              <a:extLst>
                <a:ext uri="{FF2B5EF4-FFF2-40B4-BE49-F238E27FC236}">
                  <a16:creationId xmlns:a16="http://schemas.microsoft.com/office/drawing/2014/main" id="{95C56807-6D4D-4984-87D7-F0794B9255AE}"/>
                </a:ext>
              </a:extLst>
            </p:cNvPr>
            <p:cNvSpPr/>
            <p:nvPr/>
          </p:nvSpPr>
          <p:spPr>
            <a:xfrm>
              <a:off x="8580032" y="3476841"/>
              <a:ext cx="497789" cy="229749"/>
            </a:xfrm>
            <a:custGeom>
              <a:avLst/>
              <a:gdLst>
                <a:gd name="connsiteX0" fmla="*/ 115193 w 497788"/>
                <a:gd name="connsiteY0" fmla="*/ 115194 h 229748"/>
                <a:gd name="connsiteX1" fmla="*/ 410038 w 497788"/>
                <a:gd name="connsiteY1" fmla="*/ 115194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4"/>
                  </a:moveTo>
                  <a:lnTo>
                    <a:pt x="410038" y="115194"/>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2" name="Freeform: Shape 391">
              <a:extLst>
                <a:ext uri="{FF2B5EF4-FFF2-40B4-BE49-F238E27FC236}">
                  <a16:creationId xmlns:a16="http://schemas.microsoft.com/office/drawing/2014/main" id="{73528C74-6BAC-4385-AEAC-DE0FC4DB9C0F}"/>
                </a:ext>
              </a:extLst>
            </p:cNvPr>
            <p:cNvSpPr/>
            <p:nvPr/>
          </p:nvSpPr>
          <p:spPr>
            <a:xfrm>
              <a:off x="8580032" y="3545765"/>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3" name="Freeform: Shape 392">
              <a:extLst>
                <a:ext uri="{FF2B5EF4-FFF2-40B4-BE49-F238E27FC236}">
                  <a16:creationId xmlns:a16="http://schemas.microsoft.com/office/drawing/2014/main" id="{11256DAF-CBB1-4555-ABE5-05CAFB8F70B5}"/>
                </a:ext>
              </a:extLst>
            </p:cNvPr>
            <p:cNvSpPr/>
            <p:nvPr/>
          </p:nvSpPr>
          <p:spPr>
            <a:xfrm>
              <a:off x="8580032" y="3618519"/>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4" name="Freeform: Shape 393">
              <a:extLst>
                <a:ext uri="{FF2B5EF4-FFF2-40B4-BE49-F238E27FC236}">
                  <a16:creationId xmlns:a16="http://schemas.microsoft.com/office/drawing/2014/main" id="{EBE3FD5A-908A-4300-9519-60B9696E1F7B}"/>
                </a:ext>
              </a:extLst>
            </p:cNvPr>
            <p:cNvSpPr/>
            <p:nvPr/>
          </p:nvSpPr>
          <p:spPr>
            <a:xfrm>
              <a:off x="8587690" y="3687444"/>
              <a:ext cx="497789" cy="229749"/>
            </a:xfrm>
            <a:custGeom>
              <a:avLst/>
              <a:gdLst>
                <a:gd name="connsiteX0" fmla="*/ 126681 w 497788"/>
                <a:gd name="connsiteY0" fmla="*/ 126681 h 229748"/>
                <a:gd name="connsiteX1" fmla="*/ 245384 w 497788"/>
                <a:gd name="connsiteY1" fmla="*/ 141997 h 229748"/>
                <a:gd name="connsiteX2" fmla="*/ 410038 w 497788"/>
                <a:gd name="connsiteY2" fmla="*/ 141997 h 229748"/>
                <a:gd name="connsiteX3" fmla="*/ 410038 w 497788"/>
                <a:gd name="connsiteY3" fmla="*/ 115193 h 229748"/>
                <a:gd name="connsiteX4" fmla="*/ 115193 w 497788"/>
                <a:gd name="connsiteY4" fmla="*/ 115193 h 229748"/>
                <a:gd name="connsiteX5" fmla="*/ 115193 w 497788"/>
                <a:gd name="connsiteY5" fmla="*/ 130510 h 229748"/>
                <a:gd name="connsiteX6" fmla="*/ 126681 w 497788"/>
                <a:gd name="connsiteY6" fmla="*/ 126681 h 229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7788" h="229748">
                  <a:moveTo>
                    <a:pt x="126681" y="126681"/>
                  </a:moveTo>
                  <a:cubicBezTo>
                    <a:pt x="168802" y="126681"/>
                    <a:pt x="207093" y="130510"/>
                    <a:pt x="245384" y="141997"/>
                  </a:cubicBezTo>
                  <a:lnTo>
                    <a:pt x="410038" y="141997"/>
                  </a:lnTo>
                  <a:lnTo>
                    <a:pt x="410038" y="115193"/>
                  </a:lnTo>
                  <a:lnTo>
                    <a:pt x="115193" y="115193"/>
                  </a:lnTo>
                  <a:lnTo>
                    <a:pt x="115193" y="130510"/>
                  </a:lnTo>
                  <a:cubicBezTo>
                    <a:pt x="115193" y="126681"/>
                    <a:pt x="119023" y="126681"/>
                    <a:pt x="126681" y="126681"/>
                  </a:cubicBezTo>
                </a:path>
              </a:pathLst>
            </a:custGeom>
            <a:solidFill>
              <a:srgbClr val="C58D1F"/>
            </a:solidFill>
            <a:ln w="38206" cap="flat">
              <a:noFill/>
              <a:prstDash val="solid"/>
              <a:miter/>
            </a:ln>
          </p:spPr>
          <p:txBody>
            <a:bodyPr rtlCol="0" anchor="ctr"/>
            <a:lstStyle/>
            <a:p>
              <a:endParaRPr lang="en-US" sz="1800"/>
            </a:p>
          </p:txBody>
        </p:sp>
        <p:sp>
          <p:nvSpPr>
            <p:cNvPr id="395" name="Freeform: Shape 394">
              <a:extLst>
                <a:ext uri="{FF2B5EF4-FFF2-40B4-BE49-F238E27FC236}">
                  <a16:creationId xmlns:a16="http://schemas.microsoft.com/office/drawing/2014/main" id="{EBD7CAA4-C749-4DC5-943B-9124E0B1AED4}"/>
                </a:ext>
              </a:extLst>
            </p:cNvPr>
            <p:cNvSpPr/>
            <p:nvPr/>
          </p:nvSpPr>
          <p:spPr>
            <a:xfrm>
              <a:off x="8020977" y="3197313"/>
              <a:ext cx="459497" cy="459497"/>
            </a:xfrm>
            <a:custGeom>
              <a:avLst/>
              <a:gdLst>
                <a:gd name="connsiteX0" fmla="*/ 364088 w 459497"/>
                <a:gd name="connsiteY0" fmla="*/ 375575 h 459497"/>
                <a:gd name="connsiteX1" fmla="*/ 115193 w 459497"/>
                <a:gd name="connsiteY1" fmla="*/ 295163 h 459497"/>
                <a:gd name="connsiteX2" fmla="*/ 364088 w 459497"/>
                <a:gd name="connsiteY2" fmla="*/ 115193 h 459497"/>
                <a:gd name="connsiteX3" fmla="*/ 364088 w 459497"/>
                <a:gd name="connsiteY3" fmla="*/ 375575 h 459497"/>
              </a:gdLst>
              <a:ahLst/>
              <a:cxnLst>
                <a:cxn ang="0">
                  <a:pos x="connsiteX0" y="connsiteY0"/>
                </a:cxn>
                <a:cxn ang="0">
                  <a:pos x="connsiteX1" y="connsiteY1"/>
                </a:cxn>
                <a:cxn ang="0">
                  <a:pos x="connsiteX2" y="connsiteY2"/>
                </a:cxn>
                <a:cxn ang="0">
                  <a:pos x="connsiteX3" y="connsiteY3"/>
                </a:cxn>
              </a:cxnLst>
              <a:rect l="l" t="t" r="r" b="b"/>
              <a:pathLst>
                <a:path w="459497" h="459497">
                  <a:moveTo>
                    <a:pt x="364088" y="375575"/>
                  </a:moveTo>
                  <a:lnTo>
                    <a:pt x="115193" y="295163"/>
                  </a:lnTo>
                  <a:cubicBezTo>
                    <a:pt x="149656" y="187947"/>
                    <a:pt x="245384" y="115193"/>
                    <a:pt x="364088" y="115193"/>
                  </a:cubicBezTo>
                  <a:lnTo>
                    <a:pt x="364088" y="375575"/>
                  </a:lnTo>
                  <a:close/>
                </a:path>
              </a:pathLst>
            </a:custGeom>
            <a:solidFill>
              <a:srgbClr val="FFFFFF"/>
            </a:solidFill>
            <a:ln w="38206" cap="flat">
              <a:noFill/>
              <a:prstDash val="solid"/>
              <a:miter/>
            </a:ln>
          </p:spPr>
          <p:txBody>
            <a:bodyPr rtlCol="0" anchor="ctr"/>
            <a:lstStyle/>
            <a:p>
              <a:endParaRPr lang="en-US" sz="1800"/>
            </a:p>
          </p:txBody>
        </p:sp>
        <p:sp>
          <p:nvSpPr>
            <p:cNvPr id="396" name="Freeform: Shape 395">
              <a:extLst>
                <a:ext uri="{FF2B5EF4-FFF2-40B4-BE49-F238E27FC236}">
                  <a16:creationId xmlns:a16="http://schemas.microsoft.com/office/drawing/2014/main" id="{E5DE2A6F-FC17-4409-BB15-E2C2315624C5}"/>
                </a:ext>
              </a:extLst>
            </p:cNvPr>
            <p:cNvSpPr/>
            <p:nvPr/>
          </p:nvSpPr>
          <p:spPr>
            <a:xfrm>
              <a:off x="8021930" y="3456742"/>
              <a:ext cx="459497" cy="421206"/>
            </a:xfrm>
            <a:custGeom>
              <a:avLst/>
              <a:gdLst>
                <a:gd name="connsiteX0" fmla="*/ 364088 w 459497"/>
                <a:gd name="connsiteY0" fmla="*/ 115193 h 421205"/>
                <a:gd name="connsiteX1" fmla="*/ 210922 w 459497"/>
                <a:gd name="connsiteY1" fmla="*/ 325796 h 421205"/>
                <a:gd name="connsiteX2" fmla="*/ 115193 w 459497"/>
                <a:gd name="connsiteY2" fmla="*/ 195605 h 421205"/>
                <a:gd name="connsiteX3" fmla="*/ 364088 w 459497"/>
                <a:gd name="connsiteY3" fmla="*/ 115193 h 421205"/>
              </a:gdLst>
              <a:ahLst/>
              <a:cxnLst>
                <a:cxn ang="0">
                  <a:pos x="connsiteX0" y="connsiteY0"/>
                </a:cxn>
                <a:cxn ang="0">
                  <a:pos x="connsiteX1" y="connsiteY1"/>
                </a:cxn>
                <a:cxn ang="0">
                  <a:pos x="connsiteX2" y="connsiteY2"/>
                </a:cxn>
                <a:cxn ang="0">
                  <a:pos x="connsiteX3" y="connsiteY3"/>
                </a:cxn>
              </a:cxnLst>
              <a:rect l="l" t="t" r="r" b="b"/>
              <a:pathLst>
                <a:path w="459497" h="421205">
                  <a:moveTo>
                    <a:pt x="364088" y="115193"/>
                  </a:moveTo>
                  <a:lnTo>
                    <a:pt x="210922" y="325796"/>
                  </a:lnTo>
                  <a:cubicBezTo>
                    <a:pt x="164972" y="291334"/>
                    <a:pt x="134339" y="249214"/>
                    <a:pt x="115193" y="195605"/>
                  </a:cubicBezTo>
                  <a:lnTo>
                    <a:pt x="364088" y="115193"/>
                  </a:lnTo>
                  <a:close/>
                </a:path>
              </a:pathLst>
            </a:custGeom>
            <a:solidFill>
              <a:schemeClr val="accent3"/>
            </a:solidFill>
            <a:ln w="38206" cap="flat">
              <a:noFill/>
              <a:prstDash val="solid"/>
              <a:miter/>
            </a:ln>
          </p:spPr>
          <p:txBody>
            <a:bodyPr rtlCol="0" anchor="ctr"/>
            <a:lstStyle/>
            <a:p>
              <a:endParaRPr lang="en-US" sz="1800"/>
            </a:p>
          </p:txBody>
        </p:sp>
        <p:sp>
          <p:nvSpPr>
            <p:cNvPr id="397" name="Freeform: Shape 396">
              <a:extLst>
                <a:ext uri="{FF2B5EF4-FFF2-40B4-BE49-F238E27FC236}">
                  <a16:creationId xmlns:a16="http://schemas.microsoft.com/office/drawing/2014/main" id="{31AE8655-C955-4A48-8553-C31F20B90267}"/>
                </a:ext>
              </a:extLst>
            </p:cNvPr>
            <p:cNvSpPr/>
            <p:nvPr/>
          </p:nvSpPr>
          <p:spPr>
            <a:xfrm>
              <a:off x="8114782" y="3452930"/>
              <a:ext cx="612663" cy="459497"/>
            </a:xfrm>
            <a:custGeom>
              <a:avLst/>
              <a:gdLst>
                <a:gd name="connsiteX0" fmla="*/ 272188 w 612663"/>
                <a:gd name="connsiteY0" fmla="*/ 115193 h 459497"/>
                <a:gd name="connsiteX1" fmla="*/ 517254 w 612663"/>
                <a:gd name="connsiteY1" fmla="*/ 195605 h 459497"/>
                <a:gd name="connsiteX2" fmla="*/ 187947 w 612663"/>
                <a:gd name="connsiteY2" fmla="*/ 364088 h 459497"/>
                <a:gd name="connsiteX3" fmla="*/ 115193 w 612663"/>
                <a:gd name="connsiteY3" fmla="*/ 325796 h 459497"/>
                <a:gd name="connsiteX4" fmla="*/ 272188 w 612663"/>
                <a:gd name="connsiteY4" fmla="*/ 115193 h 459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2663" h="459497">
                  <a:moveTo>
                    <a:pt x="272188" y="115193"/>
                  </a:moveTo>
                  <a:lnTo>
                    <a:pt x="517254" y="195605"/>
                  </a:lnTo>
                  <a:cubicBezTo>
                    <a:pt x="471304" y="333455"/>
                    <a:pt x="325796" y="406208"/>
                    <a:pt x="187947" y="364088"/>
                  </a:cubicBezTo>
                  <a:cubicBezTo>
                    <a:pt x="161143" y="356429"/>
                    <a:pt x="138168" y="344942"/>
                    <a:pt x="115193" y="325796"/>
                  </a:cubicBezTo>
                  <a:lnTo>
                    <a:pt x="272188" y="115193"/>
                  </a:lnTo>
                  <a:close/>
                </a:path>
              </a:pathLst>
            </a:custGeom>
            <a:solidFill>
              <a:srgbClr val="1070C4"/>
            </a:solidFill>
            <a:ln w="38206" cap="flat">
              <a:noFill/>
              <a:prstDash val="solid"/>
              <a:miter/>
            </a:ln>
          </p:spPr>
          <p:txBody>
            <a:bodyPr rtlCol="0" anchor="ctr"/>
            <a:lstStyle/>
            <a:p>
              <a:endParaRPr lang="en-US" sz="1800"/>
            </a:p>
          </p:txBody>
        </p:sp>
        <p:sp>
          <p:nvSpPr>
            <p:cNvPr id="398" name="Freeform: Shape 397">
              <a:extLst>
                <a:ext uri="{FF2B5EF4-FFF2-40B4-BE49-F238E27FC236}">
                  <a16:creationId xmlns:a16="http://schemas.microsoft.com/office/drawing/2014/main" id="{35AE8F77-FC8B-4093-8780-C2FCA12145DA}"/>
                </a:ext>
              </a:extLst>
            </p:cNvPr>
            <p:cNvSpPr/>
            <p:nvPr/>
          </p:nvSpPr>
          <p:spPr>
            <a:xfrm>
              <a:off x="8266059" y="3197313"/>
              <a:ext cx="459497" cy="536080"/>
            </a:xfrm>
            <a:custGeom>
              <a:avLst/>
              <a:gdLst>
                <a:gd name="connsiteX0" fmla="*/ 115193 w 459497"/>
                <a:gd name="connsiteY0" fmla="*/ 375575 h 536080"/>
                <a:gd name="connsiteX1" fmla="*/ 115193 w 459497"/>
                <a:gd name="connsiteY1" fmla="*/ 115193 h 536080"/>
                <a:gd name="connsiteX2" fmla="*/ 375575 w 459497"/>
                <a:gd name="connsiteY2" fmla="*/ 375575 h 536080"/>
                <a:gd name="connsiteX3" fmla="*/ 364088 w 459497"/>
                <a:gd name="connsiteY3" fmla="*/ 455987 h 536080"/>
                <a:gd name="connsiteX4" fmla="*/ 115193 w 459497"/>
                <a:gd name="connsiteY4" fmla="*/ 375575 h 5360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497" h="536080">
                  <a:moveTo>
                    <a:pt x="115193" y="375575"/>
                  </a:moveTo>
                  <a:lnTo>
                    <a:pt x="115193" y="115193"/>
                  </a:lnTo>
                  <a:cubicBezTo>
                    <a:pt x="256872" y="115193"/>
                    <a:pt x="375575" y="230068"/>
                    <a:pt x="375575" y="375575"/>
                  </a:cubicBezTo>
                  <a:cubicBezTo>
                    <a:pt x="375575" y="402379"/>
                    <a:pt x="371746" y="429184"/>
                    <a:pt x="364088" y="455987"/>
                  </a:cubicBezTo>
                  <a:lnTo>
                    <a:pt x="115193" y="375575"/>
                  </a:lnTo>
                  <a:close/>
                </a:path>
              </a:pathLst>
            </a:custGeom>
            <a:solidFill>
              <a:schemeClr val="accent4"/>
            </a:solidFill>
            <a:ln w="38206" cap="flat">
              <a:noFill/>
              <a:prstDash val="solid"/>
              <a:miter/>
            </a:ln>
          </p:spPr>
          <p:txBody>
            <a:bodyPr rtlCol="0" anchor="ctr"/>
            <a:lstStyle/>
            <a:p>
              <a:endParaRPr lang="en-US" sz="1800"/>
            </a:p>
          </p:txBody>
        </p:sp>
        <p:sp>
          <p:nvSpPr>
            <p:cNvPr id="399" name="Freeform: Shape 398">
              <a:extLst>
                <a:ext uri="{FF2B5EF4-FFF2-40B4-BE49-F238E27FC236}">
                  <a16:creationId xmlns:a16="http://schemas.microsoft.com/office/drawing/2014/main" id="{C7B2655D-C465-4FD5-99C4-C5248F365601}"/>
                </a:ext>
              </a:extLst>
            </p:cNvPr>
            <p:cNvSpPr/>
            <p:nvPr/>
          </p:nvSpPr>
          <p:spPr>
            <a:xfrm>
              <a:off x="9602413" y="3898047"/>
              <a:ext cx="995578" cy="689246"/>
            </a:xfrm>
            <a:custGeom>
              <a:avLst/>
              <a:gdLst>
                <a:gd name="connsiteX0" fmla="*/ 115193 w 995577"/>
                <a:gd name="connsiteY0" fmla="*/ 115193 h 689246"/>
                <a:gd name="connsiteX1" fmla="*/ 115193 w 995577"/>
                <a:gd name="connsiteY1" fmla="*/ 578520 h 689246"/>
                <a:gd name="connsiteX2" fmla="*/ 168802 w 995577"/>
                <a:gd name="connsiteY2" fmla="*/ 578520 h 689246"/>
                <a:gd name="connsiteX3" fmla="*/ 310480 w 995577"/>
                <a:gd name="connsiteY3" fmla="*/ 544058 h 689246"/>
                <a:gd name="connsiteX4" fmla="*/ 452158 w 995577"/>
                <a:gd name="connsiteY4" fmla="*/ 578520 h 689246"/>
                <a:gd name="connsiteX5" fmla="*/ 888681 w 995577"/>
                <a:gd name="connsiteY5" fmla="*/ 578520 h 689246"/>
                <a:gd name="connsiteX6" fmla="*/ 888681 w 995577"/>
                <a:gd name="connsiteY6" fmla="*/ 115193 h 689246"/>
                <a:gd name="connsiteX7" fmla="*/ 115193 w 995577"/>
                <a:gd name="connsiteY7" fmla="*/ 115193 h 689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5577" h="689246">
                  <a:moveTo>
                    <a:pt x="115193" y="115193"/>
                  </a:moveTo>
                  <a:lnTo>
                    <a:pt x="115193" y="578520"/>
                  </a:lnTo>
                  <a:lnTo>
                    <a:pt x="168802" y="578520"/>
                  </a:lnTo>
                  <a:cubicBezTo>
                    <a:pt x="210922" y="555545"/>
                    <a:pt x="260701" y="544058"/>
                    <a:pt x="310480" y="544058"/>
                  </a:cubicBezTo>
                  <a:cubicBezTo>
                    <a:pt x="360259" y="544058"/>
                    <a:pt x="410038" y="555545"/>
                    <a:pt x="452158" y="578520"/>
                  </a:cubicBezTo>
                  <a:lnTo>
                    <a:pt x="888681" y="578520"/>
                  </a:lnTo>
                  <a:lnTo>
                    <a:pt x="888681" y="115193"/>
                  </a:lnTo>
                  <a:lnTo>
                    <a:pt x="115193" y="115193"/>
                  </a:lnTo>
                  <a:close/>
                </a:path>
              </a:pathLst>
            </a:custGeom>
            <a:solidFill>
              <a:srgbClr val="1070C4"/>
            </a:solidFill>
            <a:ln w="38206" cap="flat">
              <a:noFill/>
              <a:prstDash val="solid"/>
              <a:miter/>
            </a:ln>
          </p:spPr>
          <p:txBody>
            <a:bodyPr rtlCol="0" anchor="ctr"/>
            <a:lstStyle/>
            <a:p>
              <a:endParaRPr lang="en-US" sz="1800"/>
            </a:p>
          </p:txBody>
        </p:sp>
        <p:sp>
          <p:nvSpPr>
            <p:cNvPr id="400" name="Freeform: Shape 399">
              <a:extLst>
                <a:ext uri="{FF2B5EF4-FFF2-40B4-BE49-F238E27FC236}">
                  <a16:creationId xmlns:a16="http://schemas.microsoft.com/office/drawing/2014/main" id="{5AF0994F-82B5-421A-A200-5CB2E54F9728}"/>
                </a:ext>
              </a:extLst>
            </p:cNvPr>
            <p:cNvSpPr/>
            <p:nvPr/>
          </p:nvSpPr>
          <p:spPr>
            <a:xfrm>
              <a:off x="10096373" y="3898047"/>
              <a:ext cx="497789" cy="497789"/>
            </a:xfrm>
            <a:custGeom>
              <a:avLst/>
              <a:gdLst>
                <a:gd name="connsiteX0" fmla="*/ 115193 w 497788"/>
                <a:gd name="connsiteY0" fmla="*/ 115193 h 497788"/>
                <a:gd name="connsiteX1" fmla="*/ 390892 w 497788"/>
                <a:gd name="connsiteY1" fmla="*/ 387063 h 497788"/>
                <a:gd name="connsiteX2" fmla="*/ 390892 w 497788"/>
                <a:gd name="connsiteY2" fmla="*/ 115193 h 497788"/>
              </a:gdLst>
              <a:ahLst/>
              <a:cxnLst>
                <a:cxn ang="0">
                  <a:pos x="connsiteX0" y="connsiteY0"/>
                </a:cxn>
                <a:cxn ang="0">
                  <a:pos x="connsiteX1" y="connsiteY1"/>
                </a:cxn>
                <a:cxn ang="0">
                  <a:pos x="connsiteX2" y="connsiteY2"/>
                </a:cxn>
              </a:cxnLst>
              <a:rect l="l" t="t" r="r" b="b"/>
              <a:pathLst>
                <a:path w="497788" h="497788">
                  <a:moveTo>
                    <a:pt x="115193" y="115193"/>
                  </a:moveTo>
                  <a:lnTo>
                    <a:pt x="390892" y="387063"/>
                  </a:lnTo>
                  <a:lnTo>
                    <a:pt x="390892" y="115193"/>
                  </a:lnTo>
                  <a:close/>
                </a:path>
              </a:pathLst>
            </a:custGeom>
            <a:solidFill>
              <a:srgbClr val="1070C4"/>
            </a:solidFill>
            <a:ln w="38206" cap="flat">
              <a:noFill/>
              <a:prstDash val="solid"/>
              <a:miter/>
            </a:ln>
          </p:spPr>
          <p:txBody>
            <a:bodyPr rtlCol="0" anchor="ctr"/>
            <a:lstStyle/>
            <a:p>
              <a:endParaRPr lang="en-US" sz="1800"/>
            </a:p>
          </p:txBody>
        </p:sp>
        <p:sp>
          <p:nvSpPr>
            <p:cNvPr id="401" name="Freeform: Shape 400">
              <a:extLst>
                <a:ext uri="{FF2B5EF4-FFF2-40B4-BE49-F238E27FC236}">
                  <a16:creationId xmlns:a16="http://schemas.microsoft.com/office/drawing/2014/main" id="{545F793B-6DC8-433F-BCF6-B87167A66B19}"/>
                </a:ext>
              </a:extLst>
            </p:cNvPr>
            <p:cNvSpPr/>
            <p:nvPr/>
          </p:nvSpPr>
          <p:spPr>
            <a:xfrm>
              <a:off x="9487539" y="4357544"/>
              <a:ext cx="382914" cy="268040"/>
            </a:xfrm>
            <a:custGeom>
              <a:avLst/>
              <a:gdLst>
                <a:gd name="connsiteX0" fmla="*/ 279847 w 382914"/>
                <a:gd name="connsiteY0" fmla="*/ 115193 h 268040"/>
                <a:gd name="connsiteX1" fmla="*/ 115193 w 382914"/>
                <a:gd name="connsiteY1" fmla="*/ 115193 h 268040"/>
                <a:gd name="connsiteX2" fmla="*/ 115193 w 382914"/>
                <a:gd name="connsiteY2" fmla="*/ 130510 h 268040"/>
                <a:gd name="connsiteX3" fmla="*/ 145827 w 382914"/>
                <a:gd name="connsiteY3" fmla="*/ 161143 h 268040"/>
                <a:gd name="connsiteX4" fmla="*/ 214751 w 382914"/>
                <a:gd name="connsiteY4" fmla="*/ 161143 h 268040"/>
                <a:gd name="connsiteX5" fmla="*/ 279847 w 382914"/>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2914" h="268040">
                  <a:moveTo>
                    <a:pt x="279847" y="115193"/>
                  </a:moveTo>
                  <a:lnTo>
                    <a:pt x="115193" y="115193"/>
                  </a:lnTo>
                  <a:lnTo>
                    <a:pt x="115193" y="130510"/>
                  </a:lnTo>
                  <a:cubicBezTo>
                    <a:pt x="115193" y="145826"/>
                    <a:pt x="126681" y="161143"/>
                    <a:pt x="145827" y="161143"/>
                  </a:cubicBezTo>
                  <a:lnTo>
                    <a:pt x="214751" y="161143"/>
                  </a:lnTo>
                  <a:cubicBezTo>
                    <a:pt x="237726" y="141997"/>
                    <a:pt x="256872" y="126681"/>
                    <a:pt x="279847" y="115193"/>
                  </a:cubicBezTo>
                </a:path>
              </a:pathLst>
            </a:custGeom>
            <a:solidFill>
              <a:srgbClr val="09538F"/>
            </a:solidFill>
            <a:ln w="38206" cap="flat">
              <a:noFill/>
              <a:prstDash val="solid"/>
              <a:miter/>
            </a:ln>
          </p:spPr>
          <p:txBody>
            <a:bodyPr rtlCol="0" anchor="ctr"/>
            <a:lstStyle/>
            <a:p>
              <a:endParaRPr lang="en-US" sz="1800"/>
            </a:p>
          </p:txBody>
        </p:sp>
        <p:sp>
          <p:nvSpPr>
            <p:cNvPr id="402" name="Freeform: Shape 401">
              <a:extLst>
                <a:ext uri="{FF2B5EF4-FFF2-40B4-BE49-F238E27FC236}">
                  <a16:creationId xmlns:a16="http://schemas.microsoft.com/office/drawing/2014/main" id="{3135ABD0-BE3D-42FB-8FA6-D74E161D6E38}"/>
                </a:ext>
              </a:extLst>
            </p:cNvPr>
            <p:cNvSpPr/>
            <p:nvPr/>
          </p:nvSpPr>
          <p:spPr>
            <a:xfrm>
              <a:off x="9935549" y="4353715"/>
              <a:ext cx="765829" cy="268040"/>
            </a:xfrm>
            <a:custGeom>
              <a:avLst/>
              <a:gdLst>
                <a:gd name="connsiteX0" fmla="*/ 115193 w 765828"/>
                <a:gd name="connsiteY0" fmla="*/ 119023 h 268040"/>
                <a:gd name="connsiteX1" fmla="*/ 180289 w 765828"/>
                <a:gd name="connsiteY1" fmla="*/ 161143 h 268040"/>
                <a:gd name="connsiteX2" fmla="*/ 635957 w 765828"/>
                <a:gd name="connsiteY2" fmla="*/ 161143 h 268040"/>
                <a:gd name="connsiteX3" fmla="*/ 666590 w 765828"/>
                <a:gd name="connsiteY3" fmla="*/ 130510 h 268040"/>
                <a:gd name="connsiteX4" fmla="*/ 666590 w 765828"/>
                <a:gd name="connsiteY4" fmla="*/ 115193 h 268040"/>
                <a:gd name="connsiteX5" fmla="*/ 115193 w 76582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5828" h="268040">
                  <a:moveTo>
                    <a:pt x="115193" y="119023"/>
                  </a:moveTo>
                  <a:cubicBezTo>
                    <a:pt x="138168" y="130510"/>
                    <a:pt x="161143" y="145826"/>
                    <a:pt x="180289" y="161143"/>
                  </a:cubicBezTo>
                  <a:lnTo>
                    <a:pt x="635957" y="161143"/>
                  </a:lnTo>
                  <a:cubicBezTo>
                    <a:pt x="651274" y="161143"/>
                    <a:pt x="666590" y="149656"/>
                    <a:pt x="666590" y="130510"/>
                  </a:cubicBezTo>
                  <a:lnTo>
                    <a:pt x="666590" y="115193"/>
                  </a:lnTo>
                  <a:lnTo>
                    <a:pt x="115193" y="115193"/>
                  </a:lnTo>
                  <a:close/>
                </a:path>
              </a:pathLst>
            </a:custGeom>
            <a:solidFill>
              <a:srgbClr val="09538F"/>
            </a:solidFill>
            <a:ln w="38206" cap="flat">
              <a:noFill/>
              <a:prstDash val="solid"/>
              <a:miter/>
            </a:ln>
          </p:spPr>
          <p:txBody>
            <a:bodyPr rtlCol="0" anchor="ctr"/>
            <a:lstStyle/>
            <a:p>
              <a:endParaRPr lang="en-US" sz="1800"/>
            </a:p>
          </p:txBody>
        </p:sp>
        <p:sp>
          <p:nvSpPr>
            <p:cNvPr id="403" name="Freeform: Shape 402">
              <a:extLst>
                <a:ext uri="{FF2B5EF4-FFF2-40B4-BE49-F238E27FC236}">
                  <a16:creationId xmlns:a16="http://schemas.microsoft.com/office/drawing/2014/main" id="{443F6F5D-0ED1-4089-9C7F-1244458D96B4}"/>
                </a:ext>
              </a:extLst>
            </p:cNvPr>
            <p:cNvSpPr/>
            <p:nvPr/>
          </p:nvSpPr>
          <p:spPr>
            <a:xfrm>
              <a:off x="9510514" y="1792017"/>
              <a:ext cx="1033869" cy="2756985"/>
            </a:xfrm>
            <a:custGeom>
              <a:avLst/>
              <a:gdLst>
                <a:gd name="connsiteX0" fmla="*/ 582349 w 1033869"/>
                <a:gd name="connsiteY0" fmla="*/ 2248027 h 2756984"/>
                <a:gd name="connsiteX1" fmla="*/ 582349 w 1033869"/>
                <a:gd name="connsiteY1" fmla="*/ 287505 h 2756984"/>
                <a:gd name="connsiteX2" fmla="*/ 410038 w 1033869"/>
                <a:gd name="connsiteY2" fmla="*/ 115193 h 2756984"/>
                <a:gd name="connsiteX3" fmla="*/ 130510 w 1033869"/>
                <a:gd name="connsiteY3" fmla="*/ 115193 h 2756984"/>
                <a:gd name="connsiteX4" fmla="*/ 115193 w 1033869"/>
                <a:gd name="connsiteY4" fmla="*/ 130510 h 2756984"/>
                <a:gd name="connsiteX5" fmla="*/ 130510 w 1033869"/>
                <a:gd name="connsiteY5" fmla="*/ 145827 h 2756984"/>
                <a:gd name="connsiteX6" fmla="*/ 410038 w 1033869"/>
                <a:gd name="connsiteY6" fmla="*/ 145827 h 2756984"/>
                <a:gd name="connsiteX7" fmla="*/ 555545 w 1033869"/>
                <a:gd name="connsiteY7" fmla="*/ 291334 h 2756984"/>
                <a:gd name="connsiteX8" fmla="*/ 555545 w 1033869"/>
                <a:gd name="connsiteY8" fmla="*/ 2248027 h 2756984"/>
                <a:gd name="connsiteX9" fmla="*/ 260701 w 1033869"/>
                <a:gd name="connsiteY9" fmla="*/ 2248027 h 2756984"/>
                <a:gd name="connsiteX10" fmla="*/ 260701 w 1033869"/>
                <a:gd name="connsiteY10" fmla="*/ 2657746 h 2756984"/>
                <a:gd name="connsiteX11" fmla="*/ 341113 w 1033869"/>
                <a:gd name="connsiteY11" fmla="*/ 2657746 h 2756984"/>
                <a:gd name="connsiteX12" fmla="*/ 402379 w 1033869"/>
                <a:gd name="connsiteY12" fmla="*/ 2650088 h 2756984"/>
                <a:gd name="connsiteX13" fmla="*/ 463646 w 1033869"/>
                <a:gd name="connsiteY13" fmla="*/ 2657746 h 2756984"/>
                <a:gd name="connsiteX14" fmla="*/ 926972 w 1033869"/>
                <a:gd name="connsiteY14" fmla="*/ 2657746 h 2756984"/>
                <a:gd name="connsiteX15" fmla="*/ 926972 w 1033869"/>
                <a:gd name="connsiteY15" fmla="*/ 2248027 h 2756984"/>
                <a:gd name="connsiteX16" fmla="*/ 582349 w 1033869"/>
                <a:gd name="connsiteY16" fmla="*/ 2248027 h 2756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3869" h="2756984">
                  <a:moveTo>
                    <a:pt x="582349" y="2248027"/>
                  </a:moveTo>
                  <a:lnTo>
                    <a:pt x="582349" y="287505"/>
                  </a:lnTo>
                  <a:cubicBezTo>
                    <a:pt x="582349" y="191776"/>
                    <a:pt x="505766" y="115193"/>
                    <a:pt x="410038" y="115193"/>
                  </a:cubicBezTo>
                  <a:lnTo>
                    <a:pt x="130510" y="115193"/>
                  </a:lnTo>
                  <a:cubicBezTo>
                    <a:pt x="122852" y="115193"/>
                    <a:pt x="115193" y="122852"/>
                    <a:pt x="115193" y="130510"/>
                  </a:cubicBezTo>
                  <a:cubicBezTo>
                    <a:pt x="115193" y="138168"/>
                    <a:pt x="122852" y="145827"/>
                    <a:pt x="130510" y="145827"/>
                  </a:cubicBezTo>
                  <a:lnTo>
                    <a:pt x="410038" y="145827"/>
                  </a:lnTo>
                  <a:cubicBezTo>
                    <a:pt x="490450" y="145827"/>
                    <a:pt x="555545" y="210922"/>
                    <a:pt x="555545" y="291334"/>
                  </a:cubicBezTo>
                  <a:lnTo>
                    <a:pt x="555545" y="2248027"/>
                  </a:lnTo>
                  <a:lnTo>
                    <a:pt x="260701" y="2248027"/>
                  </a:lnTo>
                  <a:lnTo>
                    <a:pt x="260701" y="2657746"/>
                  </a:lnTo>
                  <a:lnTo>
                    <a:pt x="341113" y="2657746"/>
                  </a:lnTo>
                  <a:cubicBezTo>
                    <a:pt x="360259" y="2653917"/>
                    <a:pt x="383233" y="2650088"/>
                    <a:pt x="402379" y="2650088"/>
                  </a:cubicBezTo>
                  <a:cubicBezTo>
                    <a:pt x="421525" y="2650088"/>
                    <a:pt x="444500" y="2653917"/>
                    <a:pt x="463646" y="2657746"/>
                  </a:cubicBezTo>
                  <a:lnTo>
                    <a:pt x="926972" y="2657746"/>
                  </a:lnTo>
                  <a:lnTo>
                    <a:pt x="926972" y="2248027"/>
                  </a:lnTo>
                  <a:lnTo>
                    <a:pt x="582349" y="2248027"/>
                  </a:lnTo>
                  <a:close/>
                </a:path>
              </a:pathLst>
            </a:custGeom>
            <a:solidFill>
              <a:srgbClr val="FEC94E"/>
            </a:solidFill>
            <a:ln w="38206" cap="flat">
              <a:noFill/>
              <a:prstDash val="solid"/>
              <a:miter/>
            </a:ln>
          </p:spPr>
          <p:txBody>
            <a:bodyPr rtlCol="0" anchor="ctr"/>
            <a:lstStyle/>
            <a:p>
              <a:endParaRPr lang="en-US" sz="1800"/>
            </a:p>
          </p:txBody>
        </p:sp>
        <p:sp>
          <p:nvSpPr>
            <p:cNvPr id="404" name="Freeform: Shape 403">
              <a:extLst>
                <a:ext uri="{FF2B5EF4-FFF2-40B4-BE49-F238E27FC236}">
                  <a16:creationId xmlns:a16="http://schemas.microsoft.com/office/drawing/2014/main" id="{F0DEDEEF-6F34-474D-B53C-6CA444FBB331}"/>
                </a:ext>
              </a:extLst>
            </p:cNvPr>
            <p:cNvSpPr/>
            <p:nvPr/>
          </p:nvSpPr>
          <p:spPr>
            <a:xfrm>
              <a:off x="8269871" y="2025594"/>
              <a:ext cx="842412" cy="1378492"/>
            </a:xfrm>
            <a:custGeom>
              <a:avLst/>
              <a:gdLst>
                <a:gd name="connsiteX0" fmla="*/ 130510 w 842411"/>
                <a:gd name="connsiteY0" fmla="*/ 1267766 h 1378492"/>
                <a:gd name="connsiteX1" fmla="*/ 115193 w 842411"/>
                <a:gd name="connsiteY1" fmla="*/ 1252450 h 1378492"/>
                <a:gd name="connsiteX2" fmla="*/ 115193 w 842411"/>
                <a:gd name="connsiteY2" fmla="*/ 329626 h 1378492"/>
                <a:gd name="connsiteX3" fmla="*/ 329626 w 842411"/>
                <a:gd name="connsiteY3" fmla="*/ 115193 h 1378492"/>
                <a:gd name="connsiteX4" fmla="*/ 739344 w 842411"/>
                <a:gd name="connsiteY4" fmla="*/ 115193 h 1378492"/>
                <a:gd name="connsiteX5" fmla="*/ 754661 w 842411"/>
                <a:gd name="connsiteY5" fmla="*/ 130510 h 1378492"/>
                <a:gd name="connsiteX6" fmla="*/ 739344 w 842411"/>
                <a:gd name="connsiteY6" fmla="*/ 145827 h 1378492"/>
                <a:gd name="connsiteX7" fmla="*/ 329626 w 842411"/>
                <a:gd name="connsiteY7" fmla="*/ 145827 h 1378492"/>
                <a:gd name="connsiteX8" fmla="*/ 145827 w 842411"/>
                <a:gd name="connsiteY8" fmla="*/ 329626 h 1378492"/>
                <a:gd name="connsiteX9" fmla="*/ 145827 w 842411"/>
                <a:gd name="connsiteY9" fmla="*/ 1252450 h 1378492"/>
                <a:gd name="connsiteX10" fmla="*/ 130510 w 842411"/>
                <a:gd name="connsiteY10" fmla="*/ 1267766 h 1378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42411" h="1378492">
                  <a:moveTo>
                    <a:pt x="130510" y="1267766"/>
                  </a:moveTo>
                  <a:cubicBezTo>
                    <a:pt x="122852" y="1267766"/>
                    <a:pt x="115193" y="1260108"/>
                    <a:pt x="115193" y="1252450"/>
                  </a:cubicBezTo>
                  <a:lnTo>
                    <a:pt x="115193" y="329626"/>
                  </a:lnTo>
                  <a:cubicBezTo>
                    <a:pt x="115193" y="210922"/>
                    <a:pt x="210922" y="115193"/>
                    <a:pt x="329626" y="115193"/>
                  </a:cubicBezTo>
                  <a:lnTo>
                    <a:pt x="739344" y="115193"/>
                  </a:lnTo>
                  <a:cubicBezTo>
                    <a:pt x="747002" y="115193"/>
                    <a:pt x="754661" y="122852"/>
                    <a:pt x="754661" y="130510"/>
                  </a:cubicBezTo>
                  <a:cubicBezTo>
                    <a:pt x="754661" y="138168"/>
                    <a:pt x="747002" y="145827"/>
                    <a:pt x="739344" y="145827"/>
                  </a:cubicBezTo>
                  <a:lnTo>
                    <a:pt x="329626" y="145827"/>
                  </a:lnTo>
                  <a:cubicBezTo>
                    <a:pt x="226239" y="145827"/>
                    <a:pt x="145827" y="230068"/>
                    <a:pt x="145827" y="329626"/>
                  </a:cubicBezTo>
                  <a:lnTo>
                    <a:pt x="145827" y="1252450"/>
                  </a:lnTo>
                  <a:cubicBezTo>
                    <a:pt x="141997" y="1263937"/>
                    <a:pt x="138168" y="1267766"/>
                    <a:pt x="130510" y="1267766"/>
                  </a:cubicBezTo>
                </a:path>
              </a:pathLst>
            </a:custGeom>
            <a:solidFill>
              <a:srgbClr val="EDAC28"/>
            </a:solidFill>
            <a:ln w="38206" cap="flat">
              <a:noFill/>
              <a:prstDash val="solid"/>
              <a:miter/>
            </a:ln>
          </p:spPr>
          <p:txBody>
            <a:bodyPr rtlCol="0" anchor="ctr"/>
            <a:lstStyle/>
            <a:p>
              <a:endParaRPr lang="en-US" sz="1800"/>
            </a:p>
          </p:txBody>
        </p:sp>
        <p:sp>
          <p:nvSpPr>
            <p:cNvPr id="405" name="Freeform: Shape 404">
              <a:extLst>
                <a:ext uri="{FF2B5EF4-FFF2-40B4-BE49-F238E27FC236}">
                  <a16:creationId xmlns:a16="http://schemas.microsoft.com/office/drawing/2014/main" id="{8C53CFAB-D1DA-4378-B4B8-16BB29C96D45}"/>
                </a:ext>
              </a:extLst>
            </p:cNvPr>
            <p:cNvSpPr/>
            <p:nvPr/>
          </p:nvSpPr>
          <p:spPr>
            <a:xfrm>
              <a:off x="9828333" y="4192891"/>
              <a:ext cx="306332" cy="344623"/>
            </a:xfrm>
            <a:custGeom>
              <a:avLst/>
              <a:gdLst>
                <a:gd name="connsiteX0" fmla="*/ 115193 w 306331"/>
                <a:gd name="connsiteY0" fmla="*/ 115193 h 344623"/>
                <a:gd name="connsiteX1" fmla="*/ 191776 w 306331"/>
                <a:gd name="connsiteY1" fmla="*/ 115193 h 344623"/>
                <a:gd name="connsiteX2" fmla="*/ 191776 w 306331"/>
                <a:gd name="connsiteY2" fmla="*/ 230068 h 344623"/>
                <a:gd name="connsiteX3" fmla="*/ 115193 w 306331"/>
                <a:gd name="connsiteY3" fmla="*/ 230068 h 344623"/>
              </a:gdLst>
              <a:ahLst/>
              <a:cxnLst>
                <a:cxn ang="0">
                  <a:pos x="connsiteX0" y="connsiteY0"/>
                </a:cxn>
                <a:cxn ang="0">
                  <a:pos x="connsiteX1" y="connsiteY1"/>
                </a:cxn>
                <a:cxn ang="0">
                  <a:pos x="connsiteX2" y="connsiteY2"/>
                </a:cxn>
                <a:cxn ang="0">
                  <a:pos x="connsiteX3" y="connsiteY3"/>
                </a:cxn>
              </a:cxnLst>
              <a:rect l="l" t="t" r="r" b="b"/>
              <a:pathLst>
                <a:path w="306331" h="344623">
                  <a:moveTo>
                    <a:pt x="115193" y="115193"/>
                  </a:moveTo>
                  <a:lnTo>
                    <a:pt x="191776" y="115193"/>
                  </a:lnTo>
                  <a:lnTo>
                    <a:pt x="191776" y="230068"/>
                  </a:lnTo>
                  <a:lnTo>
                    <a:pt x="115193" y="230068"/>
                  </a:lnTo>
                  <a:close/>
                </a:path>
              </a:pathLst>
            </a:custGeom>
            <a:solidFill>
              <a:schemeClr val="accent4"/>
            </a:solidFill>
            <a:ln w="38206" cap="flat">
              <a:noFill/>
              <a:prstDash val="solid"/>
              <a:miter/>
            </a:ln>
          </p:spPr>
          <p:txBody>
            <a:bodyPr rtlCol="0" anchor="ctr"/>
            <a:lstStyle/>
            <a:p>
              <a:endParaRPr lang="en-US" sz="1800"/>
            </a:p>
          </p:txBody>
        </p:sp>
        <p:sp>
          <p:nvSpPr>
            <p:cNvPr id="406" name="Freeform: Shape 405">
              <a:extLst>
                <a:ext uri="{FF2B5EF4-FFF2-40B4-BE49-F238E27FC236}">
                  <a16:creationId xmlns:a16="http://schemas.microsoft.com/office/drawing/2014/main" id="{F3619657-B97D-474D-AD1D-BA2771947948}"/>
                </a:ext>
              </a:extLst>
            </p:cNvPr>
            <p:cNvSpPr/>
            <p:nvPr/>
          </p:nvSpPr>
          <p:spPr>
            <a:xfrm>
              <a:off x="9943207" y="4062700"/>
              <a:ext cx="306332" cy="459497"/>
            </a:xfrm>
            <a:custGeom>
              <a:avLst/>
              <a:gdLst>
                <a:gd name="connsiteX0" fmla="*/ 115193 w 306331"/>
                <a:gd name="connsiteY0" fmla="*/ 115193 h 459497"/>
                <a:gd name="connsiteX1" fmla="*/ 191776 w 306331"/>
                <a:gd name="connsiteY1" fmla="*/ 115193 h 459497"/>
                <a:gd name="connsiteX2" fmla="*/ 191776 w 306331"/>
                <a:gd name="connsiteY2" fmla="*/ 356430 h 459497"/>
                <a:gd name="connsiteX3" fmla="*/ 115193 w 306331"/>
                <a:gd name="connsiteY3" fmla="*/ 356430 h 459497"/>
              </a:gdLst>
              <a:ahLst/>
              <a:cxnLst>
                <a:cxn ang="0">
                  <a:pos x="connsiteX0" y="connsiteY0"/>
                </a:cxn>
                <a:cxn ang="0">
                  <a:pos x="connsiteX1" y="connsiteY1"/>
                </a:cxn>
                <a:cxn ang="0">
                  <a:pos x="connsiteX2" y="connsiteY2"/>
                </a:cxn>
                <a:cxn ang="0">
                  <a:pos x="connsiteX3" y="connsiteY3"/>
                </a:cxn>
              </a:cxnLst>
              <a:rect l="l" t="t" r="r" b="b"/>
              <a:pathLst>
                <a:path w="306331" h="459497">
                  <a:moveTo>
                    <a:pt x="115193" y="115193"/>
                  </a:moveTo>
                  <a:lnTo>
                    <a:pt x="191776" y="115193"/>
                  </a:lnTo>
                  <a:lnTo>
                    <a:pt x="191776" y="356430"/>
                  </a:lnTo>
                  <a:lnTo>
                    <a:pt x="115193" y="356430"/>
                  </a:lnTo>
                  <a:close/>
                </a:path>
              </a:pathLst>
            </a:custGeom>
            <a:solidFill>
              <a:schemeClr val="accent2"/>
            </a:solidFill>
            <a:ln w="38206" cap="flat">
              <a:noFill/>
              <a:prstDash val="solid"/>
              <a:miter/>
            </a:ln>
          </p:spPr>
          <p:txBody>
            <a:bodyPr rtlCol="0" anchor="ctr"/>
            <a:lstStyle/>
            <a:p>
              <a:endParaRPr lang="en-US" sz="1800"/>
            </a:p>
          </p:txBody>
        </p:sp>
        <p:sp>
          <p:nvSpPr>
            <p:cNvPr id="407" name="Freeform: Shape 406">
              <a:extLst>
                <a:ext uri="{FF2B5EF4-FFF2-40B4-BE49-F238E27FC236}">
                  <a16:creationId xmlns:a16="http://schemas.microsoft.com/office/drawing/2014/main" id="{8C2C5EB4-0B08-455C-91B9-1FC99CFB3205}"/>
                </a:ext>
              </a:extLst>
            </p:cNvPr>
            <p:cNvSpPr/>
            <p:nvPr/>
          </p:nvSpPr>
          <p:spPr>
            <a:xfrm>
              <a:off x="10058082" y="3959313"/>
              <a:ext cx="306332" cy="574372"/>
            </a:xfrm>
            <a:custGeom>
              <a:avLst/>
              <a:gdLst>
                <a:gd name="connsiteX0" fmla="*/ 115193 w 306331"/>
                <a:gd name="connsiteY0" fmla="*/ 115193 h 574371"/>
                <a:gd name="connsiteX1" fmla="*/ 191776 w 306331"/>
                <a:gd name="connsiteY1" fmla="*/ 115193 h 574371"/>
                <a:gd name="connsiteX2" fmla="*/ 191776 w 306331"/>
                <a:gd name="connsiteY2" fmla="*/ 459817 h 574371"/>
                <a:gd name="connsiteX3" fmla="*/ 115193 w 306331"/>
                <a:gd name="connsiteY3" fmla="*/ 459817 h 574371"/>
              </a:gdLst>
              <a:ahLst/>
              <a:cxnLst>
                <a:cxn ang="0">
                  <a:pos x="connsiteX0" y="connsiteY0"/>
                </a:cxn>
                <a:cxn ang="0">
                  <a:pos x="connsiteX1" y="connsiteY1"/>
                </a:cxn>
                <a:cxn ang="0">
                  <a:pos x="connsiteX2" y="connsiteY2"/>
                </a:cxn>
                <a:cxn ang="0">
                  <a:pos x="connsiteX3" y="connsiteY3"/>
                </a:cxn>
              </a:cxnLst>
              <a:rect l="l" t="t" r="r" b="b"/>
              <a:pathLst>
                <a:path w="306331" h="574371">
                  <a:moveTo>
                    <a:pt x="115193" y="115193"/>
                  </a:moveTo>
                  <a:lnTo>
                    <a:pt x="191776" y="115193"/>
                  </a:lnTo>
                  <a:lnTo>
                    <a:pt x="191776" y="459817"/>
                  </a:lnTo>
                  <a:lnTo>
                    <a:pt x="115193" y="459817"/>
                  </a:lnTo>
                  <a:close/>
                </a:path>
              </a:pathLst>
            </a:custGeom>
            <a:solidFill>
              <a:schemeClr val="accent3"/>
            </a:solidFill>
            <a:ln w="38206" cap="flat">
              <a:noFill/>
              <a:prstDash val="solid"/>
              <a:miter/>
            </a:ln>
          </p:spPr>
          <p:txBody>
            <a:bodyPr rtlCol="0" anchor="ctr"/>
            <a:lstStyle/>
            <a:p>
              <a:endParaRPr lang="en-US" sz="1800"/>
            </a:p>
          </p:txBody>
        </p:sp>
        <p:sp>
          <p:nvSpPr>
            <p:cNvPr id="408" name="Freeform: Shape 407">
              <a:extLst>
                <a:ext uri="{FF2B5EF4-FFF2-40B4-BE49-F238E27FC236}">
                  <a16:creationId xmlns:a16="http://schemas.microsoft.com/office/drawing/2014/main" id="{43486A89-633D-40D6-A1DD-FBCEC48BB222}"/>
                </a:ext>
              </a:extLst>
            </p:cNvPr>
            <p:cNvSpPr/>
            <p:nvPr/>
          </p:nvSpPr>
          <p:spPr>
            <a:xfrm>
              <a:off x="9839820" y="4089504"/>
              <a:ext cx="497789" cy="344623"/>
            </a:xfrm>
            <a:custGeom>
              <a:avLst/>
              <a:gdLst>
                <a:gd name="connsiteX0" fmla="*/ 371746 w 497788"/>
                <a:gd name="connsiteY0" fmla="*/ 195605 h 344623"/>
                <a:gd name="connsiteX1" fmla="*/ 356429 w 497788"/>
                <a:gd name="connsiteY1" fmla="*/ 199435 h 344623"/>
                <a:gd name="connsiteX2" fmla="*/ 276017 w 497788"/>
                <a:gd name="connsiteY2" fmla="*/ 145826 h 344623"/>
                <a:gd name="connsiteX3" fmla="*/ 276017 w 497788"/>
                <a:gd name="connsiteY3" fmla="*/ 138168 h 344623"/>
                <a:gd name="connsiteX4" fmla="*/ 253043 w 497788"/>
                <a:gd name="connsiteY4" fmla="*/ 115193 h 344623"/>
                <a:gd name="connsiteX5" fmla="*/ 230068 w 497788"/>
                <a:gd name="connsiteY5" fmla="*/ 138168 h 344623"/>
                <a:gd name="connsiteX6" fmla="*/ 230068 w 497788"/>
                <a:gd name="connsiteY6" fmla="*/ 138168 h 344623"/>
                <a:gd name="connsiteX7" fmla="*/ 157314 w 497788"/>
                <a:gd name="connsiteY7" fmla="*/ 161143 h 344623"/>
                <a:gd name="connsiteX8" fmla="*/ 138168 w 497788"/>
                <a:gd name="connsiteY8" fmla="*/ 149656 h 344623"/>
                <a:gd name="connsiteX9" fmla="*/ 115193 w 497788"/>
                <a:gd name="connsiteY9" fmla="*/ 172631 h 344623"/>
                <a:gd name="connsiteX10" fmla="*/ 138168 w 497788"/>
                <a:gd name="connsiteY10" fmla="*/ 195605 h 344623"/>
                <a:gd name="connsiteX11" fmla="*/ 161143 w 497788"/>
                <a:gd name="connsiteY11" fmla="*/ 172631 h 344623"/>
                <a:gd name="connsiteX12" fmla="*/ 161143 w 497788"/>
                <a:gd name="connsiteY12" fmla="*/ 172631 h 344623"/>
                <a:gd name="connsiteX13" fmla="*/ 233897 w 497788"/>
                <a:gd name="connsiteY13" fmla="*/ 149656 h 344623"/>
                <a:gd name="connsiteX14" fmla="*/ 253043 w 497788"/>
                <a:gd name="connsiteY14" fmla="*/ 161143 h 344623"/>
                <a:gd name="connsiteX15" fmla="*/ 268359 w 497788"/>
                <a:gd name="connsiteY15" fmla="*/ 157314 h 344623"/>
                <a:gd name="connsiteX16" fmla="*/ 348771 w 497788"/>
                <a:gd name="connsiteY16" fmla="*/ 210922 h 344623"/>
                <a:gd name="connsiteX17" fmla="*/ 348771 w 497788"/>
                <a:gd name="connsiteY17" fmla="*/ 218580 h 344623"/>
                <a:gd name="connsiteX18" fmla="*/ 371746 w 497788"/>
                <a:gd name="connsiteY18" fmla="*/ 241555 h 344623"/>
                <a:gd name="connsiteX19" fmla="*/ 394721 w 497788"/>
                <a:gd name="connsiteY19" fmla="*/ 218580 h 344623"/>
                <a:gd name="connsiteX20" fmla="*/ 371746 w 497788"/>
                <a:gd name="connsiteY20" fmla="*/ 195605 h 344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97788" h="344623">
                  <a:moveTo>
                    <a:pt x="371746" y="195605"/>
                  </a:moveTo>
                  <a:cubicBezTo>
                    <a:pt x="367917" y="195605"/>
                    <a:pt x="360258" y="199435"/>
                    <a:pt x="356429" y="199435"/>
                  </a:cubicBezTo>
                  <a:lnTo>
                    <a:pt x="276017" y="145826"/>
                  </a:lnTo>
                  <a:cubicBezTo>
                    <a:pt x="276017" y="141997"/>
                    <a:pt x="276017" y="141997"/>
                    <a:pt x="276017" y="138168"/>
                  </a:cubicBezTo>
                  <a:cubicBezTo>
                    <a:pt x="276017" y="126681"/>
                    <a:pt x="264530" y="115193"/>
                    <a:pt x="253043" y="115193"/>
                  </a:cubicBezTo>
                  <a:cubicBezTo>
                    <a:pt x="241555" y="115193"/>
                    <a:pt x="230068" y="126681"/>
                    <a:pt x="230068" y="138168"/>
                  </a:cubicBezTo>
                  <a:cubicBezTo>
                    <a:pt x="230068" y="138168"/>
                    <a:pt x="230068" y="138168"/>
                    <a:pt x="230068" y="138168"/>
                  </a:cubicBezTo>
                  <a:lnTo>
                    <a:pt x="157314" y="161143"/>
                  </a:lnTo>
                  <a:cubicBezTo>
                    <a:pt x="153485" y="153485"/>
                    <a:pt x="145826" y="149656"/>
                    <a:pt x="138168" y="149656"/>
                  </a:cubicBezTo>
                  <a:cubicBezTo>
                    <a:pt x="126681" y="149656"/>
                    <a:pt x="115193" y="161143"/>
                    <a:pt x="115193" y="172631"/>
                  </a:cubicBezTo>
                  <a:cubicBezTo>
                    <a:pt x="115193" y="184118"/>
                    <a:pt x="126681" y="195605"/>
                    <a:pt x="138168" y="195605"/>
                  </a:cubicBezTo>
                  <a:cubicBezTo>
                    <a:pt x="149656" y="195605"/>
                    <a:pt x="161143" y="184118"/>
                    <a:pt x="161143" y="172631"/>
                  </a:cubicBezTo>
                  <a:cubicBezTo>
                    <a:pt x="161143" y="172631"/>
                    <a:pt x="161143" y="172631"/>
                    <a:pt x="161143" y="172631"/>
                  </a:cubicBezTo>
                  <a:lnTo>
                    <a:pt x="233897" y="149656"/>
                  </a:lnTo>
                  <a:cubicBezTo>
                    <a:pt x="237726" y="157314"/>
                    <a:pt x="245384" y="161143"/>
                    <a:pt x="253043" y="161143"/>
                  </a:cubicBezTo>
                  <a:cubicBezTo>
                    <a:pt x="256872" y="161143"/>
                    <a:pt x="264530" y="157314"/>
                    <a:pt x="268359" y="157314"/>
                  </a:cubicBezTo>
                  <a:lnTo>
                    <a:pt x="348771" y="210922"/>
                  </a:lnTo>
                  <a:cubicBezTo>
                    <a:pt x="348771" y="214751"/>
                    <a:pt x="348771" y="214751"/>
                    <a:pt x="348771" y="218580"/>
                  </a:cubicBezTo>
                  <a:cubicBezTo>
                    <a:pt x="348771" y="230068"/>
                    <a:pt x="360258" y="241555"/>
                    <a:pt x="371746" y="241555"/>
                  </a:cubicBezTo>
                  <a:cubicBezTo>
                    <a:pt x="383234" y="241555"/>
                    <a:pt x="394721" y="230068"/>
                    <a:pt x="394721" y="218580"/>
                  </a:cubicBezTo>
                  <a:cubicBezTo>
                    <a:pt x="394721" y="207093"/>
                    <a:pt x="383234" y="195605"/>
                    <a:pt x="371746" y="195605"/>
                  </a:cubicBezTo>
                </a:path>
              </a:pathLst>
            </a:custGeom>
            <a:solidFill>
              <a:srgbClr val="09538F"/>
            </a:solidFill>
            <a:ln w="38206"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773060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type="obj">
  <p:cSld name="Content Slide with Title">
    <p:spTree>
      <p:nvGrpSpPr>
        <p:cNvPr id="1" name=""/>
        <p:cNvGrpSpPr/>
        <p:nvPr/>
      </p:nvGrpSpPr>
      <p:grpSpPr>
        <a:xfrm>
          <a:off x="0" y="0"/>
          <a:ext cx="0" cy="0"/>
          <a:chOff x="0" y="0"/>
          <a:chExt cx="0" cy="0"/>
        </a:xfrm>
      </p:grpSpPr>
      <p:sp>
        <p:nvSpPr>
          <p:cNvPr id="2" name="Title 1"/>
          <p:cNvSpPr>
            <a:spLocks noGrp="1"/>
          </p:cNvSpPr>
          <p:nvPr>
            <p:ph type="title"/>
          </p:nvPr>
        </p:nvSpPr>
        <p:spPr>
          <a:xfrm>
            <a:off x="376881" y="249795"/>
            <a:ext cx="10515600" cy="1325563"/>
          </a:xfrm>
        </p:spPr>
        <p:txBody>
          <a:bodyPr>
            <a:normAutofit/>
          </a:bodyPr>
          <a:lstStyle>
            <a:lvl1pPr>
              <a:defRPr sz="5400"/>
            </a:lvl1pPr>
          </a:lstStyle>
          <a:p>
            <a:r>
              <a:rPr lang="en-US"/>
              <a:t>Click to edit Master title style</a:t>
            </a:r>
          </a:p>
        </p:txBody>
      </p:sp>
      <p:sp>
        <p:nvSpPr>
          <p:cNvPr id="3" name="Content Placeholder 2"/>
          <p:cNvSpPr>
            <a:spLocks noGrp="1"/>
          </p:cNvSpPr>
          <p:nvPr>
            <p:ph idx="1"/>
          </p:nvPr>
        </p:nvSpPr>
        <p:spPr>
          <a:xfrm>
            <a:off x="376881" y="1710295"/>
            <a:ext cx="10515600" cy="4351338"/>
          </a:xfr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lvl1pPr>
              <a:defRPr>
                <a:latin typeface="Segoe UI" panose="020B0502040204020203" pitchFamily="34" charset="0"/>
                <a:cs typeface="Segoe UI" panose="020B0502040204020203" pitchFamily="34" charset="0"/>
              </a:defRPr>
            </a:lvl1pPr>
          </a:lstStyle>
          <a:p>
            <a:endParaRPr lang="en-US"/>
          </a:p>
        </p:txBody>
      </p:sp>
      <p:sp>
        <p:nvSpPr>
          <p:cNvPr id="6" name="Slide Number Placeholder 5"/>
          <p:cNvSpPr>
            <a:spLocks noGrp="1"/>
          </p:cNvSpPr>
          <p:nvPr>
            <p:ph type="sldNum" sz="quarter" idx="12"/>
          </p:nvPr>
        </p:nvSpPr>
        <p:spPr>
          <a:xfrm>
            <a:off x="11650361" y="6430491"/>
            <a:ext cx="461319" cy="365125"/>
          </a:xfrm>
        </p:spPr>
        <p:txBody>
          <a:bodyPr/>
          <a:lstStyle>
            <a:lvl1pPr>
              <a:defRPr>
                <a:latin typeface="Segoe UI" panose="020B0502040204020203" pitchFamily="34" charset="0"/>
                <a:cs typeface="Segoe UI" panose="020B0502040204020203" pitchFamily="34" charset="0"/>
              </a:defRPr>
            </a:lvl1pPr>
          </a:lstStyle>
          <a:p>
            <a:fld id="{066A2566-BF17-4568-96F5-227DF6133B55}" type="slidenum">
              <a:rPr lang="en-US" smtClean="0"/>
              <a:pPr/>
              <a:t>‹#›</a:t>
            </a:fld>
            <a:endParaRPr lang="en-US"/>
          </a:p>
        </p:txBody>
      </p:sp>
      <p:sp>
        <p:nvSpPr>
          <p:cNvPr id="9" name="MSIPCM14a64b898e42b736a360ea21" descr="{&quot;HashCode&quot;:-1634785317,&quot;Placement&quot;:&quot;Footer&quot;,&quot;Top&quot;:530.093,&quot;Left&quot;:0.0,&quot;SlideWidth&quot;:979,&quot;SlideHeight&quot;:550}">
            <a:extLst>
              <a:ext uri="{FF2B5EF4-FFF2-40B4-BE49-F238E27FC236}">
                <a16:creationId xmlns:a16="http://schemas.microsoft.com/office/drawing/2014/main" id="{99058D42-882B-493C-A843-23BDBB50A86F}"/>
              </a:ext>
            </a:extLst>
          </p:cNvPr>
          <p:cNvSpPr txBox="1"/>
          <p:nvPr/>
        </p:nvSpPr>
        <p:spPr>
          <a:xfrm>
            <a:off x="595908" y="6608324"/>
            <a:ext cx="1243013" cy="153888"/>
          </a:xfrm>
          <a:prstGeom prst="rect">
            <a:avLst/>
          </a:prstGeom>
          <a:noFill/>
        </p:spPr>
        <p:txBody>
          <a:bodyPr vert="horz" wrap="square" lIns="0" tIns="0" rIns="0" bIns="0" rtlCol="0" anchor="ctr" anchorCtr="1">
            <a:noAutofit/>
          </a:bodyPr>
          <a:lstStyle/>
          <a:p>
            <a:pPr algn="l">
              <a:spcBef>
                <a:spcPts val="0"/>
              </a:spcBef>
              <a:spcAft>
                <a:spcPts val="0"/>
              </a:spcAft>
            </a:pPr>
            <a:r>
              <a:rPr lang="nl-NL" sz="1000">
                <a:solidFill>
                  <a:schemeClr val="accent6"/>
                </a:solidFill>
                <a:latin typeface="Calibri" panose="020F0502020204030204" pitchFamily="34" charset="0"/>
              </a:rPr>
              <a:t>Microsoft Confidential</a:t>
            </a:r>
          </a:p>
        </p:txBody>
      </p:sp>
    </p:spTree>
    <p:extLst>
      <p:ext uri="{BB962C8B-B14F-4D97-AF65-F5344CB8AC3E}">
        <p14:creationId xmlns:p14="http://schemas.microsoft.com/office/powerpoint/2010/main" val="12058613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46571157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26965869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2465479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07">
          <p15:clr>
            <a:srgbClr val="5ACBF0"/>
          </p15:clr>
        </p15:guide>
        <p15:guide id="3" orient="horz" pos="1874">
          <p15:clr>
            <a:srgbClr val="5ACBF0"/>
          </p15:clr>
        </p15:guide>
        <p15:guide id="4" orient="horz" pos="245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Slide 1 ">
    <p:bg>
      <p:bgRef idx="1001">
        <a:schemeClr val="bg1"/>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2030639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pic>
        <p:nvPicPr>
          <p:cNvPr id="7" name="Picture 6">
            <a:extLst>
              <a:ext uri="{FF2B5EF4-FFF2-40B4-BE49-F238E27FC236}">
                <a16:creationId xmlns:a16="http://schemas.microsoft.com/office/drawing/2014/main" id="{3DE7FD18-5C7F-4413-AE30-56CD270C18A7}"/>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8" name="Rectangle 7">
            <a:extLst>
              <a:ext uri="{FF2B5EF4-FFF2-40B4-BE49-F238E27FC236}">
                <a16:creationId xmlns:a16="http://schemas.microsoft.com/office/drawing/2014/main" id="{AC831A08-9AF5-49C0-9324-B2676844C5F6}"/>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a:extLst>
              <a:ext uri="{FF2B5EF4-FFF2-40B4-BE49-F238E27FC236}">
                <a16:creationId xmlns:a16="http://schemas.microsoft.com/office/drawing/2014/main" id="{0458DEA5-776D-46C7-BDF5-8373A425B2AC}"/>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1380460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Slide 3">
    <p:bg>
      <p:bgRef idx="1001">
        <a:schemeClr val="bg1"/>
      </p:bgRef>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13CDEEC8-BFE4-4E34-8902-D67BBAF7909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9570" y="0"/>
            <a:ext cx="12199781" cy="6858000"/>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p:nvSpPr>
        <p:spPr bwMode="auto">
          <a:xfrm>
            <a:off x="-29570" y="0"/>
            <a:ext cx="7590041" cy="6858000"/>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a:t>Speaker name or subtitle text</a:t>
            </a:r>
          </a:p>
        </p:txBody>
      </p:sp>
      <p:pic>
        <p:nvPicPr>
          <p:cNvPr id="4" name="Picture 3">
            <a:extLst>
              <a:ext uri="{FF2B5EF4-FFF2-40B4-BE49-F238E27FC236}">
                <a16:creationId xmlns:a16="http://schemas.microsoft.com/office/drawing/2014/main" id="{3818D161-E057-4198-A2E8-D2C4BDF05499}"/>
              </a:ext>
            </a:extLst>
          </p:cNvPr>
          <p:cNvPicPr>
            <a:picLocks noChangeAspect="1"/>
          </p:cNvPicPr>
          <p:nvPr/>
        </p:nvPicPr>
        <p:blipFill>
          <a:blip r:embed="rId4"/>
          <a:stretch>
            <a:fillRect/>
          </a:stretch>
        </p:blipFill>
        <p:spPr>
          <a:xfrm>
            <a:off x="536021" y="557853"/>
            <a:ext cx="4215342" cy="342596"/>
          </a:xfrm>
          <a:prstGeom prst="rect">
            <a:avLst/>
          </a:prstGeom>
        </p:spPr>
      </p:pic>
    </p:spTree>
    <p:custDataLst>
      <p:tags r:id="rId1"/>
    </p:custDataLst>
    <p:extLst>
      <p:ext uri="{BB962C8B-B14F-4D97-AF65-F5344CB8AC3E}">
        <p14:creationId xmlns:p14="http://schemas.microsoft.com/office/powerpoint/2010/main" val="6089329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Slide 4">
    <p:bg>
      <p:bgRef idx="1001">
        <a:schemeClr val="bg1"/>
      </p:bgRef>
    </p:bg>
    <p:spTree>
      <p:nvGrpSpPr>
        <p:cNvPr id="1" name=""/>
        <p:cNvGrpSpPr/>
        <p:nvPr/>
      </p:nvGrpSpPr>
      <p:grpSpPr>
        <a:xfrm>
          <a:off x="0" y="0"/>
          <a:ext cx="0" cy="0"/>
          <a:chOff x="0" y="0"/>
          <a:chExt cx="0" cy="0"/>
        </a:xfrm>
      </p:grpSpPr>
      <p:pic>
        <p:nvPicPr>
          <p:cNvPr id="13" name="Picture 12" descr="A picture containing wall, sky&#10;&#10;Description automatically generated">
            <a:extLst>
              <a:ext uri="{FF2B5EF4-FFF2-40B4-BE49-F238E27FC236}">
                <a16:creationId xmlns:a16="http://schemas.microsoft.com/office/drawing/2014/main" id="{727A6542-FA47-4C99-9B0D-5D0D03140F19}"/>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1"/>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p:nvSpPr>
        <p:spPr bwMode="auto">
          <a:xfrm>
            <a:off x="0" y="0"/>
            <a:ext cx="7590041" cy="6857999"/>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a:t>Speaker name or subtitle text</a:t>
            </a:r>
          </a:p>
        </p:txBody>
      </p:sp>
      <p:pic>
        <p:nvPicPr>
          <p:cNvPr id="8" name="Picture 7">
            <a:extLst>
              <a:ext uri="{FF2B5EF4-FFF2-40B4-BE49-F238E27FC236}">
                <a16:creationId xmlns:a16="http://schemas.microsoft.com/office/drawing/2014/main" id="{E833CBE1-E4C9-4925-BB63-7CE5BB0EEA52}"/>
              </a:ext>
            </a:extLst>
          </p:cNvPr>
          <p:cNvPicPr>
            <a:picLocks noChangeAspect="1"/>
          </p:cNvPicPr>
          <p:nvPr/>
        </p:nvPicPr>
        <p:blipFill>
          <a:blip r:embed="rId4"/>
          <a:stretch>
            <a:fillRect/>
          </a:stretch>
        </p:blipFill>
        <p:spPr>
          <a:xfrm>
            <a:off x="534293" y="557851"/>
            <a:ext cx="4196636" cy="341075"/>
          </a:xfrm>
          <a:prstGeom prst="rect">
            <a:avLst/>
          </a:prstGeom>
        </p:spPr>
      </p:pic>
    </p:spTree>
    <p:custDataLst>
      <p:tags r:id="rId1"/>
    </p:custDataLst>
    <p:extLst>
      <p:ext uri="{BB962C8B-B14F-4D97-AF65-F5344CB8AC3E}">
        <p14:creationId xmlns:p14="http://schemas.microsoft.com/office/powerpoint/2010/main" val="4186276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Slide: Dark">
    <p:bg>
      <p:bgPr>
        <a:solidFill>
          <a:schemeClr val="tx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2" name="Picture 1">
            <a:extLst>
              <a:ext uri="{FF2B5EF4-FFF2-40B4-BE49-F238E27FC236}">
                <a16:creationId xmlns:a16="http://schemas.microsoft.com/office/drawing/2014/main" id="{F2BAA601-8DBD-43B2-9159-8439E78EF6B9}"/>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5251686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Slide: Light">
    <p:bg>
      <p:bgPr>
        <a:solidFill>
          <a:schemeClr val="bg1">
            <a:lumMod val="95000"/>
          </a:schemeClr>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9048682F-F1F2-470A-A3DC-CC09D31EC7F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26482318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itle Slide - Square Photo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a:t>
            </a:r>
          </a:p>
        </p:txBody>
      </p:sp>
      <p:pic>
        <p:nvPicPr>
          <p:cNvPr id="27" name="Picture 26">
            <a:extLst>
              <a:ext uri="{FF2B5EF4-FFF2-40B4-BE49-F238E27FC236}">
                <a16:creationId xmlns:a16="http://schemas.microsoft.com/office/drawing/2014/main" id="{E84D8BDE-8B37-4EEA-984D-98A35C36EE9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4" name="Picture 3">
            <a:extLst>
              <a:ext uri="{FF2B5EF4-FFF2-40B4-BE49-F238E27FC236}">
                <a16:creationId xmlns:a16="http://schemas.microsoft.com/office/drawing/2014/main" id="{40B9B169-E29E-4C92-916F-A28EA737646E}"/>
              </a:ext>
            </a:extLst>
          </p:cNvPr>
          <p:cNvPicPr>
            <a:picLocks noChangeAspect="1"/>
          </p:cNvPicPr>
          <p:nvPr/>
        </p:nvPicPr>
        <p:blipFill rotWithShape="1">
          <a:blip r:embed="rId4"/>
          <a:srcRect l="25172" t="385" r="22607" b="385"/>
          <a:stretch/>
        </p:blipFill>
        <p:spPr>
          <a:xfrm flipH="1">
            <a:off x="5229139" y="0"/>
            <a:ext cx="6970638" cy="6857999"/>
          </a:xfrm>
          <a:prstGeom prst="rect">
            <a:avLst/>
          </a:prstGeom>
          <a:noFill/>
        </p:spPr>
      </p:pic>
    </p:spTree>
    <p:custDataLst>
      <p:tags r:id="rId1"/>
    </p:custDataLst>
    <p:extLst>
      <p:ext uri="{BB962C8B-B14F-4D97-AF65-F5344CB8AC3E}">
        <p14:creationId xmlns:p14="http://schemas.microsoft.com/office/powerpoint/2010/main" val="19462280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le Slid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16" name="Picture 15" descr="A person sitting at a table using a computer&#10;&#10;Description automatically generated">
            <a:extLst>
              <a:ext uri="{FF2B5EF4-FFF2-40B4-BE49-F238E27FC236}">
                <a16:creationId xmlns:a16="http://schemas.microsoft.com/office/drawing/2014/main" id="{C18A40F7-366E-4159-91E1-4993F794941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229145" y="0"/>
            <a:ext cx="6962855" cy="6858000"/>
          </a:xfrm>
          <a:prstGeom prst="rect">
            <a:avLst/>
          </a:prstGeom>
        </p:spPr>
      </p:pic>
      <p:pic>
        <p:nvPicPr>
          <p:cNvPr id="19" name="Picture 18">
            <a:extLst>
              <a:ext uri="{FF2B5EF4-FFF2-40B4-BE49-F238E27FC236}">
                <a16:creationId xmlns:a16="http://schemas.microsoft.com/office/drawing/2014/main" id="{AD2ACA0A-F32A-4532-9FBD-221FA7CE291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3" name="Picture 2">
            <a:extLst>
              <a:ext uri="{FF2B5EF4-FFF2-40B4-BE49-F238E27FC236}">
                <a16:creationId xmlns:a16="http://schemas.microsoft.com/office/drawing/2014/main" id="{050F8003-7EBB-4FA1-9F38-725C30889F71}"/>
              </a:ext>
            </a:extLst>
          </p:cNvPr>
          <p:cNvPicPr>
            <a:picLocks noChangeAspect="1"/>
          </p:cNvPicPr>
          <p:nvPr/>
        </p:nvPicPr>
        <p:blipFill rotWithShape="1">
          <a:blip r:embed="rId5"/>
          <a:srcRect l="25286" t="4539" r="17526" b="15358"/>
          <a:stretch/>
        </p:blipFill>
        <p:spPr>
          <a:xfrm>
            <a:off x="5219620" y="-16403"/>
            <a:ext cx="6972379" cy="6874403"/>
          </a:xfrm>
          <a:prstGeom prst="rect">
            <a:avLst/>
          </a:prstGeom>
        </p:spPr>
      </p:pic>
    </p:spTree>
    <p:custDataLst>
      <p:tags r:id="rId1"/>
    </p:custDataLst>
    <p:extLst>
      <p:ext uri="{BB962C8B-B14F-4D97-AF65-F5344CB8AC3E}">
        <p14:creationId xmlns:p14="http://schemas.microsoft.com/office/powerpoint/2010/main" val="20198209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atin typeface="+mj-lt"/>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100463556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lvl1pPr>
              <a:defRPr>
                <a:latin typeface="+mj-lt"/>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404659696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Slide 2">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3131638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1111874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9032681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113953298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7008243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179736"/>
            <a:ext cx="5508419" cy="485848"/>
          </a:xfrm>
        </p:spPr>
        <p:txBody>
          <a:bodyPr tIns="64008"/>
          <a:lstStyle>
            <a:lvl1pPr>
              <a:defRPr sz="2745" spc="0">
                <a:solidFill>
                  <a:schemeClr val="tx2"/>
                </a:solidFill>
                <a:latin typeface="+mj-lt"/>
                <a:cs typeface="Segoe UI" panose="020B0502040204020203" pitchFamily="34" charset="0"/>
              </a:defRPr>
            </a:lvl1pPr>
          </a:lstStyle>
          <a:p>
            <a:r>
              <a:rPr lang="en-US"/>
              <a:t>Click to edit Master title style</a:t>
            </a:r>
          </a:p>
        </p:txBody>
      </p:sp>
    </p:spTree>
    <p:custDataLst>
      <p:tags r:id="rId1"/>
    </p:custDataLst>
    <p:extLst>
      <p:ext uri="{BB962C8B-B14F-4D97-AF65-F5344CB8AC3E}">
        <p14:creationId xmlns:p14="http://schemas.microsoft.com/office/powerpoint/2010/main" val="101054566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1961">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7443675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89164773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77480366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23461100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5307046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6111008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39870177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25446611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Section Title: Dark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accent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37010529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877895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Section Title: Light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1063861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Section Title: Light 2">
    <p:bg>
      <p:bgRef idx="1001">
        <a:schemeClr val="bg1"/>
      </p:bgRef>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666291E-6B74-4E99-A780-376C2257BA8B}"/>
              </a:ext>
            </a:extLst>
          </p:cNvPr>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3655817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105291690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69631641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2"/>
                </a:solidFill>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232376897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hank you slid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891154-14BE-460A-9BE6-DDFB35DDDD37}"/>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4" name="Rectangle 3">
            <a:extLst>
              <a:ext uri="{FF2B5EF4-FFF2-40B4-BE49-F238E27FC236}">
                <a16:creationId xmlns:a16="http://schemas.microsoft.com/office/drawing/2014/main" id="{1EF5C77D-5042-4EDE-A433-2778904B3494}"/>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85000"/>
                  </a:schemeClr>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650F9EC5-2A92-41F9-A121-0864C60483BB}"/>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9769472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69332"/>
          </a:xfrm>
          <a:noFill/>
        </p:spPr>
        <p:txBody>
          <a:bodyPr wrap="square" lIns="0" tIns="0" rIns="0" bIns="0">
            <a:spAutoFit/>
          </a:bodyPr>
          <a:lstStyle>
            <a:lvl1pPr marL="0" indent="0">
              <a:spcBef>
                <a:spcPts val="0"/>
              </a:spcBef>
              <a:buNone/>
              <a:defRPr sz="24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750531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1_Thank you slide">
    <p:bg>
      <p:bgRef idx="1001">
        <a:schemeClr val="bg2"/>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F655746-0C3B-471F-A078-7ABA6DFB596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a:extLst>
              <a:ext uri="{FF2B5EF4-FFF2-40B4-BE49-F238E27FC236}">
                <a16:creationId xmlns:a16="http://schemas.microsoft.com/office/drawing/2014/main" id="{9C53D068-1EFE-4D02-84E8-90FD7FBD3FAB}"/>
              </a:ext>
            </a:extLst>
          </p:cNvPr>
          <p:cNvSpPr/>
          <p:nvPr/>
        </p:nvSpPr>
        <p:spPr bwMode="auto">
          <a:xfrm>
            <a:off x="1" y="0"/>
            <a:ext cx="9009380" cy="6857999"/>
          </a:xfrm>
          <a:prstGeom prst="rect">
            <a:avLst/>
          </a:prstGeom>
          <a:gradFill flip="none" rotWithShape="1">
            <a:gsLst>
              <a:gs pos="0">
                <a:schemeClr val="bg1">
                  <a:alpha val="0"/>
                </a:schemeClr>
              </a:gs>
              <a:gs pos="100000">
                <a:schemeClr val="bg1">
                  <a:alpha val="92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9" name="Picture 8">
            <a:extLst>
              <a:ext uri="{FF2B5EF4-FFF2-40B4-BE49-F238E27FC236}">
                <a16:creationId xmlns:a16="http://schemas.microsoft.com/office/drawing/2014/main" id="{C2D1B6C6-8D40-495F-A7D4-74B5B4E512E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3028627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tx2"/>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65000"/>
                  </a:schemeClr>
                </a:solidFill>
                <a:cs typeface="Segoe UI" pitchFamily="34" charset="0"/>
              </a:rPr>
              <a:t>© Copyright Microsoft Corporation. All rights reserved. </a:t>
            </a:r>
          </a:p>
        </p:txBody>
      </p:sp>
      <p:pic>
        <p:nvPicPr>
          <p:cNvPr id="3" name="Picture 2">
            <a:extLst>
              <a:ext uri="{FF2B5EF4-FFF2-40B4-BE49-F238E27FC236}">
                <a16:creationId xmlns:a16="http://schemas.microsoft.com/office/drawing/2014/main" id="{C042D301-16C4-4565-8EF4-58070018D32A}"/>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8362887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1_Closing logo slide">
    <p:bg>
      <p:bgPr>
        <a:solidFill>
          <a:schemeClr val="bg1">
            <a:lumMod val="95000"/>
          </a:schemeClr>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CC8BA942-27B6-4AF2-BD7A-E0D59837700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9982159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chemeClr val="bg2"/>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accent2"/>
                </a:solidFill>
                <a:latin typeface="+mj-lt"/>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j-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chemeClr val="accent2"/>
          </a:solidFill>
        </p:spPr>
        <p:txBody>
          <a:bodyPr wrap="square" lIns="155457" tIns="77729" rIns="155457" bIns="45720" anchor="b" anchorCtr="0">
            <a:noAutofit/>
          </a:bodyPr>
          <a:lstStyle>
            <a:lvl1pPr algn="r">
              <a:buFont typeface="Arial" pitchFamily="34" charset="0"/>
              <a:buNone/>
              <a:defRPr sz="3700" spc="-51" baseline="0">
                <a:solidFill>
                  <a:schemeClr val="bg2"/>
                </a:solidFill>
                <a:effectLst/>
                <a:latin typeface="+mj-lt"/>
                <a:ea typeface="Segoe UI" pitchFamily="34" charset="0"/>
                <a:cs typeface="Segoe UI" pitchFamily="34" charset="0"/>
              </a:defRPr>
            </a:lvl1pPr>
          </a:lstStyle>
          <a:p>
            <a:pPr lvl="0"/>
            <a:r>
              <a:rPr lang="en-US"/>
              <a:t>Next:</a:t>
            </a:r>
          </a:p>
        </p:txBody>
      </p:sp>
    </p:spTree>
    <p:custDataLst>
      <p:tags r:id="rId1"/>
    </p:custDataLst>
    <p:extLst>
      <p:ext uri="{BB962C8B-B14F-4D97-AF65-F5344CB8AC3E}">
        <p14:creationId xmlns:p14="http://schemas.microsoft.com/office/powerpoint/2010/main" val="10575242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Icon librar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63546" y="425183"/>
            <a:ext cx="5288906" cy="120674"/>
          </a:xfrm>
        </p:spPr>
        <p:txBody>
          <a:bodyPr wrap="square" lIns="0" tIns="0" rIns="0" bIns="0" anchor="ctr">
            <a:spAutoFit/>
          </a:bodyPr>
          <a:lstStyle>
            <a:lvl1pPr>
              <a:defRPr sz="784" spc="0">
                <a:gradFill>
                  <a:gsLst>
                    <a:gs pos="0">
                      <a:schemeClr val="tx1">
                        <a:lumMod val="60000"/>
                        <a:lumOff val="40000"/>
                      </a:schemeClr>
                    </a:gs>
                    <a:gs pos="100000">
                      <a:schemeClr val="tx1">
                        <a:lumMod val="60000"/>
                        <a:lumOff val="40000"/>
                      </a:schemeClr>
                    </a:gs>
                  </a:gsLst>
                  <a:lin ang="5400000" scaled="0"/>
                </a:gradFill>
                <a:latin typeface="Segoe UI Semibold" panose="020B0702040204020203" pitchFamily="34" charset="0"/>
                <a:cs typeface="Segoe UI Semibold" panose="020B0702040204020203" pitchFamily="34" charset="0"/>
              </a:defRPr>
            </a:lvl1pPr>
          </a:lstStyle>
          <a:p>
            <a:r>
              <a:rPr lang="en-US"/>
              <a:t>Section title</a:t>
            </a:r>
          </a:p>
        </p:txBody>
      </p:sp>
      <p:sp>
        <p:nvSpPr>
          <p:cNvPr id="3" name="TextBox 2"/>
          <p:cNvSpPr txBox="1"/>
          <p:nvPr/>
        </p:nvSpPr>
        <p:spPr>
          <a:xfrm>
            <a:off x="445198" y="431210"/>
            <a:ext cx="2065142" cy="108619"/>
          </a:xfrm>
          <a:prstGeom prst="rect">
            <a:avLst/>
          </a:prstGeom>
        </p:spPr>
        <p:txBody>
          <a:bodyPr vert="horz" wrap="square" lIns="0" tIns="0" rIns="0" bIns="0" rtlCol="0" anchor="ctr">
            <a:spAutoFit/>
          </a:bodyPr>
          <a:lstStyle>
            <a:lvl1pPr algn="l" defTabSz="932742" eaLnBrk="1" latinLnBrk="0" hangingPunct="1">
              <a:lnSpc>
                <a:spcPct val="90000"/>
              </a:lnSpc>
              <a:spcBef>
                <a:spcPct val="0"/>
              </a:spcBef>
              <a:buNone/>
              <a:defRPr lang="en-US" sz="1000" b="0" cap="none" spc="0" baseline="0" dirty="0" smtClean="0">
                <a:ln w="3175">
                  <a:noFill/>
                </a:ln>
                <a:gradFill>
                  <a:gsLst>
                    <a:gs pos="0">
                      <a:schemeClr val="tx1">
                        <a:lumMod val="60000"/>
                        <a:lumOff val="40000"/>
                      </a:schemeClr>
                    </a:gs>
                    <a:gs pos="100000">
                      <a:schemeClr val="tx1">
                        <a:lumMod val="60000"/>
                        <a:lumOff val="40000"/>
                      </a:schemeClr>
                    </a:gs>
                  </a:gsLst>
                  <a:lin ang="5400000" scaled="0"/>
                </a:gradFill>
                <a:effectLst/>
                <a:cs typeface="Segoe UI" pitchFamily="34" charset="0"/>
              </a:defRPr>
            </a:lvl1pPr>
          </a:lstStyle>
          <a:p>
            <a:pPr lvl="0"/>
            <a:r>
              <a:rPr lang="en-US" sz="784">
                <a:latin typeface="Segoe UI Semibold" panose="020B0702040204020203" pitchFamily="34" charset="0"/>
                <a:cs typeface="Segoe UI Semibold" panose="020B0702040204020203" pitchFamily="34" charset="0"/>
              </a:rPr>
              <a:t>Monoline icons   </a:t>
            </a:r>
            <a:r>
              <a:rPr lang="en-US" sz="784" b="0" kern="1200" cap="none" spc="0" baseline="0">
                <a:ln w="3175">
                  <a:noFill/>
                </a:ln>
                <a:gradFill>
                  <a:gsLst>
                    <a:gs pos="0">
                      <a:schemeClr val="tx1">
                        <a:lumMod val="60000"/>
                        <a:lumOff val="40000"/>
                      </a:schemeClr>
                    </a:gs>
                    <a:gs pos="100000">
                      <a:schemeClr val="tx1">
                        <a:lumMod val="60000"/>
                        <a:lumOff val="40000"/>
                      </a:schemeClr>
                    </a:gs>
                  </a:gsLst>
                  <a:lin ang="5400000" scaled="0"/>
                </a:gradFill>
                <a:effectLst/>
                <a:latin typeface="+mn-lt"/>
                <a:ea typeface="+mn-ea"/>
                <a:cs typeface="Segoe UI Semibold" panose="020B0702040204020203" pitchFamily="34" charset="0"/>
              </a:rPr>
              <a:t>/   PowerPoint</a:t>
            </a:r>
            <a:endParaRPr lang="en-US" sz="784">
              <a:latin typeface="+mn-lt"/>
              <a:cs typeface="Segoe UI Semibold" panose="020B0702040204020203" pitchFamily="34" charset="0"/>
            </a:endParaRPr>
          </a:p>
        </p:txBody>
      </p:sp>
      <p:grpSp>
        <p:nvGrpSpPr>
          <p:cNvPr id="4" name="Group 3"/>
          <p:cNvGrpSpPr>
            <a:grpSpLocks noChangeAspect="1"/>
          </p:cNvGrpSpPr>
          <p:nvPr/>
        </p:nvGrpSpPr>
        <p:grpSpPr>
          <a:xfrm>
            <a:off x="11023168" y="412549"/>
            <a:ext cx="719065" cy="153377"/>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grpSp>
    </p:spTree>
    <p:custDataLst>
      <p:tags r:id="rId1"/>
    </p:custDataLst>
    <p:extLst>
      <p:ext uri="{BB962C8B-B14F-4D97-AF65-F5344CB8AC3E}">
        <p14:creationId xmlns:p14="http://schemas.microsoft.com/office/powerpoint/2010/main" val="3476170920"/>
      </p:ext>
    </p:extLst>
  </p:cSld>
  <p:clrMapOvr>
    <a:masterClrMapping/>
  </p:clrMapOvr>
  <p:transition>
    <p:fade/>
  </p:transition>
  <p:extLst>
    <p:ext uri="{DCECCB84-F9BA-43D5-87BE-67443E8EF086}">
      <p15:sldGuideLst xmlns:p15="http://schemas.microsoft.com/office/powerpoint/2012/main"/>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0069C-8DCB-4C42-86E3-57E0651CFF2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C0695EB-EE53-4C33-B012-1586FBF489F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CE854D7-17DC-43B7-BB79-068000C16560}"/>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316D0EB0-3F0A-491D-85F7-02FCBA28229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5A3239-D1BC-4227-9ADE-487C02DB44B9}"/>
              </a:ext>
            </a:extLst>
          </p:cNvPr>
          <p:cNvSpPr>
            <a:spLocks noGrp="1"/>
          </p:cNvSpPr>
          <p:nvPr>
            <p:ph type="sldNum" sz="quarter" idx="12"/>
          </p:nvPr>
        </p:nvSpPr>
        <p:spPr/>
        <p:txBody>
          <a:bodyPr/>
          <a:lstStyle/>
          <a:p>
            <a:fld id="{C6018CF8-4E0A-4ED3-88DE-7EF7497EA5CF}" type="slidenum">
              <a:rPr lang="en-US" smtClean="0"/>
              <a:t>‹#›</a:t>
            </a:fld>
            <a:endParaRPr lang="en-US"/>
          </a:p>
        </p:txBody>
      </p:sp>
    </p:spTree>
    <p:extLst>
      <p:ext uri="{BB962C8B-B14F-4D97-AF65-F5344CB8AC3E}">
        <p14:creationId xmlns:p14="http://schemas.microsoft.com/office/powerpoint/2010/main" val="53360206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2"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p:nvPr>
        </p:nvSpPr>
        <p:spPr>
          <a:xfrm>
            <a:off x="426427" y="222583"/>
            <a:ext cx="5555966" cy="758022"/>
          </a:xfrm>
          <a:prstGeom prst="rect">
            <a:avLst/>
          </a:prstGeom>
        </p:spPr>
        <p:txBody>
          <a:bodyPr vert="horz" wrap="square" lIns="0" tIns="164592" rIns="0" bIns="0" rtlCol="0" anchor="t">
            <a:noAutofit/>
          </a:bodyPr>
          <a:lstStyle>
            <a:lvl1pPr>
              <a:defRPr sz="3400"/>
            </a:lvl1pPr>
          </a:lstStyle>
          <a:p>
            <a:endParaRPr lang="en-US"/>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1129915"/>
            <a:ext cx="5555965" cy="2573509"/>
          </a:xfrm>
        </p:spPr>
        <p:txBody>
          <a:bodyPr wrap="square" lIns="0" tIns="0" rIns="0" bIns="0">
            <a:noAutofit/>
          </a:bodyPr>
          <a:lstStyle>
            <a:lvl1pPr marL="0" marR="0" indent="0" algn="l" defTabSz="914016"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a:solidFill>
                  <a:srgbClr val="000000"/>
                </a:solidFill>
                <a:latin typeface="+mn-lt"/>
              </a:defRPr>
            </a:lvl1pPr>
            <a:lvl2pPr marL="224011" marR="0" indent="0" algn="l" defTabSz="914016"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021" indent="0">
              <a:buNone/>
              <a:defRPr/>
            </a:lvl3pPr>
            <a:lvl4pPr marL="672032" indent="0">
              <a:buNone/>
              <a:defRPr/>
            </a:lvl4pPr>
            <a:lvl5pPr marL="896042" indent="0">
              <a:buNone/>
              <a:defRPr/>
            </a:lvl5pPr>
          </a:lstStyle>
          <a:p>
            <a:pPr lvl="0"/>
            <a:r>
              <a:rPr lang="pt-BR"/>
              <a:t>Subhead Segoe UI 24pt</a:t>
            </a:r>
          </a:p>
          <a:p>
            <a:pPr lvl="0"/>
            <a:r>
              <a:rPr lang="pt-BR"/>
              <a:t>Subhead Segoe UI 24pt</a:t>
            </a:r>
          </a:p>
          <a:p>
            <a:pPr lvl="0"/>
            <a:r>
              <a:rPr lang="pt-BR"/>
              <a:t>Subhead Segoe UI 24pt</a:t>
            </a:r>
          </a:p>
        </p:txBody>
      </p:sp>
    </p:spTree>
    <p:extLst>
      <p:ext uri="{BB962C8B-B14F-4D97-AF65-F5344CB8AC3E}">
        <p14:creationId xmlns:p14="http://schemas.microsoft.com/office/powerpoint/2010/main" val="3748204291"/>
      </p:ext>
    </p:extLst>
  </p:cSld>
  <p:clrMapOvr>
    <a:masterClrMapping/>
  </p:clrMapOvr>
  <p:transition>
    <p:fade/>
  </p:transition>
  <p:extLst>
    <p:ext uri="{DCECCB84-F9BA-43D5-87BE-67443E8EF086}">
      <p15:sldGuideLst xmlns:p15="http://schemas.microsoft.com/office/powerpoint/2012/main"/>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1_Title - Square Photo ">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4939815-CDA9-4BD2-AE23-EA448861114A}"/>
              </a:ext>
            </a:extLst>
          </p:cNvPr>
          <p:cNvSpPr/>
          <p:nvPr userDrawn="1"/>
        </p:nvSpPr>
        <p:spPr bwMode="auto">
          <a:xfrm>
            <a:off x="5334002" y="0"/>
            <a:ext cx="68580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14"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4202" y="2025527"/>
            <a:ext cx="4161981" cy="1108121"/>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2000">
                <a:latin typeface="+mn-lt"/>
              </a:defRPr>
            </a:lvl1pPr>
            <a:lvl2pPr marL="228512" indent="0">
              <a:buNone/>
              <a:defRPr/>
            </a:lvl2pPr>
            <a:lvl3pPr marL="457025" indent="0">
              <a:buNone/>
              <a:defRPr/>
            </a:lvl3pPr>
            <a:lvl4pPr marL="661734" indent="0">
              <a:buNone/>
              <a:defRPr/>
            </a:lvl4pPr>
            <a:lvl5pPr marL="855334" indent="0">
              <a:buNone/>
              <a:defRPr/>
            </a:lvl5pPr>
          </a:lstStyle>
          <a:p>
            <a:pPr lvl="0"/>
            <a:r>
              <a:rPr lang="en-US"/>
              <a:t>Edit Master text styles</a:t>
            </a:r>
          </a:p>
        </p:txBody>
      </p:sp>
    </p:spTree>
    <p:extLst>
      <p:ext uri="{BB962C8B-B14F-4D97-AF65-F5344CB8AC3E}">
        <p14:creationId xmlns:p14="http://schemas.microsoft.com/office/powerpoint/2010/main" val="86535851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9169512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9247104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729908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ags" Target="../tags/tag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slideLayout" Target="../slideLayouts/slideLayout17.xml"/><Relationship Id="rId18" Type="http://schemas.openxmlformats.org/officeDocument/2006/relationships/slideLayout" Target="../slideLayouts/slideLayout22.xml"/><Relationship Id="rId26" Type="http://schemas.openxmlformats.org/officeDocument/2006/relationships/theme" Target="../theme/theme2.xml"/><Relationship Id="rId3" Type="http://schemas.openxmlformats.org/officeDocument/2006/relationships/slideLayout" Target="../slideLayouts/slideLayout7.xml"/><Relationship Id="rId21" Type="http://schemas.openxmlformats.org/officeDocument/2006/relationships/slideLayout" Target="../slideLayouts/slideLayout25.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17" Type="http://schemas.openxmlformats.org/officeDocument/2006/relationships/slideLayout" Target="../slideLayouts/slideLayout21.xml"/><Relationship Id="rId25" Type="http://schemas.openxmlformats.org/officeDocument/2006/relationships/slideLayout" Target="../slideLayouts/slideLayout29.xml"/><Relationship Id="rId2" Type="http://schemas.openxmlformats.org/officeDocument/2006/relationships/slideLayout" Target="../slideLayouts/slideLayout6.xml"/><Relationship Id="rId16" Type="http://schemas.openxmlformats.org/officeDocument/2006/relationships/slideLayout" Target="../slideLayouts/slideLayout20.xml"/><Relationship Id="rId20" Type="http://schemas.openxmlformats.org/officeDocument/2006/relationships/slideLayout" Target="../slideLayouts/slideLayout24.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24" Type="http://schemas.openxmlformats.org/officeDocument/2006/relationships/slideLayout" Target="../slideLayouts/slideLayout28.xml"/><Relationship Id="rId5" Type="http://schemas.openxmlformats.org/officeDocument/2006/relationships/slideLayout" Target="../slideLayouts/slideLayout9.xml"/><Relationship Id="rId15" Type="http://schemas.openxmlformats.org/officeDocument/2006/relationships/slideLayout" Target="../slideLayouts/slideLayout19.xml"/><Relationship Id="rId23" Type="http://schemas.openxmlformats.org/officeDocument/2006/relationships/slideLayout" Target="../slideLayouts/slideLayout27.xml"/><Relationship Id="rId10" Type="http://schemas.openxmlformats.org/officeDocument/2006/relationships/slideLayout" Target="../slideLayouts/slideLayout14.xml"/><Relationship Id="rId19" Type="http://schemas.openxmlformats.org/officeDocument/2006/relationships/slideLayout" Target="../slideLayouts/slideLayout23.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slideLayout" Target="../slideLayouts/slideLayout18.xml"/><Relationship Id="rId22" Type="http://schemas.openxmlformats.org/officeDocument/2006/relationships/slideLayout" Target="../slideLayouts/slideLayout26.xml"/><Relationship Id="rId27" Type="http://schemas.openxmlformats.org/officeDocument/2006/relationships/image" Target="../media/image5.emf"/></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slideLayout" Target="../slideLayouts/slideLayout55.xml"/><Relationship Id="rId39" Type="http://schemas.openxmlformats.org/officeDocument/2006/relationships/theme" Target="../theme/theme3.xml"/><Relationship Id="rId3" Type="http://schemas.openxmlformats.org/officeDocument/2006/relationships/slideLayout" Target="../slideLayouts/slideLayout32.xml"/><Relationship Id="rId21" Type="http://schemas.openxmlformats.org/officeDocument/2006/relationships/slideLayout" Target="../slideLayouts/slideLayout50.xml"/><Relationship Id="rId34" Type="http://schemas.openxmlformats.org/officeDocument/2006/relationships/slideLayout" Target="../slideLayouts/slideLayout63.xml"/><Relationship Id="rId42" Type="http://schemas.openxmlformats.org/officeDocument/2006/relationships/image" Target="../media/image11.png"/><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slideLayout" Target="../slideLayouts/slideLayout54.xml"/><Relationship Id="rId33" Type="http://schemas.openxmlformats.org/officeDocument/2006/relationships/slideLayout" Target="../slideLayouts/slideLayout62.xml"/><Relationship Id="rId38" Type="http://schemas.openxmlformats.org/officeDocument/2006/relationships/slideLayout" Target="../slideLayouts/slideLayout67.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29" Type="http://schemas.openxmlformats.org/officeDocument/2006/relationships/slideLayout" Target="../slideLayouts/slideLayout58.xml"/><Relationship Id="rId41" Type="http://schemas.openxmlformats.org/officeDocument/2006/relationships/image" Target="../media/image1.emf"/><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32" Type="http://schemas.openxmlformats.org/officeDocument/2006/relationships/slideLayout" Target="../slideLayouts/slideLayout61.xml"/><Relationship Id="rId37" Type="http://schemas.openxmlformats.org/officeDocument/2006/relationships/slideLayout" Target="../slideLayouts/slideLayout66.xml"/><Relationship Id="rId40" Type="http://schemas.openxmlformats.org/officeDocument/2006/relationships/tags" Target="../tags/tag8.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28" Type="http://schemas.openxmlformats.org/officeDocument/2006/relationships/slideLayout" Target="../slideLayouts/slideLayout57.xml"/><Relationship Id="rId36" Type="http://schemas.openxmlformats.org/officeDocument/2006/relationships/slideLayout" Target="../slideLayouts/slideLayout65.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31" Type="http://schemas.openxmlformats.org/officeDocument/2006/relationships/slideLayout" Target="../slideLayouts/slideLayout60.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 Id="rId27" Type="http://schemas.openxmlformats.org/officeDocument/2006/relationships/slideLayout" Target="../slideLayouts/slideLayout56.xml"/><Relationship Id="rId30" Type="http://schemas.openxmlformats.org/officeDocument/2006/relationships/slideLayout" Target="../slideLayouts/slideLayout59.xml"/><Relationship Id="rId35" Type="http://schemas.openxmlformats.org/officeDocument/2006/relationships/slideLayout" Target="../slideLayouts/slideLayout6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custDataLst>
      <p:tags r:id="rId6"/>
    </p:custDataLst>
    <p:extLst>
      <p:ext uri="{BB962C8B-B14F-4D97-AF65-F5344CB8AC3E}">
        <p14:creationId xmlns:p14="http://schemas.microsoft.com/office/powerpoint/2010/main" val="370274908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Lst>
  <p:transition>
    <p:fade/>
  </p:transition>
  <p:hf sldNum="0" hdr="0" ftr="0" dt="0"/>
  <p:txStyles>
    <p:titleStyle>
      <a:lvl1pPr algn="l" defTabSz="951304" rtl="0" eaLnBrk="1" latinLnBrk="0" hangingPunct="1">
        <a:lnSpc>
          <a:spcPct val="100000"/>
        </a:lnSpc>
        <a:spcBef>
          <a:spcPct val="0"/>
        </a:spcBef>
        <a:buNone/>
        <a:defRPr lang="en-US" sz="3600" b="0" kern="1200" cap="none" spc="-51" baseline="0" dirty="0" smtClean="0">
          <a:ln w="3175">
            <a:noFill/>
          </a:ln>
          <a:solidFill>
            <a:schemeClr val="tx2"/>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1">
          <p15:clr>
            <a:srgbClr val="C35EA4"/>
          </p15:clr>
        </p15:guide>
        <p15:guide id="17" pos="7169">
          <p15:clr>
            <a:srgbClr val="C35EA4"/>
          </p15:clr>
        </p15:guide>
        <p15:guide id="25" orient="horz" pos="362">
          <p15:clr>
            <a:srgbClr val="C35EA4"/>
          </p15:clr>
        </p15:guide>
        <p15:guide id="26" orient="horz" pos="3872">
          <p15:clr>
            <a:srgbClr val="C35EA4"/>
          </p15:clr>
        </p15:guide>
        <p15:guide id="27" orient="horz" pos="180">
          <p15:clr>
            <a:srgbClr val="A4A3A4"/>
          </p15:clr>
        </p15:guide>
        <p15:guide id="28" pos="181">
          <p15:clr>
            <a:srgbClr val="A4A3A4"/>
          </p15:clr>
        </p15:guide>
        <p15:guide id="29" orient="horz" pos="4054">
          <p15:clr>
            <a:srgbClr val="A4A3A4"/>
          </p15:clr>
        </p15:guide>
        <p15:guide id="30" pos="7348">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27"/>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630146882"/>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715" r:id="rId13"/>
    <p:sldLayoutId id="2147483716" r:id="rId14"/>
    <p:sldLayoutId id="2147483717" r:id="rId15"/>
    <p:sldLayoutId id="2147483718" r:id="rId16"/>
    <p:sldLayoutId id="2147483719" r:id="rId17"/>
    <p:sldLayoutId id="2147483720" r:id="rId18"/>
    <p:sldLayoutId id="2147483721" r:id="rId19"/>
    <p:sldLayoutId id="2147483722" r:id="rId20"/>
    <p:sldLayoutId id="2147483723" r:id="rId21"/>
    <p:sldLayoutId id="2147483724" r:id="rId22"/>
    <p:sldLayoutId id="2147483725" r:id="rId23"/>
    <p:sldLayoutId id="2147483726" r:id="rId24"/>
    <p:sldLayoutId id="2147483727" r:id="rId25"/>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p:nvPicPr>
        <p:blipFill>
          <a:blip r:embed="rId41"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47">
            <a:extLst>
              <a:ext uri="{FF2B5EF4-FFF2-40B4-BE49-F238E27FC236}">
                <a16:creationId xmlns:a16="http://schemas.microsoft.com/office/drawing/2014/main" id="{7E39865E-69CD-41A6-B5C7-264D70385964}"/>
              </a:ext>
            </a:extLst>
          </p:cNvPr>
          <p:cNvPicPr>
            <a:picLocks noChangeAspect="1"/>
          </p:cNvPicPr>
          <p:nvPr userDrawn="1"/>
        </p:nvPicPr>
        <p:blipFill>
          <a:blip r:embed="rId42"/>
          <a:stretch>
            <a:fillRect/>
          </a:stretch>
        </p:blipFill>
        <p:spPr>
          <a:xfrm rot="5400000">
            <a:off x="9208748" y="2991033"/>
            <a:ext cx="6858623" cy="876557"/>
          </a:xfrm>
          <a:prstGeom prst="rect">
            <a:avLst/>
          </a:prstGeom>
        </p:spPr>
      </p:pic>
    </p:spTree>
    <p:custDataLst>
      <p:tags r:id="rId40"/>
    </p:custDataLst>
    <p:extLst>
      <p:ext uri="{BB962C8B-B14F-4D97-AF65-F5344CB8AC3E}">
        <p14:creationId xmlns:p14="http://schemas.microsoft.com/office/powerpoint/2010/main" val="3488132328"/>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 id="2147483696" r:id="rId18"/>
    <p:sldLayoutId id="2147483697" r:id="rId19"/>
    <p:sldLayoutId id="2147483698" r:id="rId20"/>
    <p:sldLayoutId id="2147483699" r:id="rId21"/>
    <p:sldLayoutId id="2147483700" r:id="rId22"/>
    <p:sldLayoutId id="2147483701" r:id="rId23"/>
    <p:sldLayoutId id="2147483702" r:id="rId24"/>
    <p:sldLayoutId id="2147483703" r:id="rId25"/>
    <p:sldLayoutId id="2147483704" r:id="rId26"/>
    <p:sldLayoutId id="2147483705" r:id="rId27"/>
    <p:sldLayoutId id="2147483706" r:id="rId28"/>
    <p:sldLayoutId id="2147483707" r:id="rId29"/>
    <p:sldLayoutId id="2147483708" r:id="rId30"/>
    <p:sldLayoutId id="2147483709" r:id="rId31"/>
    <p:sldLayoutId id="2147483710" r:id="rId32"/>
    <p:sldLayoutId id="2147483711" r:id="rId33"/>
    <p:sldLayoutId id="2147483712" r:id="rId34"/>
    <p:sldLayoutId id="2147483713" r:id="rId35"/>
    <p:sldLayoutId id="2147483714" r:id="rId36"/>
    <p:sldLayoutId id="2147483728" r:id="rId37"/>
    <p:sldLayoutId id="2147483730" r:id="rId38"/>
  </p:sldLayoutIdLst>
  <p:transition>
    <p:fade/>
  </p:transition>
  <p:txStyles>
    <p:titleStyle>
      <a:lvl1pPr algn="l" defTabSz="932563" rtl="0" eaLnBrk="1" latinLnBrk="0" hangingPunct="1">
        <a:lnSpc>
          <a:spcPct val="100000"/>
        </a:lnSpc>
        <a:spcBef>
          <a:spcPct val="0"/>
        </a:spcBef>
        <a:buNone/>
        <a:defRPr lang="en-US" sz="3529" b="0" kern="1200" cap="none" spc="-50" baseline="0" dirty="0" smtClean="0">
          <a:ln w="3175">
            <a:noFill/>
          </a:ln>
          <a:solidFill>
            <a:schemeClr val="tx2"/>
          </a:soli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68"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44.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66.xml"/></Relationships>
</file>

<file path=ppt/slides/_rels/slide10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95.xml"/><Relationship Id="rId1" Type="http://schemas.openxmlformats.org/officeDocument/2006/relationships/slideLayout" Target="../slideLayouts/slideLayout66.xml"/></Relationships>
</file>

<file path=ppt/slides/_rels/slide10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96.xml"/><Relationship Id="rId1" Type="http://schemas.openxmlformats.org/officeDocument/2006/relationships/slideLayout" Target="../slideLayouts/slideLayout66.xml"/></Relationships>
</file>

<file path=ppt/slides/_rels/slide10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97.xml"/><Relationship Id="rId1" Type="http://schemas.openxmlformats.org/officeDocument/2006/relationships/slideLayout" Target="../slideLayouts/slideLayout67.xml"/><Relationship Id="rId6" Type="http://schemas.openxmlformats.org/officeDocument/2006/relationships/image" Target="../media/image57.svg"/><Relationship Id="rId5" Type="http://schemas.openxmlformats.org/officeDocument/2006/relationships/image" Target="../media/image56.png"/><Relationship Id="rId4" Type="http://schemas.openxmlformats.org/officeDocument/2006/relationships/image" Target="../media/image55.svg"/></Relationships>
</file>

<file path=ppt/slides/_rels/slide104.xml.rels><?xml version="1.0" encoding="UTF-8" standalone="yes"?>
<Relationships xmlns="http://schemas.openxmlformats.org/package/2006/relationships"><Relationship Id="rId2" Type="http://schemas.openxmlformats.org/officeDocument/2006/relationships/slideLayout" Target="../slideLayouts/slideLayout54.xml"/><Relationship Id="rId1" Type="http://schemas.openxmlformats.org/officeDocument/2006/relationships/tags" Target="../tags/tag51.xml"/></Relationships>
</file>

<file path=ppt/slides/_rels/slide105.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notesSlide" Target="../notesSlides/notesSlide98.xml"/><Relationship Id="rId1" Type="http://schemas.openxmlformats.org/officeDocument/2006/relationships/slideLayout" Target="../slideLayouts/slideLayout47.xml"/></Relationships>
</file>

<file path=ppt/slides/_rels/slide106.xml.rels><?xml version="1.0" encoding="UTF-8" standalone="yes"?>
<Relationships xmlns="http://schemas.openxmlformats.org/package/2006/relationships"><Relationship Id="rId3" Type="http://schemas.openxmlformats.org/officeDocument/2006/relationships/hyperlink" Target="http://www.menti.com/" TargetMode="External"/><Relationship Id="rId2" Type="http://schemas.openxmlformats.org/officeDocument/2006/relationships/notesSlide" Target="../notesSlides/notesSlide99.xml"/><Relationship Id="rId1" Type="http://schemas.openxmlformats.org/officeDocument/2006/relationships/slideLayout" Target="../slideLayouts/slideLayout36.xml"/><Relationship Id="rId4" Type="http://schemas.openxmlformats.org/officeDocument/2006/relationships/image" Target="../media/image72.png"/></Relationships>
</file>

<file path=ppt/slides/_rels/slide107.xml.rels><?xml version="1.0" encoding="UTF-8" standalone="yes"?>
<Relationships xmlns="http://schemas.openxmlformats.org/package/2006/relationships"><Relationship Id="rId2" Type="http://schemas.openxmlformats.org/officeDocument/2006/relationships/slideLayout" Target="../slideLayouts/slideLayout54.xml"/><Relationship Id="rId1" Type="http://schemas.openxmlformats.org/officeDocument/2006/relationships/tags" Target="../tags/tag5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0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00.xml"/><Relationship Id="rId1" Type="http://schemas.openxmlformats.org/officeDocument/2006/relationships/slideLayout" Target="../slideLayouts/slideLayout66.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66.xml"/></Relationships>
</file>

<file path=ppt/slides/_rels/slide110.xml.rels><?xml version="1.0" encoding="UTF-8" standalone="yes"?>
<Relationships xmlns="http://schemas.openxmlformats.org/package/2006/relationships"><Relationship Id="rId3" Type="http://schemas.openxmlformats.org/officeDocument/2006/relationships/image" Target="../media/image74.bin"/><Relationship Id="rId2" Type="http://schemas.openxmlformats.org/officeDocument/2006/relationships/notesSlide" Target="../notesSlides/notesSlide101.xml"/><Relationship Id="rId1" Type="http://schemas.openxmlformats.org/officeDocument/2006/relationships/slideLayout" Target="../slideLayouts/slideLayout66.xml"/></Relationships>
</file>

<file path=ppt/slides/_rels/slide11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02.xml"/><Relationship Id="rId1" Type="http://schemas.openxmlformats.org/officeDocument/2006/relationships/slideLayout" Target="../slideLayouts/slideLayout66.xml"/><Relationship Id="rId4" Type="http://schemas.openxmlformats.org/officeDocument/2006/relationships/image" Target="../media/image76.png"/></Relationships>
</file>

<file path=ppt/slides/_rels/slide11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03.xml"/><Relationship Id="rId1" Type="http://schemas.openxmlformats.org/officeDocument/2006/relationships/slideLayout" Target="../slideLayouts/slideLayout66.xml"/></Relationships>
</file>

<file path=ppt/slides/_rels/slide11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04.xml"/><Relationship Id="rId1" Type="http://schemas.openxmlformats.org/officeDocument/2006/relationships/slideLayout" Target="../slideLayouts/slideLayout66.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66.xml"/></Relationships>
</file>

<file path=ppt/slides/_rels/slide11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06.xml"/><Relationship Id="rId1" Type="http://schemas.openxmlformats.org/officeDocument/2006/relationships/slideLayout" Target="../slideLayouts/slideLayout66.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66.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66.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66.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66.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66.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66.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66.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66.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66.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66.xml"/></Relationships>
</file>

<file path=ppt/slides/_rels/slide12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16.xml"/><Relationship Id="rId1" Type="http://schemas.openxmlformats.org/officeDocument/2006/relationships/slideLayout" Target="../slideLayouts/slideLayout66.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66.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66.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66.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66.xml"/></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66.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66.xml"/></Relationships>
</file>

<file path=ppt/slides/_rels/slide13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22.xml"/><Relationship Id="rId1" Type="http://schemas.openxmlformats.org/officeDocument/2006/relationships/slideLayout" Target="../slideLayouts/slideLayout67.xml"/><Relationship Id="rId6" Type="http://schemas.openxmlformats.org/officeDocument/2006/relationships/image" Target="../media/image57.svg"/><Relationship Id="rId5" Type="http://schemas.openxmlformats.org/officeDocument/2006/relationships/image" Target="../media/image56.png"/><Relationship Id="rId4" Type="http://schemas.openxmlformats.org/officeDocument/2006/relationships/image" Target="../media/image55.svg"/></Relationships>
</file>

<file path=ppt/slides/_rels/slide132.xml.rels><?xml version="1.0" encoding="UTF-8" standalone="yes"?>
<Relationships xmlns="http://schemas.openxmlformats.org/package/2006/relationships"><Relationship Id="rId3" Type="http://schemas.openxmlformats.org/officeDocument/2006/relationships/notesSlide" Target="../notesSlides/notesSlide123.xml"/><Relationship Id="rId2" Type="http://schemas.openxmlformats.org/officeDocument/2006/relationships/slideLayout" Target="../slideLayouts/slideLayout59.xml"/><Relationship Id="rId1" Type="http://schemas.openxmlformats.org/officeDocument/2006/relationships/tags" Target="../tags/tag53.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57.xml"/></Relationships>
</file>

<file path=ppt/slides/_rels/slide134.xml.rels><?xml version="1.0" encoding="UTF-8" standalone="yes"?>
<Relationships xmlns="http://schemas.openxmlformats.org/package/2006/relationships"><Relationship Id="rId2" Type="http://schemas.openxmlformats.org/officeDocument/2006/relationships/slideLayout" Target="../slideLayouts/slideLayout54.xml"/><Relationship Id="rId1" Type="http://schemas.openxmlformats.org/officeDocument/2006/relationships/tags" Target="../tags/tag54.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36.xml.rels><?xml version="1.0" encoding="UTF-8" standalone="yes"?>
<Relationships xmlns="http://schemas.openxmlformats.org/package/2006/relationships"><Relationship Id="rId3" Type="http://schemas.openxmlformats.org/officeDocument/2006/relationships/hyperlink" Target="https://techcommunity.microsoft.com/t5/microsoft-defender-for-endpoint/become-a-microsoft-defender-for-endpoint-ninja/ba-p/1515647" TargetMode="External"/><Relationship Id="rId2" Type="http://schemas.openxmlformats.org/officeDocument/2006/relationships/notesSlide" Target="../notesSlides/notesSlide125.xml"/><Relationship Id="rId1" Type="http://schemas.openxmlformats.org/officeDocument/2006/relationships/slideLayout" Target="../slideLayouts/slideLayout66.xml"/><Relationship Id="rId4" Type="http://schemas.openxmlformats.org/officeDocument/2006/relationships/hyperlink" Target="https://docs.microsoft.com/en-us/security/ciso-workshop" TargetMode="External"/></Relationships>
</file>

<file path=ppt/slides/_rels/slide137.xml.rels><?xml version="1.0" encoding="UTF-8" standalone="yes"?>
<Relationships xmlns="http://schemas.openxmlformats.org/package/2006/relationships"><Relationship Id="rId3" Type="http://schemas.openxmlformats.org/officeDocument/2006/relationships/hyperlink" Target="https://www.twttier.com/msftsecurity" TargetMode="External"/><Relationship Id="rId2" Type="http://schemas.openxmlformats.org/officeDocument/2006/relationships/notesSlide" Target="../notesSlides/notesSlide126.xml"/><Relationship Id="rId1" Type="http://schemas.openxmlformats.org/officeDocument/2006/relationships/slideLayout" Target="../slideLayouts/slideLayout66.xml"/></Relationships>
</file>

<file path=ppt/slides/_rels/slide138.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notesSlide" Target="../notesSlides/notesSlide127.xml"/><Relationship Id="rId1" Type="http://schemas.openxmlformats.org/officeDocument/2006/relationships/slideLayout" Target="../slideLayouts/slideLayout47.xml"/></Relationships>
</file>

<file path=ppt/slides/_rels/slide139.xml.rels><?xml version="1.0" encoding="UTF-8" standalone="yes"?>
<Relationships xmlns="http://schemas.openxmlformats.org/package/2006/relationships"><Relationship Id="rId3" Type="http://schemas.openxmlformats.org/officeDocument/2006/relationships/hyperlink" Target="http://www.menti.com/" TargetMode="External"/><Relationship Id="rId2" Type="http://schemas.openxmlformats.org/officeDocument/2006/relationships/notesSlide" Target="../notesSlides/notesSlide128.xml"/><Relationship Id="rId1" Type="http://schemas.openxmlformats.org/officeDocument/2006/relationships/slideLayout" Target="../slideLayouts/slideLayout36.xml"/><Relationship Id="rId4" Type="http://schemas.openxmlformats.org/officeDocument/2006/relationships/image" Target="../media/image72.png"/></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66.xml"/></Relationships>
</file>

<file path=ppt/slides/_rels/slide140.xml.rels><?xml version="1.0" encoding="UTF-8" standalone="yes"?>
<Relationships xmlns="http://schemas.openxmlformats.org/package/2006/relationships"><Relationship Id="rId2" Type="http://schemas.openxmlformats.org/officeDocument/2006/relationships/slideLayout" Target="../slideLayouts/slideLayout54.xml"/><Relationship Id="rId1" Type="http://schemas.openxmlformats.org/officeDocument/2006/relationships/tags" Target="../tags/tag55.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142.xml.rels><?xml version="1.0" encoding="UTF-8" standalone="yes"?>
<Relationships xmlns="http://schemas.openxmlformats.org/package/2006/relationships"><Relationship Id="rId3" Type="http://schemas.openxmlformats.org/officeDocument/2006/relationships/notesSlide" Target="../notesSlides/notesSlide129.xml"/><Relationship Id="rId2" Type="http://schemas.openxmlformats.org/officeDocument/2006/relationships/slideLayout" Target="../slideLayouts/slideLayout59.xml"/><Relationship Id="rId1" Type="http://schemas.openxmlformats.org/officeDocument/2006/relationships/tags" Target="../tags/tag56.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6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2.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66.xml"/></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66.xml"/></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6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9.xml"/><Relationship Id="rId1" Type="http://schemas.openxmlformats.org/officeDocument/2006/relationships/slideLayout" Target="../slideLayouts/slideLayout6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6.xm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1.xml"/><Relationship Id="rId1" Type="http://schemas.openxmlformats.org/officeDocument/2006/relationships/slideLayout" Target="../slideLayouts/slideLayout6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6.xml"/></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3.xml"/><Relationship Id="rId1" Type="http://schemas.openxmlformats.org/officeDocument/2006/relationships/slideLayout" Target="../slideLayouts/slideLayout66.xml"/></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4.xml"/><Relationship Id="rId1" Type="http://schemas.openxmlformats.org/officeDocument/2006/relationships/slideLayout" Target="../slideLayouts/slideLayout6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2.xml"/></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6.xml"/><Relationship Id="rId1" Type="http://schemas.openxmlformats.org/officeDocument/2006/relationships/slideLayout" Target="../slideLayouts/slideLayout6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6.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59.xml"/><Relationship Id="rId1" Type="http://schemas.openxmlformats.org/officeDocument/2006/relationships/tags" Target="../tags/tag4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6.xml"/></Relationships>
</file>

<file path=ppt/slides/_rels/slide3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4.xml"/><Relationship Id="rId1" Type="http://schemas.openxmlformats.org/officeDocument/2006/relationships/slideLayout" Target="../slideLayouts/slideLayout66.xml"/></Relationships>
</file>

<file path=ppt/slides/_rels/slide3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5.xml"/><Relationship Id="rId1" Type="http://schemas.openxmlformats.org/officeDocument/2006/relationships/slideLayout" Target="../slideLayouts/slideLayout6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52.xml"/></Relationships>
</file>

<file path=ppt/slides/_rels/slide3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7.xml"/><Relationship Id="rId1" Type="http://schemas.openxmlformats.org/officeDocument/2006/relationships/slideLayout" Target="../slideLayouts/slideLayout66.xml"/></Relationships>
</file>

<file path=ppt/slides/_rels/slide3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8.xml"/><Relationship Id="rId1" Type="http://schemas.openxmlformats.org/officeDocument/2006/relationships/slideLayout" Target="../slideLayouts/slideLayout66.xml"/><Relationship Id="rId4" Type="http://schemas.openxmlformats.org/officeDocument/2006/relationships/image" Target="../media/image40.png"/></Relationships>
</file>

<file path=ppt/slides/_rels/slide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66.xml"/><Relationship Id="rId5" Type="http://schemas.openxmlformats.org/officeDocument/2006/relationships/image" Target="../media/image21.jpeg"/><Relationship Id="rId4" Type="http://schemas.openxmlformats.org/officeDocument/2006/relationships/image" Target="../media/image20.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66.xml"/></Relationships>
</file>

<file path=ppt/slides/_rels/slide41.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40.xml"/><Relationship Id="rId1" Type="http://schemas.openxmlformats.org/officeDocument/2006/relationships/slideLayout" Target="../slideLayouts/slideLayout66.xml"/></Relationships>
</file>

<file path=ppt/slides/_rels/slide4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1.xml"/><Relationship Id="rId1" Type="http://schemas.openxmlformats.org/officeDocument/2006/relationships/slideLayout" Target="../slideLayouts/slideLayout66.xml"/></Relationships>
</file>

<file path=ppt/slides/_rels/slide43.xml.rels><?xml version="1.0" encoding="UTF-8" standalone="yes"?>
<Relationships xmlns="http://schemas.openxmlformats.org/package/2006/relationships"><Relationship Id="rId3" Type="http://schemas.openxmlformats.org/officeDocument/2006/relationships/image" Target="../media/image43.bin"/><Relationship Id="rId2" Type="http://schemas.openxmlformats.org/officeDocument/2006/relationships/notesSlide" Target="../notesSlides/notesSlide42.xml"/><Relationship Id="rId1" Type="http://schemas.openxmlformats.org/officeDocument/2006/relationships/slideLayout" Target="../slideLayouts/slideLayout66.xml"/></Relationships>
</file>

<file path=ppt/slides/_rels/slide4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3.xml"/><Relationship Id="rId1" Type="http://schemas.openxmlformats.org/officeDocument/2006/relationships/slideLayout" Target="../slideLayouts/slideLayout66.xml"/><Relationship Id="rId4" Type="http://schemas.openxmlformats.org/officeDocument/2006/relationships/image" Target="../media/image45.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66.xml"/></Relationships>
</file>

<file path=ppt/slides/_rels/slide4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5.xml"/><Relationship Id="rId1" Type="http://schemas.openxmlformats.org/officeDocument/2006/relationships/slideLayout" Target="../slideLayouts/slideLayout66.xml"/><Relationship Id="rId4" Type="http://schemas.openxmlformats.org/officeDocument/2006/relationships/image" Target="../media/image47.png"/></Relationships>
</file>

<file path=ppt/slides/_rels/slide4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6.xml"/><Relationship Id="rId1" Type="http://schemas.openxmlformats.org/officeDocument/2006/relationships/slideLayout" Target="../slideLayouts/slideLayout66.xml"/></Relationships>
</file>

<file path=ppt/slides/_rels/slide4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7.xml"/><Relationship Id="rId1" Type="http://schemas.openxmlformats.org/officeDocument/2006/relationships/slideLayout" Target="../slideLayouts/slideLayout66.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52.xml"/></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66.xml"/><Relationship Id="rId5" Type="http://schemas.openxmlformats.org/officeDocument/2006/relationships/image" Target="../media/image21.jpeg"/><Relationship Id="rId4" Type="http://schemas.openxmlformats.org/officeDocument/2006/relationships/image" Target="../media/image20.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66.xml"/></Relationships>
</file>

<file path=ppt/slides/_rels/slide5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0.xml"/><Relationship Id="rId1" Type="http://schemas.openxmlformats.org/officeDocument/2006/relationships/slideLayout" Target="../slideLayouts/slideLayout66.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66.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66.xml"/></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54.xml"/><Relationship Id="rId1" Type="http://schemas.openxmlformats.org/officeDocument/2006/relationships/tags" Target="../tags/tag46.xml"/></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54.xml"/><Relationship Id="rId1" Type="http://schemas.openxmlformats.org/officeDocument/2006/relationships/tags" Target="../tags/tag47.xml"/></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59.xml"/><Relationship Id="rId1" Type="http://schemas.openxmlformats.org/officeDocument/2006/relationships/tags" Target="../tags/tag48.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57.xml"/></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30.xml"/><Relationship Id="rId1" Type="http://schemas.openxmlformats.org/officeDocument/2006/relationships/tags" Target="../tags/tag49.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66.xml"/></Relationships>
</file>

<file path=ppt/slides/_rels/slide6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6.xml"/><Relationship Id="rId1" Type="http://schemas.openxmlformats.org/officeDocument/2006/relationships/slideLayout" Target="../slideLayouts/slideLayout66.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66.xml"/></Relationships>
</file>

<file path=ppt/slides/_rels/slide6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8.xml"/><Relationship Id="rId1" Type="http://schemas.openxmlformats.org/officeDocument/2006/relationships/slideLayout" Target="../slideLayouts/slideLayout66.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66.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66.xml"/></Relationships>
</file>

<file path=ppt/slides/_rels/slide6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61.xml"/><Relationship Id="rId1" Type="http://schemas.openxmlformats.org/officeDocument/2006/relationships/slideLayout" Target="../slideLayouts/slideLayout66.xml"/></Relationships>
</file>

<file path=ppt/slides/_rels/slide6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62.xml"/><Relationship Id="rId1" Type="http://schemas.openxmlformats.org/officeDocument/2006/relationships/slideLayout" Target="../slideLayouts/slideLayout67.xml"/><Relationship Id="rId6" Type="http://schemas.openxmlformats.org/officeDocument/2006/relationships/image" Target="../media/image57.svg"/><Relationship Id="rId5" Type="http://schemas.openxmlformats.org/officeDocument/2006/relationships/image" Target="../media/image56.png"/><Relationship Id="rId4" Type="http://schemas.openxmlformats.org/officeDocument/2006/relationships/image" Target="../media/image55.sv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66.xml"/></Relationships>
</file>

<file path=ppt/slides/_rels/slide6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64.xml"/><Relationship Id="rId1" Type="http://schemas.openxmlformats.org/officeDocument/2006/relationships/slideLayout" Target="../slideLayouts/slideLayout6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6.xml"/></Relationships>
</file>

<file path=ppt/slides/_rels/slide7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65.xml"/><Relationship Id="rId1" Type="http://schemas.openxmlformats.org/officeDocument/2006/relationships/slideLayout" Target="../slideLayouts/slideLayout66.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66.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66.xml"/></Relationships>
</file>

<file path=ppt/slides/_rels/slide7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68.xml"/><Relationship Id="rId1" Type="http://schemas.openxmlformats.org/officeDocument/2006/relationships/slideLayout" Target="../slideLayouts/slideLayout66.xml"/></Relationships>
</file>

<file path=ppt/slides/_rels/slide7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69.xml"/><Relationship Id="rId1" Type="http://schemas.openxmlformats.org/officeDocument/2006/relationships/slideLayout" Target="../slideLayouts/slideLayout66.xml"/></Relationships>
</file>

<file path=ppt/slides/_rels/slide7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70.xml"/><Relationship Id="rId1" Type="http://schemas.openxmlformats.org/officeDocument/2006/relationships/slideLayout" Target="../slideLayouts/slideLayout66.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66.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66.xml"/></Relationships>
</file>

<file path=ppt/slides/_rels/slide7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73.xml"/><Relationship Id="rId1" Type="http://schemas.openxmlformats.org/officeDocument/2006/relationships/slideLayout" Target="../slideLayouts/slideLayout66.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6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6.xml"/></Relationships>
</file>

<file path=ppt/slides/_rels/slide8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75.xml"/><Relationship Id="rId1" Type="http://schemas.openxmlformats.org/officeDocument/2006/relationships/slideLayout" Target="../slideLayouts/slideLayout66.xml"/><Relationship Id="rId4" Type="http://schemas.openxmlformats.org/officeDocument/2006/relationships/image" Target="../media/image65.png"/></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66.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66.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66.xml"/></Relationships>
</file>

<file path=ppt/slides/_rels/slide8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79.xml"/><Relationship Id="rId1" Type="http://schemas.openxmlformats.org/officeDocument/2006/relationships/slideLayout" Target="../slideLayouts/slideLayout66.xml"/></Relationships>
</file>

<file path=ppt/slides/_rels/slide8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80.xml"/><Relationship Id="rId1" Type="http://schemas.openxmlformats.org/officeDocument/2006/relationships/slideLayout" Target="../slideLayouts/slideLayout66.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66.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66.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66.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66.xml"/></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66.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66.xml"/></Relationships>
</file>

<file path=ppt/slides/_rels/slide9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86.xml"/><Relationship Id="rId1" Type="http://schemas.openxmlformats.org/officeDocument/2006/relationships/slideLayout" Target="../slideLayouts/slideLayout66.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66.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66.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66.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66.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66.xml"/></Relationships>
</file>

<file path=ppt/slides/_rels/slide9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92.xml"/><Relationship Id="rId1" Type="http://schemas.openxmlformats.org/officeDocument/2006/relationships/slideLayout" Target="../slideLayouts/slideLayout67.xml"/><Relationship Id="rId6" Type="http://schemas.openxmlformats.org/officeDocument/2006/relationships/image" Target="../media/image57.svg"/><Relationship Id="rId5" Type="http://schemas.openxmlformats.org/officeDocument/2006/relationships/image" Target="../media/image56.png"/><Relationship Id="rId4" Type="http://schemas.openxmlformats.org/officeDocument/2006/relationships/image" Target="../media/image55.svg"/></Relationships>
</file>

<file path=ppt/slides/_rels/slide98.xml.rels><?xml version="1.0" encoding="UTF-8" standalone="yes"?>
<Relationships xmlns="http://schemas.openxmlformats.org/package/2006/relationships"><Relationship Id="rId3" Type="http://schemas.openxmlformats.org/officeDocument/2006/relationships/notesSlide" Target="../notesSlides/notesSlide93.xml"/><Relationship Id="rId2" Type="http://schemas.openxmlformats.org/officeDocument/2006/relationships/slideLayout" Target="../slideLayouts/slideLayout30.xml"/><Relationship Id="rId1" Type="http://schemas.openxmlformats.org/officeDocument/2006/relationships/tags" Target="../tags/tag50.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90947BA-866B-4732-9B13-7BEFE219853B}"/>
              </a:ext>
            </a:extLst>
          </p:cNvPr>
          <p:cNvSpPr>
            <a:spLocks noGrp="1"/>
          </p:cNvSpPr>
          <p:nvPr>
            <p:ph type="title"/>
          </p:nvPr>
        </p:nvSpPr>
        <p:spPr>
          <a:xfrm>
            <a:off x="556206" y="2922396"/>
            <a:ext cx="8429171" cy="1937069"/>
          </a:xfrm>
        </p:spPr>
        <p:txBody>
          <a:bodyPr/>
          <a:lstStyle/>
          <a:p>
            <a:r>
              <a:rPr lang="en-US" dirty="0">
                <a:solidFill>
                  <a:schemeClr val="bg1"/>
                </a:solidFill>
              </a:rPr>
              <a:t>Welcome to </a:t>
            </a:r>
            <a:br>
              <a:rPr lang="en-US" dirty="0">
                <a:solidFill>
                  <a:schemeClr val="bg1"/>
                </a:solidFill>
              </a:rPr>
            </a:br>
            <a:r>
              <a:rPr lang="en-US" dirty="0">
                <a:solidFill>
                  <a:schemeClr val="bg1"/>
                </a:solidFill>
              </a:rPr>
              <a:t>Microsoft Defender for Cloud</a:t>
            </a:r>
            <a:br>
              <a:rPr lang="en-US" dirty="0">
                <a:solidFill>
                  <a:schemeClr val="bg1"/>
                </a:solidFill>
              </a:rPr>
            </a:br>
            <a:br>
              <a:rPr lang="en-US" dirty="0">
                <a:solidFill>
                  <a:schemeClr val="bg1"/>
                </a:solidFill>
              </a:rPr>
            </a:br>
            <a:r>
              <a:rPr lang="en-US" sz="2000" dirty="0">
                <a:solidFill>
                  <a:schemeClr val="bg1"/>
                </a:solidFill>
              </a:rPr>
              <a:t>Day 2</a:t>
            </a:r>
          </a:p>
        </p:txBody>
      </p:sp>
    </p:spTree>
    <p:custDataLst>
      <p:tags r:id="rId1"/>
    </p:custDataLst>
    <p:extLst>
      <p:ext uri="{BB962C8B-B14F-4D97-AF65-F5344CB8AC3E}">
        <p14:creationId xmlns:p14="http://schemas.microsoft.com/office/powerpoint/2010/main" val="1621931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6F530C1-452B-4B5E-ACCF-7C3938E0DF56}"/>
              </a:ext>
            </a:extLst>
          </p:cNvPr>
          <p:cNvSpPr>
            <a:spLocks noGrp="1"/>
          </p:cNvSpPr>
          <p:nvPr>
            <p:ph type="title"/>
          </p:nvPr>
        </p:nvSpPr>
        <p:spPr>
          <a:xfrm>
            <a:off x="585217" y="3045595"/>
            <a:ext cx="9144000" cy="488797"/>
          </a:xfrm>
        </p:spPr>
        <p:txBody>
          <a:bodyPr/>
          <a:lstStyle/>
          <a:p>
            <a:r>
              <a:rPr lang="en-US" dirty="0"/>
              <a:t>Microsoft Defender for Cloud for Kubernetes</a:t>
            </a:r>
          </a:p>
        </p:txBody>
      </p:sp>
    </p:spTree>
    <p:extLst>
      <p:ext uri="{BB962C8B-B14F-4D97-AF65-F5344CB8AC3E}">
        <p14:creationId xmlns:p14="http://schemas.microsoft.com/office/powerpoint/2010/main" val="5697802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OASIS CTI TC</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Organization for the Advancement of Structured Information Standards (OASIS)</a:t>
            </a:r>
          </a:p>
          <a:p>
            <a:pPr>
              <a:lnSpc>
                <a:spcPct val="100000"/>
              </a:lnSpc>
              <a:spcAft>
                <a:spcPts val="1000"/>
              </a:spcAft>
            </a:pPr>
            <a:r>
              <a:rPr lang="en-US" sz="1800" dirty="0"/>
              <a:t>Cyber Threat Intelligence (CTI) Technical Committee (TC)</a:t>
            </a:r>
          </a:p>
          <a:p>
            <a:pPr>
              <a:lnSpc>
                <a:spcPct val="100000"/>
              </a:lnSpc>
              <a:spcAft>
                <a:spcPts val="1000"/>
              </a:spcAft>
            </a:pPr>
            <a:endParaRPr lang="en-US" sz="1800" dirty="0"/>
          </a:p>
          <a:p>
            <a:pPr>
              <a:lnSpc>
                <a:spcPct val="100000"/>
              </a:lnSpc>
              <a:spcAft>
                <a:spcPts val="1000"/>
              </a:spcAft>
            </a:pPr>
            <a:r>
              <a:rPr lang="en-US" sz="1800" dirty="0"/>
              <a:t>Individuals, organizations, and governments come together to solve some of the world’s biggest technical challenges through the development of open code and open standards.</a:t>
            </a:r>
          </a:p>
          <a:p>
            <a:pPr>
              <a:lnSpc>
                <a:spcPct val="100000"/>
              </a:lnSpc>
              <a:spcAft>
                <a:spcPts val="1000"/>
              </a:spcAft>
            </a:pPr>
            <a:endParaRPr lang="en-US" sz="1800" dirty="0"/>
          </a:p>
          <a:p>
            <a:pPr>
              <a:lnSpc>
                <a:spcPct val="100000"/>
              </a:lnSpc>
              <a:spcAft>
                <a:spcPts val="1000"/>
              </a:spcAft>
            </a:pPr>
            <a:r>
              <a:rPr lang="en-US" sz="1800" dirty="0"/>
              <a:t>In charge of the STIX and TAXII standards.</a:t>
            </a:r>
          </a:p>
        </p:txBody>
      </p:sp>
    </p:spTree>
    <p:extLst>
      <p:ext uri="{BB962C8B-B14F-4D97-AF65-F5344CB8AC3E}">
        <p14:creationId xmlns:p14="http://schemas.microsoft.com/office/powerpoint/2010/main" val="1647867896"/>
      </p:ext>
    </p:extLst>
  </p:cSld>
  <p:clrMapOvr>
    <a:masterClrMapping/>
  </p:clrMapOvr>
  <p:transition>
    <p:fade/>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10383947" cy="758022"/>
          </a:xfrm>
        </p:spPr>
        <p:txBody>
          <a:bodyPr/>
          <a:lstStyle/>
          <a:p>
            <a:r>
              <a:rPr lang="en-US" sz="3600" dirty="0"/>
              <a:t>Structured Threat Information Expression (STIX™)</a:t>
            </a:r>
            <a:endParaRPr lang="en-US" dirty="0"/>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STIX, which was originally sponsored by the office of Cybersecurity and Communications within the United States Department of Homeland Security (DHS).</a:t>
            </a:r>
          </a:p>
          <a:p>
            <a:pPr>
              <a:lnSpc>
                <a:spcPct val="100000"/>
              </a:lnSpc>
              <a:spcAft>
                <a:spcPts val="1000"/>
              </a:spcAft>
            </a:pPr>
            <a:r>
              <a:rPr lang="en-US" sz="1800" dirty="0"/>
              <a:t>With STIX, all aspects of suspicion, compromise and attribution can be represented clearly with objects and descriptive relationships. </a:t>
            </a:r>
          </a:p>
          <a:p>
            <a:pPr>
              <a:lnSpc>
                <a:spcPct val="100000"/>
              </a:lnSpc>
              <a:spcAft>
                <a:spcPts val="1000"/>
              </a:spcAft>
            </a:pPr>
            <a:r>
              <a:rPr lang="en-US" sz="1800" dirty="0"/>
              <a:t>STIX information can be visually represented for an analyst or stored as JSON to be quickly machine readable. STIX's openness allows for integration into existing tools and products or utilized for your specific analyst or network needs.</a:t>
            </a:r>
          </a:p>
          <a:p>
            <a:pPr>
              <a:lnSpc>
                <a:spcPct val="100000"/>
              </a:lnSpc>
              <a:spcAft>
                <a:spcPts val="1000"/>
              </a:spcAft>
            </a:pPr>
            <a:endParaRPr lang="en-US" sz="1800" dirty="0"/>
          </a:p>
          <a:p>
            <a:pPr>
              <a:lnSpc>
                <a:spcPct val="100000"/>
              </a:lnSpc>
              <a:spcAft>
                <a:spcPts val="1000"/>
              </a:spcAft>
            </a:pPr>
            <a:r>
              <a:rPr lang="en-US" sz="1800" dirty="0"/>
              <a:t>STIX Objects categorize each piece of information with specific </a:t>
            </a:r>
            <a:br>
              <a:rPr lang="en-US" sz="1800" dirty="0"/>
            </a:br>
            <a:r>
              <a:rPr lang="en-US" sz="1800" dirty="0"/>
              <a:t>attributes to be populated. Chaining multiple objects together </a:t>
            </a:r>
            <a:br>
              <a:rPr lang="en-US" sz="1800" dirty="0"/>
            </a:br>
            <a:r>
              <a:rPr lang="en-US" sz="1800" dirty="0"/>
              <a:t>through relationships allow for easy or </a:t>
            </a:r>
            <a:br>
              <a:rPr lang="en-US" sz="1800" dirty="0"/>
            </a:br>
            <a:r>
              <a:rPr lang="en-US" sz="1800" dirty="0"/>
              <a:t>complex representations of CTI.</a:t>
            </a:r>
          </a:p>
          <a:p>
            <a:endParaRPr lang="en-US" sz="1800" b="1" dirty="0"/>
          </a:p>
        </p:txBody>
      </p:sp>
      <p:pic>
        <p:nvPicPr>
          <p:cNvPr id="8194" name="Picture 2" descr="STIX 2 Relationship Example">
            <a:extLst>
              <a:ext uri="{FF2B5EF4-FFF2-40B4-BE49-F238E27FC236}">
                <a16:creationId xmlns:a16="http://schemas.microsoft.com/office/drawing/2014/main" id="{A0822CB7-ADF0-4DE6-BAB0-95771E9BAF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79081" y="3304673"/>
            <a:ext cx="6124575" cy="2438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3631817"/>
      </p:ext>
    </p:extLst>
  </p:cSld>
  <p:clrMapOvr>
    <a:masterClrMapping/>
  </p:clrMapOvr>
  <p:transition>
    <p:fade/>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TAXII</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Trusted Automated Exchange of Intelligence Information (TAXII™) is an application protocol for exchanging CTI over HTTPS.</a:t>
            </a:r>
          </a:p>
          <a:p>
            <a:pPr>
              <a:lnSpc>
                <a:spcPct val="100000"/>
              </a:lnSpc>
              <a:spcAft>
                <a:spcPts val="1000"/>
              </a:spcAft>
            </a:pPr>
            <a:r>
              <a:rPr lang="en-US" sz="1800" dirty="0"/>
              <a:t>Collection is an interface to a logical repository of CTI objects provided by a TAXII Server that allows a producer to host a set of CTI data that can be requested by consumers.</a:t>
            </a:r>
          </a:p>
          <a:p>
            <a:pPr>
              <a:lnSpc>
                <a:spcPct val="100000"/>
              </a:lnSpc>
              <a:spcAft>
                <a:spcPts val="1000"/>
              </a:spcAft>
            </a:pPr>
            <a:r>
              <a:rPr lang="en-US" sz="1800" dirty="0"/>
              <a:t>Maintained by a TAXII Server, a Channel allows producers to push data to many consumers and consumers to receive data from many producers</a:t>
            </a:r>
          </a:p>
          <a:p>
            <a:endParaRPr lang="en-US" sz="1800" b="1" dirty="0"/>
          </a:p>
          <a:p>
            <a:pPr>
              <a:lnSpc>
                <a:spcPct val="100000"/>
              </a:lnSpc>
              <a:spcAft>
                <a:spcPts val="1000"/>
              </a:spcAft>
            </a:pPr>
            <a:endParaRPr lang="en-US" sz="1800" dirty="0"/>
          </a:p>
          <a:p>
            <a:endParaRPr lang="en-US" sz="1800" b="1" dirty="0"/>
          </a:p>
        </p:txBody>
      </p:sp>
      <p:pic>
        <p:nvPicPr>
          <p:cNvPr id="9218" name="Picture 2" descr="TAXII Collections and Channels">
            <a:extLst>
              <a:ext uri="{FF2B5EF4-FFF2-40B4-BE49-F238E27FC236}">
                <a16:creationId xmlns:a16="http://schemas.microsoft.com/office/drawing/2014/main" id="{444B491B-D238-4544-AF24-2884792AC7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8082" y="3259138"/>
            <a:ext cx="8572500" cy="3009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3860377"/>
      </p:ext>
    </p:extLst>
  </p:cSld>
  <p:clrMapOvr>
    <a:masterClrMapping/>
  </p:clrMapOvr>
  <p:transition>
    <p:fade/>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4984" y="2579750"/>
            <a:ext cx="4161390" cy="553982"/>
          </a:xfrm>
        </p:spPr>
        <p:txBody>
          <a:bodyPr/>
          <a:lstStyle/>
          <a:p>
            <a:r>
              <a:rPr lang="en-US" dirty="0"/>
              <a:t>Question…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5765" y="3535511"/>
            <a:ext cx="4161244" cy="984885"/>
          </a:xfrm>
        </p:spPr>
        <p:txBody>
          <a:bodyPr/>
          <a:lstStyle/>
          <a:p>
            <a:r>
              <a:rPr lang="en-US" dirty="0"/>
              <a:t>Which Microsoft product supports ingestion of STIX/TAXII feeds?</a:t>
            </a:r>
          </a:p>
          <a:p>
            <a:endParaRPr lang="en-US" dirty="0"/>
          </a:p>
        </p:txBody>
      </p:sp>
      <p:grpSp>
        <p:nvGrpSpPr>
          <p:cNvPr id="85" name="Group 84">
            <a:extLst>
              <a:ext uri="{FF2B5EF4-FFF2-40B4-BE49-F238E27FC236}">
                <a16:creationId xmlns:a16="http://schemas.microsoft.com/office/drawing/2014/main" id="{4C9C32A9-34B3-4EE1-9676-AB2377E09779}"/>
              </a:ext>
            </a:extLst>
          </p:cNvPr>
          <p:cNvGrpSpPr/>
          <p:nvPr/>
        </p:nvGrpSpPr>
        <p:grpSpPr>
          <a:xfrm>
            <a:off x="6822592" y="1060351"/>
            <a:ext cx="4568003" cy="4552594"/>
            <a:chOff x="4619625" y="1828800"/>
            <a:chExt cx="1882776" cy="1876425"/>
          </a:xfrm>
        </p:grpSpPr>
        <p:sp>
          <p:nvSpPr>
            <p:cNvPr id="86" name="Line 410">
              <a:extLst>
                <a:ext uri="{FF2B5EF4-FFF2-40B4-BE49-F238E27FC236}">
                  <a16:creationId xmlns:a16="http://schemas.microsoft.com/office/drawing/2014/main" id="{99B41B36-482E-4206-A200-E2A08CEB17A4}"/>
                </a:ext>
              </a:extLst>
            </p:cNvPr>
            <p:cNvSpPr>
              <a:spLocks noChangeShapeType="1"/>
            </p:cNvSpPr>
            <p:nvPr/>
          </p:nvSpPr>
          <p:spPr bwMode="auto">
            <a:xfrm flipH="1" flipV="1">
              <a:off x="4964113" y="2908300"/>
              <a:ext cx="481013" cy="5127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7" name="Line 411">
              <a:extLst>
                <a:ext uri="{FF2B5EF4-FFF2-40B4-BE49-F238E27FC236}">
                  <a16:creationId xmlns:a16="http://schemas.microsoft.com/office/drawing/2014/main" id="{D00A0915-C57E-482D-AD62-51AF4E342593}"/>
                </a:ext>
              </a:extLst>
            </p:cNvPr>
            <p:cNvSpPr>
              <a:spLocks noChangeShapeType="1"/>
            </p:cNvSpPr>
            <p:nvPr/>
          </p:nvSpPr>
          <p:spPr bwMode="auto">
            <a:xfrm flipH="1">
              <a:off x="5280025" y="2111375"/>
              <a:ext cx="539750" cy="3476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8" name="Line 412">
              <a:extLst>
                <a:ext uri="{FF2B5EF4-FFF2-40B4-BE49-F238E27FC236}">
                  <a16:creationId xmlns:a16="http://schemas.microsoft.com/office/drawing/2014/main" id="{C2EBB12A-DEF6-45FC-893E-757802743017}"/>
                </a:ext>
              </a:extLst>
            </p:cNvPr>
            <p:cNvSpPr>
              <a:spLocks noChangeShapeType="1"/>
            </p:cNvSpPr>
            <p:nvPr/>
          </p:nvSpPr>
          <p:spPr bwMode="auto">
            <a:xfrm flipV="1">
              <a:off x="5448300" y="2722562"/>
              <a:ext cx="769938" cy="6985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9" name="Line 413">
              <a:extLst>
                <a:ext uri="{FF2B5EF4-FFF2-40B4-BE49-F238E27FC236}">
                  <a16:creationId xmlns:a16="http://schemas.microsoft.com/office/drawing/2014/main" id="{3ECF3F10-8F39-4AD1-8517-AC0E2C98A1F5}"/>
                </a:ext>
              </a:extLst>
            </p:cNvPr>
            <p:cNvSpPr>
              <a:spLocks noChangeShapeType="1"/>
            </p:cNvSpPr>
            <p:nvPr/>
          </p:nvSpPr>
          <p:spPr bwMode="auto">
            <a:xfrm>
              <a:off x="5819775" y="2111375"/>
              <a:ext cx="398463" cy="6096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0" name="Freeform 414">
              <a:extLst>
                <a:ext uri="{FF2B5EF4-FFF2-40B4-BE49-F238E27FC236}">
                  <a16:creationId xmlns:a16="http://schemas.microsoft.com/office/drawing/2014/main" id="{B7660BA5-A0C7-43A9-8BAA-205CE30164A6}"/>
                </a:ext>
              </a:extLst>
            </p:cNvPr>
            <p:cNvSpPr>
              <a:spLocks/>
            </p:cNvSpPr>
            <p:nvPr/>
          </p:nvSpPr>
          <p:spPr bwMode="auto">
            <a:xfrm>
              <a:off x="5935663" y="2436812"/>
              <a:ext cx="566738" cy="568325"/>
            </a:xfrm>
            <a:custGeom>
              <a:avLst/>
              <a:gdLst>
                <a:gd name="T0" fmla="*/ 63 w 351"/>
                <a:gd name="T1" fmla="*/ 288 h 351"/>
                <a:gd name="T2" fmla="*/ 288 w 351"/>
                <a:gd name="T3" fmla="*/ 288 h 351"/>
                <a:gd name="T4" fmla="*/ 288 w 351"/>
                <a:gd name="T5" fmla="*/ 63 h 351"/>
                <a:gd name="T6" fmla="*/ 63 w 351"/>
                <a:gd name="T7" fmla="*/ 63 h 351"/>
                <a:gd name="T8" fmla="*/ 63 w 351"/>
                <a:gd name="T9" fmla="*/ 288 h 351"/>
              </a:gdLst>
              <a:ahLst/>
              <a:cxnLst>
                <a:cxn ang="0">
                  <a:pos x="T0" y="T1"/>
                </a:cxn>
                <a:cxn ang="0">
                  <a:pos x="T2" y="T3"/>
                </a:cxn>
                <a:cxn ang="0">
                  <a:pos x="T4" y="T5"/>
                </a:cxn>
                <a:cxn ang="0">
                  <a:pos x="T6" y="T7"/>
                </a:cxn>
                <a:cxn ang="0">
                  <a:pos x="T8" y="T9"/>
                </a:cxn>
              </a:cxnLst>
              <a:rect l="0" t="0" r="r" b="b"/>
              <a:pathLst>
                <a:path w="351" h="351">
                  <a:moveTo>
                    <a:pt x="63" y="288"/>
                  </a:moveTo>
                  <a:cubicBezTo>
                    <a:pt x="125" y="351"/>
                    <a:pt x="226" y="351"/>
                    <a:pt x="288" y="288"/>
                  </a:cubicBezTo>
                  <a:cubicBezTo>
                    <a:pt x="351" y="226"/>
                    <a:pt x="351" y="125"/>
                    <a:pt x="288" y="63"/>
                  </a:cubicBezTo>
                  <a:cubicBezTo>
                    <a:pt x="226" y="0"/>
                    <a:pt x="125" y="0"/>
                    <a:pt x="63" y="63"/>
                  </a:cubicBezTo>
                  <a:cubicBezTo>
                    <a:pt x="0" y="125"/>
                    <a:pt x="0" y="226"/>
                    <a:pt x="63"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1" name="Freeform 415">
              <a:extLst>
                <a:ext uri="{FF2B5EF4-FFF2-40B4-BE49-F238E27FC236}">
                  <a16:creationId xmlns:a16="http://schemas.microsoft.com/office/drawing/2014/main" id="{E937DC75-36A4-426E-856E-19D8BA38525F}"/>
                </a:ext>
              </a:extLst>
            </p:cNvPr>
            <p:cNvSpPr>
              <a:spLocks/>
            </p:cNvSpPr>
            <p:nvPr/>
          </p:nvSpPr>
          <p:spPr bwMode="auto">
            <a:xfrm>
              <a:off x="5537200" y="1828800"/>
              <a:ext cx="566738" cy="566738"/>
            </a:xfrm>
            <a:custGeom>
              <a:avLst/>
              <a:gdLst>
                <a:gd name="T0" fmla="*/ 62 w 350"/>
                <a:gd name="T1" fmla="*/ 287 h 350"/>
                <a:gd name="T2" fmla="*/ 287 w 350"/>
                <a:gd name="T3" fmla="*/ 287 h 350"/>
                <a:gd name="T4" fmla="*/ 287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4" y="350"/>
                    <a:pt x="225" y="350"/>
                    <a:pt x="287" y="287"/>
                  </a:cubicBezTo>
                  <a:cubicBezTo>
                    <a:pt x="350" y="225"/>
                    <a:pt x="350" y="124"/>
                    <a:pt x="287" y="62"/>
                  </a:cubicBezTo>
                  <a:cubicBezTo>
                    <a:pt x="225" y="0"/>
                    <a:pt x="124" y="0"/>
                    <a:pt x="62" y="62"/>
                  </a:cubicBezTo>
                  <a:cubicBezTo>
                    <a:pt x="0" y="124"/>
                    <a:pt x="0" y="225"/>
                    <a:pt x="62" y="287"/>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2" name="Freeform 416">
              <a:extLst>
                <a:ext uri="{FF2B5EF4-FFF2-40B4-BE49-F238E27FC236}">
                  <a16:creationId xmlns:a16="http://schemas.microsoft.com/office/drawing/2014/main" id="{F848879F-9285-492C-9E10-9AAECB1E3A0F}"/>
                </a:ext>
              </a:extLst>
            </p:cNvPr>
            <p:cNvSpPr>
              <a:spLocks/>
            </p:cNvSpPr>
            <p:nvPr/>
          </p:nvSpPr>
          <p:spPr bwMode="auto">
            <a:xfrm>
              <a:off x="4619625" y="1992312"/>
              <a:ext cx="803275" cy="1041400"/>
            </a:xfrm>
            <a:custGeom>
              <a:avLst/>
              <a:gdLst>
                <a:gd name="T0" fmla="*/ 506 w 506"/>
                <a:gd name="T1" fmla="*/ 656 h 656"/>
                <a:gd name="T2" fmla="*/ 0 w 506"/>
                <a:gd name="T3" fmla="*/ 656 h 656"/>
                <a:gd name="T4" fmla="*/ 0 w 506"/>
                <a:gd name="T5" fmla="*/ 149 h 656"/>
                <a:gd name="T6" fmla="*/ 159 w 506"/>
                <a:gd name="T7" fmla="*/ 0 h 656"/>
                <a:gd name="T8" fmla="*/ 506 w 506"/>
                <a:gd name="T9" fmla="*/ 0 h 656"/>
                <a:gd name="T10" fmla="*/ 506 w 506"/>
                <a:gd name="T11" fmla="*/ 656 h 656"/>
              </a:gdLst>
              <a:ahLst/>
              <a:cxnLst>
                <a:cxn ang="0">
                  <a:pos x="T0" y="T1"/>
                </a:cxn>
                <a:cxn ang="0">
                  <a:pos x="T2" y="T3"/>
                </a:cxn>
                <a:cxn ang="0">
                  <a:pos x="T4" y="T5"/>
                </a:cxn>
                <a:cxn ang="0">
                  <a:pos x="T6" y="T7"/>
                </a:cxn>
                <a:cxn ang="0">
                  <a:pos x="T8" y="T9"/>
                </a:cxn>
                <a:cxn ang="0">
                  <a:pos x="T10" y="T11"/>
                </a:cxn>
              </a:cxnLst>
              <a:rect l="0" t="0" r="r" b="b"/>
              <a:pathLst>
                <a:path w="506" h="656">
                  <a:moveTo>
                    <a:pt x="506" y="656"/>
                  </a:moveTo>
                  <a:lnTo>
                    <a:pt x="0" y="656"/>
                  </a:lnTo>
                  <a:lnTo>
                    <a:pt x="0" y="149"/>
                  </a:lnTo>
                  <a:lnTo>
                    <a:pt x="159" y="0"/>
                  </a:lnTo>
                  <a:lnTo>
                    <a:pt x="506" y="0"/>
                  </a:lnTo>
                  <a:lnTo>
                    <a:pt x="506" y="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3" name="Freeform 417">
              <a:extLst>
                <a:ext uri="{FF2B5EF4-FFF2-40B4-BE49-F238E27FC236}">
                  <a16:creationId xmlns:a16="http://schemas.microsoft.com/office/drawing/2014/main" id="{F3FD086D-C029-49E4-9F99-AB7F2BF7FC11}"/>
                </a:ext>
              </a:extLst>
            </p:cNvPr>
            <p:cNvSpPr>
              <a:spLocks/>
            </p:cNvSpPr>
            <p:nvPr/>
          </p:nvSpPr>
          <p:spPr bwMode="auto">
            <a:xfrm>
              <a:off x="4619625" y="1992312"/>
              <a:ext cx="252413" cy="236538"/>
            </a:xfrm>
            <a:custGeom>
              <a:avLst/>
              <a:gdLst>
                <a:gd name="T0" fmla="*/ 159 w 159"/>
                <a:gd name="T1" fmla="*/ 149 h 149"/>
                <a:gd name="T2" fmla="*/ 0 w 159"/>
                <a:gd name="T3" fmla="*/ 149 h 149"/>
                <a:gd name="T4" fmla="*/ 159 w 159"/>
                <a:gd name="T5" fmla="*/ 0 h 149"/>
                <a:gd name="T6" fmla="*/ 159 w 159"/>
                <a:gd name="T7" fmla="*/ 149 h 149"/>
              </a:gdLst>
              <a:ahLst/>
              <a:cxnLst>
                <a:cxn ang="0">
                  <a:pos x="T0" y="T1"/>
                </a:cxn>
                <a:cxn ang="0">
                  <a:pos x="T2" y="T3"/>
                </a:cxn>
                <a:cxn ang="0">
                  <a:pos x="T4" y="T5"/>
                </a:cxn>
                <a:cxn ang="0">
                  <a:pos x="T6" y="T7"/>
                </a:cxn>
              </a:cxnLst>
              <a:rect l="0" t="0" r="r" b="b"/>
              <a:pathLst>
                <a:path w="159" h="149">
                  <a:moveTo>
                    <a:pt x="159" y="149"/>
                  </a:moveTo>
                  <a:lnTo>
                    <a:pt x="0" y="149"/>
                  </a:lnTo>
                  <a:lnTo>
                    <a:pt x="159" y="0"/>
                  </a:lnTo>
                  <a:lnTo>
                    <a:pt x="159" y="149"/>
                  </a:lnTo>
                  <a:close/>
                </a:path>
              </a:pathLst>
            </a:custGeom>
            <a:solidFill>
              <a:srgbClr val="D3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4" name="Rectangle 418">
              <a:extLst>
                <a:ext uri="{FF2B5EF4-FFF2-40B4-BE49-F238E27FC236}">
                  <a16:creationId xmlns:a16="http://schemas.microsoft.com/office/drawing/2014/main" id="{328C556D-FF82-4D5B-85FA-3EDE68F28DC1}"/>
                </a:ext>
              </a:extLst>
            </p:cNvPr>
            <p:cNvSpPr>
              <a:spLocks noChangeArrowheads="1"/>
            </p:cNvSpPr>
            <p:nvPr/>
          </p:nvSpPr>
          <p:spPr bwMode="auto">
            <a:xfrm>
              <a:off x="4733925" y="232886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5" name="Rectangle 419">
              <a:extLst>
                <a:ext uri="{FF2B5EF4-FFF2-40B4-BE49-F238E27FC236}">
                  <a16:creationId xmlns:a16="http://schemas.microsoft.com/office/drawing/2014/main" id="{3BEA3C1F-3EB5-4FDE-B535-80C59904B2B2}"/>
                </a:ext>
              </a:extLst>
            </p:cNvPr>
            <p:cNvSpPr>
              <a:spLocks noChangeArrowheads="1"/>
            </p:cNvSpPr>
            <p:nvPr/>
          </p:nvSpPr>
          <p:spPr bwMode="auto">
            <a:xfrm>
              <a:off x="4733925" y="2432050"/>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6" name="Rectangle 420">
              <a:extLst>
                <a:ext uri="{FF2B5EF4-FFF2-40B4-BE49-F238E27FC236}">
                  <a16:creationId xmlns:a16="http://schemas.microsoft.com/office/drawing/2014/main" id="{16961D26-D7D1-434B-A75A-55DB5FBAF0C5}"/>
                </a:ext>
              </a:extLst>
            </p:cNvPr>
            <p:cNvSpPr>
              <a:spLocks noChangeArrowheads="1"/>
            </p:cNvSpPr>
            <p:nvPr/>
          </p:nvSpPr>
          <p:spPr bwMode="auto">
            <a:xfrm>
              <a:off x="4733925" y="2535237"/>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7" name="Rectangle 421">
              <a:extLst>
                <a:ext uri="{FF2B5EF4-FFF2-40B4-BE49-F238E27FC236}">
                  <a16:creationId xmlns:a16="http://schemas.microsoft.com/office/drawing/2014/main" id="{6361F4F4-D16D-47B5-8398-6C4497FB36E2}"/>
                </a:ext>
              </a:extLst>
            </p:cNvPr>
            <p:cNvSpPr>
              <a:spLocks noChangeArrowheads="1"/>
            </p:cNvSpPr>
            <p:nvPr/>
          </p:nvSpPr>
          <p:spPr bwMode="auto">
            <a:xfrm>
              <a:off x="4733925" y="264001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8" name="Rectangle 422">
              <a:extLst>
                <a:ext uri="{FF2B5EF4-FFF2-40B4-BE49-F238E27FC236}">
                  <a16:creationId xmlns:a16="http://schemas.microsoft.com/office/drawing/2014/main" id="{C49DFEE2-A329-47F8-BCEC-0C793835D3EB}"/>
                </a:ext>
              </a:extLst>
            </p:cNvPr>
            <p:cNvSpPr>
              <a:spLocks noChangeArrowheads="1"/>
            </p:cNvSpPr>
            <p:nvPr/>
          </p:nvSpPr>
          <p:spPr bwMode="auto">
            <a:xfrm>
              <a:off x="4733925" y="2740025"/>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9" name="Freeform 423">
              <a:extLst>
                <a:ext uri="{FF2B5EF4-FFF2-40B4-BE49-F238E27FC236}">
                  <a16:creationId xmlns:a16="http://schemas.microsoft.com/office/drawing/2014/main" id="{A5BC700D-4025-49BA-853A-AC343CF3C1E3}"/>
                </a:ext>
              </a:extLst>
            </p:cNvPr>
            <p:cNvSpPr>
              <a:spLocks/>
            </p:cNvSpPr>
            <p:nvPr/>
          </p:nvSpPr>
          <p:spPr bwMode="auto">
            <a:xfrm>
              <a:off x="4976813" y="2189162"/>
              <a:ext cx="566738" cy="566738"/>
            </a:xfrm>
            <a:custGeom>
              <a:avLst/>
              <a:gdLst>
                <a:gd name="T0" fmla="*/ 62 w 350"/>
                <a:gd name="T1" fmla="*/ 287 h 350"/>
                <a:gd name="T2" fmla="*/ 288 w 350"/>
                <a:gd name="T3" fmla="*/ 287 h 350"/>
                <a:gd name="T4" fmla="*/ 288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5" y="350"/>
                    <a:pt x="225" y="350"/>
                    <a:pt x="288" y="287"/>
                  </a:cubicBezTo>
                  <a:cubicBezTo>
                    <a:pt x="350" y="225"/>
                    <a:pt x="350" y="124"/>
                    <a:pt x="288" y="62"/>
                  </a:cubicBezTo>
                  <a:cubicBezTo>
                    <a:pt x="225" y="0"/>
                    <a:pt x="125" y="0"/>
                    <a:pt x="62" y="62"/>
                  </a:cubicBezTo>
                  <a:cubicBezTo>
                    <a:pt x="0" y="124"/>
                    <a:pt x="0" y="225"/>
                    <a:pt x="62" y="28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0" name="Rectangle 424">
              <a:extLst>
                <a:ext uri="{FF2B5EF4-FFF2-40B4-BE49-F238E27FC236}">
                  <a16:creationId xmlns:a16="http://schemas.microsoft.com/office/drawing/2014/main" id="{1B1717D7-ED7A-4748-8683-3FBE286040ED}"/>
                </a:ext>
              </a:extLst>
            </p:cNvPr>
            <p:cNvSpPr>
              <a:spLocks noChangeArrowheads="1"/>
            </p:cNvSpPr>
            <p:nvPr/>
          </p:nvSpPr>
          <p:spPr bwMode="auto">
            <a:xfrm>
              <a:off x="4629150" y="2287587"/>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1" name="Rectangle 425">
              <a:extLst>
                <a:ext uri="{FF2B5EF4-FFF2-40B4-BE49-F238E27FC236}">
                  <a16:creationId xmlns:a16="http://schemas.microsoft.com/office/drawing/2014/main" id="{299FE854-A402-4505-AA49-9B2647CAA55A}"/>
                </a:ext>
              </a:extLst>
            </p:cNvPr>
            <p:cNvSpPr>
              <a:spLocks noChangeArrowheads="1"/>
            </p:cNvSpPr>
            <p:nvPr/>
          </p:nvSpPr>
          <p:spPr bwMode="auto">
            <a:xfrm>
              <a:off x="4629150" y="2435225"/>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2" name="Rectangle 426">
              <a:extLst>
                <a:ext uri="{FF2B5EF4-FFF2-40B4-BE49-F238E27FC236}">
                  <a16:creationId xmlns:a16="http://schemas.microsoft.com/office/drawing/2014/main" id="{CEDCE140-A139-47BF-94F8-BE26C272B1F0}"/>
                </a:ext>
              </a:extLst>
            </p:cNvPr>
            <p:cNvSpPr>
              <a:spLocks noChangeArrowheads="1"/>
            </p:cNvSpPr>
            <p:nvPr/>
          </p:nvSpPr>
          <p:spPr bwMode="auto">
            <a:xfrm>
              <a:off x="4629150" y="2578100"/>
              <a:ext cx="819150" cy="77788"/>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3" name="Freeform 427">
              <a:extLst>
                <a:ext uri="{FF2B5EF4-FFF2-40B4-BE49-F238E27FC236}">
                  <a16:creationId xmlns:a16="http://schemas.microsoft.com/office/drawing/2014/main" id="{77869824-C7D2-4F07-AE99-3DD09DB93D1F}"/>
                </a:ext>
              </a:extLst>
            </p:cNvPr>
            <p:cNvSpPr>
              <a:spLocks noEditPoints="1"/>
            </p:cNvSpPr>
            <p:nvPr/>
          </p:nvSpPr>
          <p:spPr bwMode="auto">
            <a:xfrm>
              <a:off x="4938713" y="2147887"/>
              <a:ext cx="647700" cy="650875"/>
            </a:xfrm>
            <a:custGeom>
              <a:avLst/>
              <a:gdLst>
                <a:gd name="T0" fmla="*/ 401 w 401"/>
                <a:gd name="T1" fmla="*/ 373 h 402"/>
                <a:gd name="T2" fmla="*/ 341 w 401"/>
                <a:gd name="T3" fmla="*/ 313 h 402"/>
                <a:gd name="T4" fmla="*/ 327 w 401"/>
                <a:gd name="T5" fmla="*/ 71 h 402"/>
                <a:gd name="T6" fmla="*/ 71 w 401"/>
                <a:gd name="T7" fmla="*/ 71 h 402"/>
                <a:gd name="T8" fmla="*/ 71 w 401"/>
                <a:gd name="T9" fmla="*/ 328 h 402"/>
                <a:gd name="T10" fmla="*/ 312 w 401"/>
                <a:gd name="T11" fmla="*/ 342 h 402"/>
                <a:gd name="T12" fmla="*/ 372 w 401"/>
                <a:gd name="T13" fmla="*/ 402 h 402"/>
                <a:gd name="T14" fmla="*/ 401 w 401"/>
                <a:gd name="T15" fmla="*/ 373 h 402"/>
                <a:gd name="T16" fmla="*/ 98 w 401"/>
                <a:gd name="T17" fmla="*/ 301 h 402"/>
                <a:gd name="T18" fmla="*/ 98 w 401"/>
                <a:gd name="T19" fmla="*/ 98 h 402"/>
                <a:gd name="T20" fmla="*/ 300 w 401"/>
                <a:gd name="T21" fmla="*/ 98 h 402"/>
                <a:gd name="T22" fmla="*/ 300 w 401"/>
                <a:gd name="T23" fmla="*/ 301 h 402"/>
                <a:gd name="T24" fmla="*/ 98 w 401"/>
                <a:gd name="T25" fmla="*/ 30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02">
                  <a:moveTo>
                    <a:pt x="401" y="373"/>
                  </a:moveTo>
                  <a:cubicBezTo>
                    <a:pt x="341" y="313"/>
                    <a:pt x="341" y="313"/>
                    <a:pt x="341" y="313"/>
                  </a:cubicBezTo>
                  <a:cubicBezTo>
                    <a:pt x="398" y="241"/>
                    <a:pt x="393" y="137"/>
                    <a:pt x="327" y="71"/>
                  </a:cubicBezTo>
                  <a:cubicBezTo>
                    <a:pt x="256" y="0"/>
                    <a:pt x="142" y="0"/>
                    <a:pt x="71" y="71"/>
                  </a:cubicBezTo>
                  <a:cubicBezTo>
                    <a:pt x="0" y="142"/>
                    <a:pt x="0" y="257"/>
                    <a:pt x="71" y="328"/>
                  </a:cubicBezTo>
                  <a:cubicBezTo>
                    <a:pt x="137" y="394"/>
                    <a:pt x="241" y="398"/>
                    <a:pt x="312" y="342"/>
                  </a:cubicBezTo>
                  <a:cubicBezTo>
                    <a:pt x="372" y="402"/>
                    <a:pt x="372" y="402"/>
                    <a:pt x="372" y="402"/>
                  </a:cubicBezTo>
                  <a:lnTo>
                    <a:pt x="401" y="373"/>
                  </a:lnTo>
                  <a:close/>
                  <a:moveTo>
                    <a:pt x="98" y="301"/>
                  </a:moveTo>
                  <a:cubicBezTo>
                    <a:pt x="41" y="245"/>
                    <a:pt x="41" y="154"/>
                    <a:pt x="98" y="98"/>
                  </a:cubicBezTo>
                  <a:cubicBezTo>
                    <a:pt x="154" y="42"/>
                    <a:pt x="244" y="42"/>
                    <a:pt x="300" y="98"/>
                  </a:cubicBezTo>
                  <a:cubicBezTo>
                    <a:pt x="357" y="154"/>
                    <a:pt x="357" y="245"/>
                    <a:pt x="300" y="301"/>
                  </a:cubicBezTo>
                  <a:cubicBezTo>
                    <a:pt x="244" y="357"/>
                    <a:pt x="154" y="357"/>
                    <a:pt x="98" y="30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4" name="Freeform 428">
              <a:extLst>
                <a:ext uri="{FF2B5EF4-FFF2-40B4-BE49-F238E27FC236}">
                  <a16:creationId xmlns:a16="http://schemas.microsoft.com/office/drawing/2014/main" id="{F03DD5C7-8953-4208-9270-82D12C2280F1}"/>
                </a:ext>
              </a:extLst>
            </p:cNvPr>
            <p:cNvSpPr>
              <a:spLocks/>
            </p:cNvSpPr>
            <p:nvPr/>
          </p:nvSpPr>
          <p:spPr bwMode="auto">
            <a:xfrm>
              <a:off x="5483225" y="2695575"/>
              <a:ext cx="352425" cy="352425"/>
            </a:xfrm>
            <a:custGeom>
              <a:avLst/>
              <a:gdLst>
                <a:gd name="T0" fmla="*/ 171 w 218"/>
                <a:gd name="T1" fmla="*/ 213 h 217"/>
                <a:gd name="T2" fmla="*/ 214 w 218"/>
                <a:gd name="T3" fmla="*/ 170 h 217"/>
                <a:gd name="T4" fmla="*/ 214 w 218"/>
                <a:gd name="T5" fmla="*/ 157 h 217"/>
                <a:gd name="T6" fmla="*/ 61 w 218"/>
                <a:gd name="T7" fmla="*/ 4 h 217"/>
                <a:gd name="T8" fmla="*/ 47 w 218"/>
                <a:gd name="T9" fmla="*/ 4 h 217"/>
                <a:gd name="T10" fmla="*/ 4 w 218"/>
                <a:gd name="T11" fmla="*/ 47 h 217"/>
                <a:gd name="T12" fmla="*/ 4 w 218"/>
                <a:gd name="T13" fmla="*/ 60 h 217"/>
                <a:gd name="T14" fmla="*/ 157 w 218"/>
                <a:gd name="T15" fmla="*/ 213 h 217"/>
                <a:gd name="T16" fmla="*/ 171 w 218"/>
                <a:gd name="T17" fmla="*/ 2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17">
                  <a:moveTo>
                    <a:pt x="171" y="213"/>
                  </a:moveTo>
                  <a:cubicBezTo>
                    <a:pt x="214" y="170"/>
                    <a:pt x="214" y="170"/>
                    <a:pt x="214" y="170"/>
                  </a:cubicBezTo>
                  <a:cubicBezTo>
                    <a:pt x="218" y="167"/>
                    <a:pt x="218" y="161"/>
                    <a:pt x="214" y="157"/>
                  </a:cubicBezTo>
                  <a:cubicBezTo>
                    <a:pt x="61" y="4"/>
                    <a:pt x="61" y="4"/>
                    <a:pt x="61" y="4"/>
                  </a:cubicBezTo>
                  <a:cubicBezTo>
                    <a:pt x="57" y="0"/>
                    <a:pt x="51" y="0"/>
                    <a:pt x="47" y="4"/>
                  </a:cubicBezTo>
                  <a:cubicBezTo>
                    <a:pt x="4" y="47"/>
                    <a:pt x="4" y="47"/>
                    <a:pt x="4" y="47"/>
                  </a:cubicBezTo>
                  <a:cubicBezTo>
                    <a:pt x="0" y="51"/>
                    <a:pt x="0" y="56"/>
                    <a:pt x="4" y="60"/>
                  </a:cubicBezTo>
                  <a:cubicBezTo>
                    <a:pt x="157" y="213"/>
                    <a:pt x="157" y="213"/>
                    <a:pt x="157" y="213"/>
                  </a:cubicBezTo>
                  <a:cubicBezTo>
                    <a:pt x="161" y="217"/>
                    <a:pt x="167" y="217"/>
                    <a:pt x="171" y="21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5" name="Freeform 429">
              <a:extLst>
                <a:ext uri="{FF2B5EF4-FFF2-40B4-BE49-F238E27FC236}">
                  <a16:creationId xmlns:a16="http://schemas.microsoft.com/office/drawing/2014/main" id="{8982D286-7CA3-49C3-9398-7CF9C707BF8F}"/>
                </a:ext>
              </a:extLst>
            </p:cNvPr>
            <p:cNvSpPr>
              <a:spLocks/>
            </p:cNvSpPr>
            <p:nvPr/>
          </p:nvSpPr>
          <p:spPr bwMode="auto">
            <a:xfrm>
              <a:off x="5118100" y="2295525"/>
              <a:ext cx="133350" cy="133350"/>
            </a:xfrm>
            <a:custGeom>
              <a:avLst/>
              <a:gdLst>
                <a:gd name="T0" fmla="*/ 15 w 83"/>
                <a:gd name="T1" fmla="*/ 68 h 82"/>
                <a:gd name="T2" fmla="*/ 68 w 83"/>
                <a:gd name="T3" fmla="*/ 68 h 82"/>
                <a:gd name="T4" fmla="*/ 68 w 83"/>
                <a:gd name="T5" fmla="*/ 14 h 82"/>
                <a:gd name="T6" fmla="*/ 15 w 83"/>
                <a:gd name="T7" fmla="*/ 14 h 82"/>
                <a:gd name="T8" fmla="*/ 15 w 83"/>
                <a:gd name="T9" fmla="*/ 68 h 82"/>
              </a:gdLst>
              <a:ahLst/>
              <a:cxnLst>
                <a:cxn ang="0">
                  <a:pos x="T0" y="T1"/>
                </a:cxn>
                <a:cxn ang="0">
                  <a:pos x="T2" y="T3"/>
                </a:cxn>
                <a:cxn ang="0">
                  <a:pos x="T4" y="T5"/>
                </a:cxn>
                <a:cxn ang="0">
                  <a:pos x="T6" y="T7"/>
                </a:cxn>
                <a:cxn ang="0">
                  <a:pos x="T8" y="T9"/>
                </a:cxn>
              </a:cxnLst>
              <a:rect l="0" t="0" r="r" b="b"/>
              <a:pathLst>
                <a:path w="83" h="82">
                  <a:moveTo>
                    <a:pt x="15" y="68"/>
                  </a:moveTo>
                  <a:cubicBezTo>
                    <a:pt x="30" y="82"/>
                    <a:pt x="54" y="82"/>
                    <a:pt x="68" y="68"/>
                  </a:cubicBezTo>
                  <a:cubicBezTo>
                    <a:pt x="83" y="53"/>
                    <a:pt x="83" y="29"/>
                    <a:pt x="68" y="14"/>
                  </a:cubicBezTo>
                  <a:cubicBezTo>
                    <a:pt x="54" y="0"/>
                    <a:pt x="30" y="0"/>
                    <a:pt x="15" y="14"/>
                  </a:cubicBezTo>
                  <a:cubicBezTo>
                    <a:pt x="0" y="29"/>
                    <a:pt x="0" y="53"/>
                    <a:pt x="15" y="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6" name="Freeform 430">
              <a:extLst>
                <a:ext uri="{FF2B5EF4-FFF2-40B4-BE49-F238E27FC236}">
                  <a16:creationId xmlns:a16="http://schemas.microsoft.com/office/drawing/2014/main" id="{309044C0-0D76-45FE-89C2-489F3E2B75E2}"/>
                </a:ext>
              </a:extLst>
            </p:cNvPr>
            <p:cNvSpPr>
              <a:spLocks/>
            </p:cNvSpPr>
            <p:nvPr/>
          </p:nvSpPr>
          <p:spPr bwMode="auto">
            <a:xfrm>
              <a:off x="5483225" y="2736850"/>
              <a:ext cx="352425" cy="311150"/>
            </a:xfrm>
            <a:custGeom>
              <a:avLst/>
              <a:gdLst>
                <a:gd name="T0" fmla="*/ 4 w 218"/>
                <a:gd name="T1" fmla="*/ 22 h 192"/>
                <a:gd name="T2" fmla="*/ 26 w 218"/>
                <a:gd name="T3" fmla="*/ 0 h 192"/>
                <a:gd name="T4" fmla="*/ 175 w 218"/>
                <a:gd name="T5" fmla="*/ 150 h 192"/>
                <a:gd name="T6" fmla="*/ 181 w 218"/>
                <a:gd name="T7" fmla="*/ 150 h 192"/>
                <a:gd name="T8" fmla="*/ 206 w 218"/>
                <a:gd name="T9" fmla="*/ 124 h 192"/>
                <a:gd name="T10" fmla="*/ 214 w 218"/>
                <a:gd name="T11" fmla="*/ 132 h 192"/>
                <a:gd name="T12" fmla="*/ 214 w 218"/>
                <a:gd name="T13" fmla="*/ 145 h 192"/>
                <a:gd name="T14" fmla="*/ 170 w 218"/>
                <a:gd name="T15" fmla="*/ 189 h 192"/>
                <a:gd name="T16" fmla="*/ 158 w 218"/>
                <a:gd name="T17" fmla="*/ 189 h 192"/>
                <a:gd name="T18" fmla="*/ 4 w 218"/>
                <a:gd name="T19" fmla="*/ 35 h 192"/>
                <a:gd name="T20" fmla="*/ 4 w 218"/>
                <a:gd name="T21"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4" y="22"/>
                  </a:moveTo>
                  <a:cubicBezTo>
                    <a:pt x="26" y="0"/>
                    <a:pt x="26" y="0"/>
                    <a:pt x="26" y="0"/>
                  </a:cubicBezTo>
                  <a:cubicBezTo>
                    <a:pt x="175" y="150"/>
                    <a:pt x="175" y="150"/>
                    <a:pt x="175" y="150"/>
                  </a:cubicBezTo>
                  <a:cubicBezTo>
                    <a:pt x="177" y="151"/>
                    <a:pt x="179" y="151"/>
                    <a:pt x="181" y="150"/>
                  </a:cubicBezTo>
                  <a:cubicBezTo>
                    <a:pt x="206" y="124"/>
                    <a:pt x="206" y="124"/>
                    <a:pt x="206" y="124"/>
                  </a:cubicBezTo>
                  <a:cubicBezTo>
                    <a:pt x="214" y="132"/>
                    <a:pt x="214" y="132"/>
                    <a:pt x="214" y="132"/>
                  </a:cubicBezTo>
                  <a:cubicBezTo>
                    <a:pt x="218" y="136"/>
                    <a:pt x="218" y="141"/>
                    <a:pt x="214" y="145"/>
                  </a:cubicBezTo>
                  <a:cubicBezTo>
                    <a:pt x="170" y="189"/>
                    <a:pt x="170" y="189"/>
                    <a:pt x="170" y="189"/>
                  </a:cubicBezTo>
                  <a:cubicBezTo>
                    <a:pt x="167" y="192"/>
                    <a:pt x="161" y="192"/>
                    <a:pt x="158" y="189"/>
                  </a:cubicBezTo>
                  <a:cubicBezTo>
                    <a:pt x="4" y="35"/>
                    <a:pt x="4" y="35"/>
                    <a:pt x="4" y="35"/>
                  </a:cubicBezTo>
                  <a:cubicBezTo>
                    <a:pt x="0" y="31"/>
                    <a:pt x="0" y="25"/>
                    <a:pt x="4" y="22"/>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7" name="Freeform 431">
              <a:extLst>
                <a:ext uri="{FF2B5EF4-FFF2-40B4-BE49-F238E27FC236}">
                  <a16:creationId xmlns:a16="http://schemas.microsoft.com/office/drawing/2014/main" id="{39164427-A194-4957-B58D-D794EB71867F}"/>
                </a:ext>
              </a:extLst>
            </p:cNvPr>
            <p:cNvSpPr>
              <a:spLocks/>
            </p:cNvSpPr>
            <p:nvPr/>
          </p:nvSpPr>
          <p:spPr bwMode="auto">
            <a:xfrm>
              <a:off x="5643563" y="2111375"/>
              <a:ext cx="307975" cy="185738"/>
            </a:xfrm>
            <a:custGeom>
              <a:avLst/>
              <a:gdLst>
                <a:gd name="T0" fmla="*/ 109 w 190"/>
                <a:gd name="T1" fmla="*/ 0 h 115"/>
                <a:gd name="T2" fmla="*/ 0 w 190"/>
                <a:gd name="T3" fmla="*/ 40 h 115"/>
                <a:gd name="T4" fmla="*/ 108 w 190"/>
                <a:gd name="T5" fmla="*/ 115 h 115"/>
                <a:gd name="T6" fmla="*/ 190 w 190"/>
                <a:gd name="T7" fmla="*/ 81 h 115"/>
                <a:gd name="T8" fmla="*/ 109 w 190"/>
                <a:gd name="T9" fmla="*/ 0 h 115"/>
              </a:gdLst>
              <a:ahLst/>
              <a:cxnLst>
                <a:cxn ang="0">
                  <a:pos x="T0" y="T1"/>
                </a:cxn>
                <a:cxn ang="0">
                  <a:pos x="T2" y="T3"/>
                </a:cxn>
                <a:cxn ang="0">
                  <a:pos x="T4" y="T5"/>
                </a:cxn>
                <a:cxn ang="0">
                  <a:pos x="T6" y="T7"/>
                </a:cxn>
                <a:cxn ang="0">
                  <a:pos x="T8" y="T9"/>
                </a:cxn>
              </a:cxnLst>
              <a:rect l="0" t="0" r="r" b="b"/>
              <a:pathLst>
                <a:path w="190" h="115">
                  <a:moveTo>
                    <a:pt x="109" y="0"/>
                  </a:moveTo>
                  <a:cubicBezTo>
                    <a:pt x="0" y="40"/>
                    <a:pt x="0" y="40"/>
                    <a:pt x="0" y="40"/>
                  </a:cubicBezTo>
                  <a:cubicBezTo>
                    <a:pt x="17" y="84"/>
                    <a:pt x="59" y="115"/>
                    <a:pt x="108" y="115"/>
                  </a:cubicBezTo>
                  <a:cubicBezTo>
                    <a:pt x="140" y="115"/>
                    <a:pt x="169" y="102"/>
                    <a:pt x="190" y="81"/>
                  </a:cubicBezTo>
                  <a:lnTo>
                    <a:pt x="109" y="0"/>
                  </a:lnTo>
                  <a:close/>
                </a:path>
              </a:pathLst>
            </a:custGeom>
            <a:solidFill>
              <a:srgbClr val="104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8" name="Freeform 432">
              <a:extLst>
                <a:ext uri="{FF2B5EF4-FFF2-40B4-BE49-F238E27FC236}">
                  <a16:creationId xmlns:a16="http://schemas.microsoft.com/office/drawing/2014/main" id="{391FCF2A-8FD3-4EA8-8FD5-20DD651D0C97}"/>
                </a:ext>
              </a:extLst>
            </p:cNvPr>
            <p:cNvSpPr>
              <a:spLocks/>
            </p:cNvSpPr>
            <p:nvPr/>
          </p:nvSpPr>
          <p:spPr bwMode="auto">
            <a:xfrm>
              <a:off x="5632450" y="1978025"/>
              <a:ext cx="187325" cy="133350"/>
            </a:xfrm>
            <a:custGeom>
              <a:avLst/>
              <a:gdLst>
                <a:gd name="T0" fmla="*/ 34 w 116"/>
                <a:gd name="T1" fmla="*/ 0 h 82"/>
                <a:gd name="T2" fmla="*/ 0 w 116"/>
                <a:gd name="T3" fmla="*/ 82 h 82"/>
                <a:gd name="T4" fmla="*/ 0 w 116"/>
                <a:gd name="T5" fmla="*/ 82 h 82"/>
                <a:gd name="T6" fmla="*/ 116 w 116"/>
                <a:gd name="T7" fmla="*/ 82 h 82"/>
                <a:gd name="T8" fmla="*/ 34 w 116"/>
                <a:gd name="T9" fmla="*/ 0 h 82"/>
              </a:gdLst>
              <a:ahLst/>
              <a:cxnLst>
                <a:cxn ang="0">
                  <a:pos x="T0" y="T1"/>
                </a:cxn>
                <a:cxn ang="0">
                  <a:pos x="T2" y="T3"/>
                </a:cxn>
                <a:cxn ang="0">
                  <a:pos x="T4" y="T5"/>
                </a:cxn>
                <a:cxn ang="0">
                  <a:pos x="T6" y="T7"/>
                </a:cxn>
                <a:cxn ang="0">
                  <a:pos x="T8" y="T9"/>
                </a:cxn>
              </a:cxnLst>
              <a:rect l="0" t="0" r="r" b="b"/>
              <a:pathLst>
                <a:path w="116" h="82">
                  <a:moveTo>
                    <a:pt x="34" y="0"/>
                  </a:moveTo>
                  <a:cubicBezTo>
                    <a:pt x="13" y="21"/>
                    <a:pt x="0" y="50"/>
                    <a:pt x="0" y="82"/>
                  </a:cubicBezTo>
                  <a:cubicBezTo>
                    <a:pt x="0" y="82"/>
                    <a:pt x="0" y="82"/>
                    <a:pt x="0" y="82"/>
                  </a:cubicBezTo>
                  <a:cubicBezTo>
                    <a:pt x="116" y="82"/>
                    <a:pt x="116" y="82"/>
                    <a:pt x="116" y="82"/>
                  </a:cubicBezTo>
                  <a:lnTo>
                    <a:pt x="34" y="0"/>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9" name="Freeform 433">
              <a:extLst>
                <a:ext uri="{FF2B5EF4-FFF2-40B4-BE49-F238E27FC236}">
                  <a16:creationId xmlns:a16="http://schemas.microsoft.com/office/drawing/2014/main" id="{50EBE9DB-4C31-411D-9D81-485D93E9EA07}"/>
                </a:ext>
              </a:extLst>
            </p:cNvPr>
            <p:cNvSpPr>
              <a:spLocks/>
            </p:cNvSpPr>
            <p:nvPr/>
          </p:nvSpPr>
          <p:spPr bwMode="auto">
            <a:xfrm>
              <a:off x="5632450" y="2111375"/>
              <a:ext cx="187325" cy="65088"/>
            </a:xfrm>
            <a:custGeom>
              <a:avLst/>
              <a:gdLst>
                <a:gd name="T0" fmla="*/ 0 w 116"/>
                <a:gd name="T1" fmla="*/ 0 h 40"/>
                <a:gd name="T2" fmla="*/ 7 w 116"/>
                <a:gd name="T3" fmla="*/ 40 h 40"/>
                <a:gd name="T4" fmla="*/ 116 w 116"/>
                <a:gd name="T5" fmla="*/ 0 h 40"/>
                <a:gd name="T6" fmla="*/ 0 w 116"/>
                <a:gd name="T7" fmla="*/ 0 h 40"/>
              </a:gdLst>
              <a:ahLst/>
              <a:cxnLst>
                <a:cxn ang="0">
                  <a:pos x="T0" y="T1"/>
                </a:cxn>
                <a:cxn ang="0">
                  <a:pos x="T2" y="T3"/>
                </a:cxn>
                <a:cxn ang="0">
                  <a:pos x="T4" y="T5"/>
                </a:cxn>
                <a:cxn ang="0">
                  <a:pos x="T6" y="T7"/>
                </a:cxn>
              </a:cxnLst>
              <a:rect l="0" t="0" r="r" b="b"/>
              <a:pathLst>
                <a:path w="116" h="40">
                  <a:moveTo>
                    <a:pt x="0" y="0"/>
                  </a:moveTo>
                  <a:cubicBezTo>
                    <a:pt x="0" y="14"/>
                    <a:pt x="3" y="28"/>
                    <a:pt x="7" y="40"/>
                  </a:cubicBezTo>
                  <a:cubicBezTo>
                    <a:pt x="116" y="0"/>
                    <a:pt x="116" y="0"/>
                    <a:pt x="11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0" name="Freeform 434">
              <a:extLst>
                <a:ext uri="{FF2B5EF4-FFF2-40B4-BE49-F238E27FC236}">
                  <a16:creationId xmlns:a16="http://schemas.microsoft.com/office/drawing/2014/main" id="{C4E12542-5165-4D72-9B5C-3126BD7F1889}"/>
                </a:ext>
              </a:extLst>
            </p:cNvPr>
            <p:cNvSpPr>
              <a:spLocks/>
            </p:cNvSpPr>
            <p:nvPr/>
          </p:nvSpPr>
          <p:spPr bwMode="auto">
            <a:xfrm>
              <a:off x="5688013" y="1924050"/>
              <a:ext cx="317500" cy="319088"/>
            </a:xfrm>
            <a:custGeom>
              <a:avLst/>
              <a:gdLst>
                <a:gd name="T0" fmla="*/ 163 w 197"/>
                <a:gd name="T1" fmla="*/ 197 h 197"/>
                <a:gd name="T2" fmla="*/ 197 w 197"/>
                <a:gd name="T3" fmla="*/ 116 h 197"/>
                <a:gd name="T4" fmla="*/ 81 w 197"/>
                <a:gd name="T5" fmla="*/ 0 h 197"/>
                <a:gd name="T6" fmla="*/ 0 w 197"/>
                <a:gd name="T7" fmla="*/ 34 h 197"/>
                <a:gd name="T8" fmla="*/ 82 w 197"/>
                <a:gd name="T9" fmla="*/ 116 h 197"/>
                <a:gd name="T10" fmla="*/ 163 w 197"/>
                <a:gd name="T11" fmla="*/ 197 h 197"/>
              </a:gdLst>
              <a:ahLst/>
              <a:cxnLst>
                <a:cxn ang="0">
                  <a:pos x="T0" y="T1"/>
                </a:cxn>
                <a:cxn ang="0">
                  <a:pos x="T2" y="T3"/>
                </a:cxn>
                <a:cxn ang="0">
                  <a:pos x="T4" y="T5"/>
                </a:cxn>
                <a:cxn ang="0">
                  <a:pos x="T6" y="T7"/>
                </a:cxn>
                <a:cxn ang="0">
                  <a:pos x="T8" y="T9"/>
                </a:cxn>
                <a:cxn ang="0">
                  <a:pos x="T10" y="T11"/>
                </a:cxn>
              </a:cxnLst>
              <a:rect l="0" t="0" r="r" b="b"/>
              <a:pathLst>
                <a:path w="197" h="197">
                  <a:moveTo>
                    <a:pt x="163" y="197"/>
                  </a:moveTo>
                  <a:cubicBezTo>
                    <a:pt x="184" y="176"/>
                    <a:pt x="197" y="147"/>
                    <a:pt x="197" y="116"/>
                  </a:cubicBezTo>
                  <a:cubicBezTo>
                    <a:pt x="197" y="52"/>
                    <a:pt x="145" y="0"/>
                    <a:pt x="81" y="0"/>
                  </a:cubicBezTo>
                  <a:cubicBezTo>
                    <a:pt x="50" y="0"/>
                    <a:pt x="21" y="13"/>
                    <a:pt x="0" y="34"/>
                  </a:cubicBezTo>
                  <a:cubicBezTo>
                    <a:pt x="82" y="116"/>
                    <a:pt x="82" y="116"/>
                    <a:pt x="82" y="116"/>
                  </a:cubicBezTo>
                  <a:lnTo>
                    <a:pt x="163" y="197"/>
                  </a:lnTo>
                  <a:close/>
                </a:path>
              </a:pathLst>
            </a:custGeom>
            <a:solidFill>
              <a:srgbClr val="4B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1" name="Rectangle 435">
              <a:extLst>
                <a:ext uri="{FF2B5EF4-FFF2-40B4-BE49-F238E27FC236}">
                  <a16:creationId xmlns:a16="http://schemas.microsoft.com/office/drawing/2014/main" id="{6BEA8C22-57E4-4606-A33E-FE914C89F350}"/>
                </a:ext>
              </a:extLst>
            </p:cNvPr>
            <p:cNvSpPr>
              <a:spLocks noChangeArrowheads="1"/>
            </p:cNvSpPr>
            <p:nvPr/>
          </p:nvSpPr>
          <p:spPr bwMode="auto">
            <a:xfrm>
              <a:off x="6080125" y="2743200"/>
              <a:ext cx="69850" cy="96838"/>
            </a:xfrm>
            <a:prstGeom prst="rect">
              <a:avLst/>
            </a:prstGeom>
            <a:solidFill>
              <a:srgbClr val="4BC8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2" name="Rectangle 436">
              <a:extLst>
                <a:ext uri="{FF2B5EF4-FFF2-40B4-BE49-F238E27FC236}">
                  <a16:creationId xmlns:a16="http://schemas.microsoft.com/office/drawing/2014/main" id="{6F8AB57F-8196-4909-97E1-AC27C6C1A5CA}"/>
                </a:ext>
              </a:extLst>
            </p:cNvPr>
            <p:cNvSpPr>
              <a:spLocks noChangeArrowheads="1"/>
            </p:cNvSpPr>
            <p:nvPr/>
          </p:nvSpPr>
          <p:spPr bwMode="auto">
            <a:xfrm>
              <a:off x="6184900" y="2633662"/>
              <a:ext cx="68263" cy="206375"/>
            </a:xfrm>
            <a:prstGeom prst="rect">
              <a:avLst/>
            </a:prstGeom>
            <a:solidFill>
              <a:srgbClr val="489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3" name="Rectangle 437">
              <a:extLst>
                <a:ext uri="{FF2B5EF4-FFF2-40B4-BE49-F238E27FC236}">
                  <a16:creationId xmlns:a16="http://schemas.microsoft.com/office/drawing/2014/main" id="{5DF34858-DEC5-4FED-8D61-69D6D2CFF087}"/>
                </a:ext>
              </a:extLst>
            </p:cNvPr>
            <p:cNvSpPr>
              <a:spLocks noChangeArrowheads="1"/>
            </p:cNvSpPr>
            <p:nvPr/>
          </p:nvSpPr>
          <p:spPr bwMode="auto">
            <a:xfrm>
              <a:off x="6288088" y="2543175"/>
              <a:ext cx="69850" cy="296863"/>
            </a:xfrm>
            <a:prstGeom prst="rect">
              <a:avLst/>
            </a:prstGeom>
            <a:solidFill>
              <a:srgbClr val="1049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4" name="Freeform 438">
              <a:extLst>
                <a:ext uri="{FF2B5EF4-FFF2-40B4-BE49-F238E27FC236}">
                  <a16:creationId xmlns:a16="http://schemas.microsoft.com/office/drawing/2014/main" id="{0D2A4FC3-04BD-4CCA-8AA1-F732DCED883C}"/>
                </a:ext>
              </a:extLst>
            </p:cNvPr>
            <p:cNvSpPr>
              <a:spLocks/>
            </p:cNvSpPr>
            <p:nvPr/>
          </p:nvSpPr>
          <p:spPr bwMode="auto">
            <a:xfrm>
              <a:off x="5160963" y="3138487"/>
              <a:ext cx="566738" cy="566738"/>
            </a:xfrm>
            <a:custGeom>
              <a:avLst/>
              <a:gdLst>
                <a:gd name="T0" fmla="*/ 62 w 350"/>
                <a:gd name="T1" fmla="*/ 288 h 350"/>
                <a:gd name="T2" fmla="*/ 288 w 350"/>
                <a:gd name="T3" fmla="*/ 288 h 350"/>
                <a:gd name="T4" fmla="*/ 288 w 350"/>
                <a:gd name="T5" fmla="*/ 62 h 350"/>
                <a:gd name="T6" fmla="*/ 62 w 350"/>
                <a:gd name="T7" fmla="*/ 62 h 350"/>
                <a:gd name="T8" fmla="*/ 62 w 350"/>
                <a:gd name="T9" fmla="*/ 288 h 350"/>
              </a:gdLst>
              <a:ahLst/>
              <a:cxnLst>
                <a:cxn ang="0">
                  <a:pos x="T0" y="T1"/>
                </a:cxn>
                <a:cxn ang="0">
                  <a:pos x="T2" y="T3"/>
                </a:cxn>
                <a:cxn ang="0">
                  <a:pos x="T4" y="T5"/>
                </a:cxn>
                <a:cxn ang="0">
                  <a:pos x="T6" y="T7"/>
                </a:cxn>
                <a:cxn ang="0">
                  <a:pos x="T8" y="T9"/>
                </a:cxn>
              </a:cxnLst>
              <a:rect l="0" t="0" r="r" b="b"/>
              <a:pathLst>
                <a:path w="350" h="350">
                  <a:moveTo>
                    <a:pt x="62" y="288"/>
                  </a:moveTo>
                  <a:cubicBezTo>
                    <a:pt x="125" y="350"/>
                    <a:pt x="226" y="350"/>
                    <a:pt x="288" y="288"/>
                  </a:cubicBezTo>
                  <a:cubicBezTo>
                    <a:pt x="350" y="226"/>
                    <a:pt x="350" y="125"/>
                    <a:pt x="288" y="62"/>
                  </a:cubicBezTo>
                  <a:cubicBezTo>
                    <a:pt x="226" y="0"/>
                    <a:pt x="125" y="0"/>
                    <a:pt x="62" y="62"/>
                  </a:cubicBezTo>
                  <a:cubicBezTo>
                    <a:pt x="0" y="125"/>
                    <a:pt x="0" y="226"/>
                    <a:pt x="62"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5" name="Rectangle 439">
              <a:extLst>
                <a:ext uri="{FF2B5EF4-FFF2-40B4-BE49-F238E27FC236}">
                  <a16:creationId xmlns:a16="http://schemas.microsoft.com/office/drawing/2014/main" id="{FCD36AD4-8343-4AE6-A468-2697CA580C13}"/>
                </a:ext>
              </a:extLst>
            </p:cNvPr>
            <p:cNvSpPr>
              <a:spLocks noChangeArrowheads="1"/>
            </p:cNvSpPr>
            <p:nvPr/>
          </p:nvSpPr>
          <p:spPr bwMode="auto">
            <a:xfrm>
              <a:off x="5302250" y="3495675"/>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6" name="Rectangle 440">
              <a:extLst>
                <a:ext uri="{FF2B5EF4-FFF2-40B4-BE49-F238E27FC236}">
                  <a16:creationId xmlns:a16="http://schemas.microsoft.com/office/drawing/2014/main" id="{188F2A0C-955C-489F-8D3E-4A687CB0FF46}"/>
                </a:ext>
              </a:extLst>
            </p:cNvPr>
            <p:cNvSpPr>
              <a:spLocks noChangeArrowheads="1"/>
            </p:cNvSpPr>
            <p:nvPr/>
          </p:nvSpPr>
          <p:spPr bwMode="auto">
            <a:xfrm>
              <a:off x="5302250" y="3435350"/>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7" name="Rectangle 441">
              <a:extLst>
                <a:ext uri="{FF2B5EF4-FFF2-40B4-BE49-F238E27FC236}">
                  <a16:creationId xmlns:a16="http://schemas.microsoft.com/office/drawing/2014/main" id="{DBADCFA6-4E0C-4ED7-BAC4-9E6D460B3635}"/>
                </a:ext>
              </a:extLst>
            </p:cNvPr>
            <p:cNvSpPr>
              <a:spLocks noChangeArrowheads="1"/>
            </p:cNvSpPr>
            <p:nvPr/>
          </p:nvSpPr>
          <p:spPr bwMode="auto">
            <a:xfrm>
              <a:off x="5302250" y="3316287"/>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8" name="Rectangle 442">
              <a:extLst>
                <a:ext uri="{FF2B5EF4-FFF2-40B4-BE49-F238E27FC236}">
                  <a16:creationId xmlns:a16="http://schemas.microsoft.com/office/drawing/2014/main" id="{9DF8EC42-A5B3-4474-9F16-6E030E59D0BF}"/>
                </a:ext>
              </a:extLst>
            </p:cNvPr>
            <p:cNvSpPr>
              <a:spLocks noChangeArrowheads="1"/>
            </p:cNvSpPr>
            <p:nvPr/>
          </p:nvSpPr>
          <p:spPr bwMode="auto">
            <a:xfrm>
              <a:off x="5302250" y="3376612"/>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9" name="Freeform 443">
              <a:extLst>
                <a:ext uri="{FF2B5EF4-FFF2-40B4-BE49-F238E27FC236}">
                  <a16:creationId xmlns:a16="http://schemas.microsoft.com/office/drawing/2014/main" id="{0F68C91E-E214-495E-8136-EA04727FD3BE}"/>
                </a:ext>
              </a:extLst>
            </p:cNvPr>
            <p:cNvSpPr>
              <a:spLocks/>
            </p:cNvSpPr>
            <p:nvPr/>
          </p:nvSpPr>
          <p:spPr bwMode="auto">
            <a:xfrm>
              <a:off x="5302250" y="3363912"/>
              <a:ext cx="269875" cy="133350"/>
            </a:xfrm>
            <a:custGeom>
              <a:avLst/>
              <a:gdLst>
                <a:gd name="T0" fmla="*/ 170 w 170"/>
                <a:gd name="T1" fmla="*/ 0 h 84"/>
                <a:gd name="T2" fmla="*/ 132 w 170"/>
                <a:gd name="T3" fmla="*/ 11 h 84"/>
                <a:gd name="T4" fmla="*/ 142 w 170"/>
                <a:gd name="T5" fmla="*/ 20 h 84"/>
                <a:gd name="T6" fmla="*/ 118 w 170"/>
                <a:gd name="T7" fmla="*/ 44 h 84"/>
                <a:gd name="T8" fmla="*/ 92 w 170"/>
                <a:gd name="T9" fmla="*/ 17 h 84"/>
                <a:gd name="T10" fmla="*/ 46 w 170"/>
                <a:gd name="T11" fmla="*/ 63 h 84"/>
                <a:gd name="T12" fmla="*/ 24 w 170"/>
                <a:gd name="T13" fmla="*/ 41 h 84"/>
                <a:gd name="T14" fmla="*/ 0 w 170"/>
                <a:gd name="T15" fmla="*/ 66 h 84"/>
                <a:gd name="T16" fmla="*/ 0 w 170"/>
                <a:gd name="T17" fmla="*/ 84 h 84"/>
                <a:gd name="T18" fmla="*/ 24 w 170"/>
                <a:gd name="T19" fmla="*/ 60 h 84"/>
                <a:gd name="T20" fmla="*/ 46 w 170"/>
                <a:gd name="T21" fmla="*/ 81 h 84"/>
                <a:gd name="T22" fmla="*/ 92 w 170"/>
                <a:gd name="T23" fmla="*/ 36 h 84"/>
                <a:gd name="T24" fmla="*/ 118 w 170"/>
                <a:gd name="T25" fmla="*/ 63 h 84"/>
                <a:gd name="T26" fmla="*/ 151 w 170"/>
                <a:gd name="T27" fmla="*/ 29 h 84"/>
                <a:gd name="T28" fmla="*/ 160 w 170"/>
                <a:gd name="T29" fmla="*/ 38 h 84"/>
                <a:gd name="T30" fmla="*/ 170 w 170"/>
                <a:gd name="T3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84">
                  <a:moveTo>
                    <a:pt x="170" y="0"/>
                  </a:moveTo>
                  <a:lnTo>
                    <a:pt x="132" y="11"/>
                  </a:lnTo>
                  <a:lnTo>
                    <a:pt x="142" y="20"/>
                  </a:lnTo>
                  <a:lnTo>
                    <a:pt x="118" y="44"/>
                  </a:lnTo>
                  <a:lnTo>
                    <a:pt x="92" y="17"/>
                  </a:lnTo>
                  <a:lnTo>
                    <a:pt x="46" y="63"/>
                  </a:lnTo>
                  <a:lnTo>
                    <a:pt x="24" y="41"/>
                  </a:lnTo>
                  <a:lnTo>
                    <a:pt x="0" y="66"/>
                  </a:lnTo>
                  <a:lnTo>
                    <a:pt x="0" y="84"/>
                  </a:lnTo>
                  <a:lnTo>
                    <a:pt x="24" y="60"/>
                  </a:lnTo>
                  <a:lnTo>
                    <a:pt x="46" y="81"/>
                  </a:lnTo>
                  <a:lnTo>
                    <a:pt x="92" y="36"/>
                  </a:lnTo>
                  <a:lnTo>
                    <a:pt x="118" y="63"/>
                  </a:lnTo>
                  <a:lnTo>
                    <a:pt x="151" y="29"/>
                  </a:lnTo>
                  <a:lnTo>
                    <a:pt x="160" y="38"/>
                  </a:lnTo>
                  <a:lnTo>
                    <a:pt x="170" y="0"/>
                  </a:lnTo>
                  <a:close/>
                </a:path>
              </a:pathLst>
            </a:custGeom>
            <a:solidFill>
              <a:srgbClr val="1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grpSp>
        <p:nvGrpSpPr>
          <p:cNvPr id="18" name="Group 17">
            <a:extLst>
              <a:ext uri="{FF2B5EF4-FFF2-40B4-BE49-F238E27FC236}">
                <a16:creationId xmlns:a16="http://schemas.microsoft.com/office/drawing/2014/main" id="{6ABC43EE-426A-47A7-9658-61ED8417DC01}"/>
              </a:ext>
            </a:extLst>
          </p:cNvPr>
          <p:cNvGrpSpPr/>
          <p:nvPr/>
        </p:nvGrpSpPr>
        <p:grpSpPr>
          <a:xfrm>
            <a:off x="2858136" y="2450032"/>
            <a:ext cx="703664" cy="7036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51987" y="2464902"/>
              <a:ext cx="493361" cy="493361"/>
            </a:xfrm>
            <a:prstGeom prst="rect">
              <a:avLst/>
            </a:prstGeom>
          </p:spPr>
        </p:pic>
      </p:grpSp>
    </p:spTree>
    <p:extLst>
      <p:ext uri="{BB962C8B-B14F-4D97-AF65-F5344CB8AC3E}">
        <p14:creationId xmlns:p14="http://schemas.microsoft.com/office/powerpoint/2010/main" val="2733916274"/>
      </p:ext>
    </p:extLst>
  </p:cSld>
  <p:clrMapOvr>
    <a:masterClrMapping/>
  </p:clrMapOvr>
  <p:transition>
    <p:fade/>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DB5DF518-9D87-4C9E-B207-CAE342D1FE02}"/>
              </a:ext>
            </a:extLst>
          </p:cNvPr>
          <p:cNvSpPr>
            <a:spLocks noGrp="1"/>
          </p:cNvSpPr>
          <p:nvPr>
            <p:ph type="title"/>
          </p:nvPr>
        </p:nvSpPr>
        <p:spPr>
          <a:xfrm>
            <a:off x="1319920" y="204363"/>
            <a:ext cx="10789916" cy="977575"/>
          </a:xfrm>
        </p:spPr>
        <p:txBody>
          <a:bodyPr/>
          <a:lstStyle/>
          <a:p>
            <a:r>
              <a:rPr lang="en-US" dirty="0"/>
              <a:t>Breakout Activity: </a:t>
            </a:r>
            <a:br>
              <a:rPr lang="en-US" dirty="0"/>
            </a:br>
            <a:r>
              <a:rPr lang="en-US" dirty="0">
                <a:solidFill>
                  <a:srgbClr val="737373"/>
                </a:solidFill>
              </a:rPr>
              <a:t>Attack Patterns</a:t>
            </a:r>
          </a:p>
        </p:txBody>
      </p:sp>
      <p:cxnSp>
        <p:nvCxnSpPr>
          <p:cNvPr id="2" name="Straight Connector 1">
            <a:extLst>
              <a:ext uri="{FF2B5EF4-FFF2-40B4-BE49-F238E27FC236}">
                <a16:creationId xmlns:a16="http://schemas.microsoft.com/office/drawing/2014/main" id="{3660676B-CEE5-40F8-9118-26AA90898AA7}"/>
              </a:ext>
            </a:extLst>
          </p:cNvPr>
          <p:cNvCxnSpPr>
            <a:cxnSpLocks/>
          </p:cNvCxnSpPr>
          <p:nvPr/>
        </p:nvCxnSpPr>
        <p:spPr>
          <a:xfrm>
            <a:off x="2158770" y="1705555"/>
            <a:ext cx="0" cy="826935"/>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D0941A39-0F86-4711-A40F-04DA806B6824}"/>
              </a:ext>
            </a:extLst>
          </p:cNvPr>
          <p:cNvSpPr txBox="1"/>
          <p:nvPr/>
        </p:nvSpPr>
        <p:spPr>
          <a:xfrm>
            <a:off x="614995" y="1965134"/>
            <a:ext cx="1364867"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OUTCOMES</a:t>
            </a:r>
          </a:p>
        </p:txBody>
      </p:sp>
      <p:sp>
        <p:nvSpPr>
          <p:cNvPr id="9" name="TextBox 8">
            <a:extLst>
              <a:ext uri="{FF2B5EF4-FFF2-40B4-BE49-F238E27FC236}">
                <a16:creationId xmlns:a16="http://schemas.microsoft.com/office/drawing/2014/main" id="{A9D20C43-0225-4E6D-A468-3A69C0A69639}"/>
              </a:ext>
            </a:extLst>
          </p:cNvPr>
          <p:cNvSpPr txBox="1"/>
          <p:nvPr/>
        </p:nvSpPr>
        <p:spPr>
          <a:xfrm>
            <a:off x="2242267" y="1795856"/>
            <a:ext cx="6909671"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A1A1A"/>
                </a:solidFill>
                <a:effectLst/>
                <a:uLnTx/>
                <a:uFillTx/>
                <a:latin typeface="Segoe UI"/>
                <a:ea typeface="+mn-ea"/>
                <a:cs typeface="+mn-cs"/>
              </a:rPr>
              <a:t>As a result of participating in this activity, you will better be able to </a:t>
            </a:r>
            <a:r>
              <a:rPr kumimoji="0" lang="en-US" sz="1800" b="1" i="0" u="none" strike="noStrike" kern="1200" cap="none" spc="0" normalizeH="0" baseline="0" noProof="0" dirty="0">
                <a:ln>
                  <a:noFill/>
                </a:ln>
                <a:solidFill>
                  <a:srgbClr val="B4A0FF"/>
                </a:solidFill>
                <a:effectLst/>
                <a:uLnTx/>
                <a:uFillTx/>
                <a:latin typeface="Segoe UI"/>
                <a:ea typeface="+mn-ea"/>
                <a:cs typeface="+mn-cs"/>
              </a:rPr>
              <a:t>Understand Attack Patterns</a:t>
            </a: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11" name="people_23" title="Icon of a person with a chat bubble above them">
            <a:extLst>
              <a:ext uri="{FF2B5EF4-FFF2-40B4-BE49-F238E27FC236}">
                <a16:creationId xmlns:a16="http://schemas.microsoft.com/office/drawing/2014/main" id="{49875BA4-0DB1-4D64-BD35-603AF15D0A57}"/>
              </a:ext>
            </a:extLst>
          </p:cNvPr>
          <p:cNvSpPr>
            <a:spLocks noChangeAspect="1" noEditPoints="1"/>
          </p:cNvSpPr>
          <p:nvPr/>
        </p:nvSpPr>
        <p:spPr bwMode="auto">
          <a:xfrm>
            <a:off x="588397" y="350351"/>
            <a:ext cx="687791" cy="680511"/>
          </a:xfrm>
          <a:custGeom>
            <a:avLst/>
            <a:gdLst>
              <a:gd name="T0" fmla="*/ 75 w 275"/>
              <a:gd name="T1" fmla="*/ 34 h 273"/>
              <a:gd name="T2" fmla="*/ 75 w 275"/>
              <a:gd name="T3" fmla="*/ 0 h 273"/>
              <a:gd name="T4" fmla="*/ 275 w 275"/>
              <a:gd name="T5" fmla="*/ 0 h 273"/>
              <a:gd name="T6" fmla="*/ 275 w 275"/>
              <a:gd name="T7" fmla="*/ 125 h 273"/>
              <a:gd name="T8" fmla="*/ 247 w 275"/>
              <a:gd name="T9" fmla="*/ 125 h 273"/>
              <a:gd name="T10" fmla="*/ 203 w 275"/>
              <a:gd name="T11" fmla="*/ 170 h 273"/>
              <a:gd name="T12" fmla="*/ 203 w 275"/>
              <a:gd name="T13" fmla="*/ 127 h 273"/>
              <a:gd name="T14" fmla="*/ 181 w 275"/>
              <a:gd name="T15" fmla="*/ 127 h 273"/>
              <a:gd name="T16" fmla="*/ 92 w 275"/>
              <a:gd name="T17" fmla="*/ 71 h 273"/>
              <a:gd name="T18" fmla="*/ 38 w 275"/>
              <a:gd name="T19" fmla="*/ 126 h 273"/>
              <a:gd name="T20" fmla="*/ 92 w 275"/>
              <a:gd name="T21" fmla="*/ 181 h 273"/>
              <a:gd name="T22" fmla="*/ 147 w 275"/>
              <a:gd name="T23" fmla="*/ 126 h 273"/>
              <a:gd name="T24" fmla="*/ 92 w 275"/>
              <a:gd name="T25" fmla="*/ 71 h 273"/>
              <a:gd name="T26" fmla="*/ 185 w 275"/>
              <a:gd name="T27" fmla="*/ 273 h 273"/>
              <a:gd name="T28" fmla="*/ 92 w 275"/>
              <a:gd name="T29" fmla="*/ 181 h 273"/>
              <a:gd name="T30" fmla="*/ 0 w 275"/>
              <a:gd name="T31" fmla="*/ 273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5" h="273">
                <a:moveTo>
                  <a:pt x="75" y="34"/>
                </a:moveTo>
                <a:cubicBezTo>
                  <a:pt x="75" y="0"/>
                  <a:pt x="75" y="0"/>
                  <a:pt x="75" y="0"/>
                </a:cubicBezTo>
                <a:cubicBezTo>
                  <a:pt x="275" y="0"/>
                  <a:pt x="275" y="0"/>
                  <a:pt x="275" y="0"/>
                </a:cubicBezTo>
                <a:cubicBezTo>
                  <a:pt x="275" y="125"/>
                  <a:pt x="275" y="125"/>
                  <a:pt x="275" y="125"/>
                </a:cubicBezTo>
                <a:cubicBezTo>
                  <a:pt x="247" y="125"/>
                  <a:pt x="247" y="125"/>
                  <a:pt x="247" y="125"/>
                </a:cubicBezTo>
                <a:cubicBezTo>
                  <a:pt x="203" y="170"/>
                  <a:pt x="203" y="170"/>
                  <a:pt x="203" y="170"/>
                </a:cubicBezTo>
                <a:cubicBezTo>
                  <a:pt x="203" y="127"/>
                  <a:pt x="203" y="127"/>
                  <a:pt x="203" y="127"/>
                </a:cubicBezTo>
                <a:cubicBezTo>
                  <a:pt x="181" y="127"/>
                  <a:pt x="181" y="127"/>
                  <a:pt x="181" y="127"/>
                </a:cubicBezTo>
                <a:moveTo>
                  <a:pt x="92" y="71"/>
                </a:moveTo>
                <a:cubicBezTo>
                  <a:pt x="62" y="71"/>
                  <a:pt x="38" y="96"/>
                  <a:pt x="38" y="126"/>
                </a:cubicBezTo>
                <a:cubicBezTo>
                  <a:pt x="38" y="156"/>
                  <a:pt x="62" y="181"/>
                  <a:pt x="92" y="181"/>
                </a:cubicBezTo>
                <a:cubicBezTo>
                  <a:pt x="123" y="181"/>
                  <a:pt x="147" y="156"/>
                  <a:pt x="147" y="126"/>
                </a:cubicBezTo>
                <a:cubicBezTo>
                  <a:pt x="147" y="96"/>
                  <a:pt x="123" y="71"/>
                  <a:pt x="92" y="71"/>
                </a:cubicBezTo>
                <a:close/>
                <a:moveTo>
                  <a:pt x="185" y="273"/>
                </a:moveTo>
                <a:cubicBezTo>
                  <a:pt x="185" y="222"/>
                  <a:pt x="144" y="181"/>
                  <a:pt x="92" y="181"/>
                </a:cubicBezTo>
                <a:cubicBezTo>
                  <a:pt x="41" y="181"/>
                  <a:pt x="0" y="222"/>
                  <a:pt x="0" y="273"/>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graphicFrame>
        <p:nvGraphicFramePr>
          <p:cNvPr id="46" name="Table 46">
            <a:extLst>
              <a:ext uri="{FF2B5EF4-FFF2-40B4-BE49-F238E27FC236}">
                <a16:creationId xmlns:a16="http://schemas.microsoft.com/office/drawing/2014/main" id="{50129A11-B5C7-4100-96BD-D630375132AA}"/>
              </a:ext>
            </a:extLst>
          </p:cNvPr>
          <p:cNvGraphicFramePr>
            <a:graphicFrameLocks noGrp="1"/>
          </p:cNvGraphicFramePr>
          <p:nvPr/>
        </p:nvGraphicFramePr>
        <p:xfrm>
          <a:off x="0" y="6180915"/>
          <a:ext cx="12192000" cy="840212"/>
        </p:xfrm>
        <a:graphic>
          <a:graphicData uri="http://schemas.openxmlformats.org/drawingml/2006/table">
            <a:tbl>
              <a:tblPr firstRow="1" bandRow="1">
                <a:tableStyleId>{5C22544A-7EE6-4342-B048-85BDC9FD1C3A}</a:tableStyleId>
              </a:tblPr>
              <a:tblGrid>
                <a:gridCol w="864973">
                  <a:extLst>
                    <a:ext uri="{9D8B030D-6E8A-4147-A177-3AD203B41FA5}">
                      <a16:colId xmlns:a16="http://schemas.microsoft.com/office/drawing/2014/main" val="2727135258"/>
                    </a:ext>
                  </a:extLst>
                </a:gridCol>
                <a:gridCol w="840259">
                  <a:extLst>
                    <a:ext uri="{9D8B030D-6E8A-4147-A177-3AD203B41FA5}">
                      <a16:colId xmlns:a16="http://schemas.microsoft.com/office/drawing/2014/main" val="2021159383"/>
                    </a:ext>
                  </a:extLst>
                </a:gridCol>
                <a:gridCol w="908222">
                  <a:extLst>
                    <a:ext uri="{9D8B030D-6E8A-4147-A177-3AD203B41FA5}">
                      <a16:colId xmlns:a16="http://schemas.microsoft.com/office/drawing/2014/main" val="503194899"/>
                    </a:ext>
                  </a:extLst>
                </a:gridCol>
                <a:gridCol w="939114">
                  <a:extLst>
                    <a:ext uri="{9D8B030D-6E8A-4147-A177-3AD203B41FA5}">
                      <a16:colId xmlns:a16="http://schemas.microsoft.com/office/drawing/2014/main" val="3479706331"/>
                    </a:ext>
                  </a:extLst>
                </a:gridCol>
                <a:gridCol w="988540">
                  <a:extLst>
                    <a:ext uri="{9D8B030D-6E8A-4147-A177-3AD203B41FA5}">
                      <a16:colId xmlns:a16="http://schemas.microsoft.com/office/drawing/2014/main" val="1410495515"/>
                    </a:ext>
                  </a:extLst>
                </a:gridCol>
                <a:gridCol w="852616">
                  <a:extLst>
                    <a:ext uri="{9D8B030D-6E8A-4147-A177-3AD203B41FA5}">
                      <a16:colId xmlns:a16="http://schemas.microsoft.com/office/drawing/2014/main" val="4019179051"/>
                    </a:ext>
                  </a:extLst>
                </a:gridCol>
                <a:gridCol w="951471">
                  <a:extLst>
                    <a:ext uri="{9D8B030D-6E8A-4147-A177-3AD203B41FA5}">
                      <a16:colId xmlns:a16="http://schemas.microsoft.com/office/drawing/2014/main" val="2845264500"/>
                    </a:ext>
                  </a:extLst>
                </a:gridCol>
                <a:gridCol w="815546">
                  <a:extLst>
                    <a:ext uri="{9D8B030D-6E8A-4147-A177-3AD203B41FA5}">
                      <a16:colId xmlns:a16="http://schemas.microsoft.com/office/drawing/2014/main" val="1998852072"/>
                    </a:ext>
                  </a:extLst>
                </a:gridCol>
                <a:gridCol w="871151">
                  <a:extLst>
                    <a:ext uri="{9D8B030D-6E8A-4147-A177-3AD203B41FA5}">
                      <a16:colId xmlns:a16="http://schemas.microsoft.com/office/drawing/2014/main" val="166283103"/>
                    </a:ext>
                  </a:extLst>
                </a:gridCol>
                <a:gridCol w="939113">
                  <a:extLst>
                    <a:ext uri="{9D8B030D-6E8A-4147-A177-3AD203B41FA5}">
                      <a16:colId xmlns:a16="http://schemas.microsoft.com/office/drawing/2014/main" val="367959744"/>
                    </a:ext>
                  </a:extLst>
                </a:gridCol>
                <a:gridCol w="797011">
                  <a:extLst>
                    <a:ext uri="{9D8B030D-6E8A-4147-A177-3AD203B41FA5}">
                      <a16:colId xmlns:a16="http://schemas.microsoft.com/office/drawing/2014/main" val="1579851546"/>
                    </a:ext>
                  </a:extLst>
                </a:gridCol>
                <a:gridCol w="797011">
                  <a:extLst>
                    <a:ext uri="{9D8B030D-6E8A-4147-A177-3AD203B41FA5}">
                      <a16:colId xmlns:a16="http://schemas.microsoft.com/office/drawing/2014/main" val="3005266008"/>
                    </a:ext>
                  </a:extLst>
                </a:gridCol>
                <a:gridCol w="784654">
                  <a:extLst>
                    <a:ext uri="{9D8B030D-6E8A-4147-A177-3AD203B41FA5}">
                      <a16:colId xmlns:a16="http://schemas.microsoft.com/office/drawing/2014/main" val="2507758195"/>
                    </a:ext>
                  </a:extLst>
                </a:gridCol>
                <a:gridCol w="842319">
                  <a:extLst>
                    <a:ext uri="{9D8B030D-6E8A-4147-A177-3AD203B41FA5}">
                      <a16:colId xmlns:a16="http://schemas.microsoft.com/office/drawing/2014/main" val="2126066408"/>
                    </a:ext>
                  </a:extLst>
                </a:gridCol>
              </a:tblGrid>
              <a:tr h="840212">
                <a:tc>
                  <a:txBody>
                    <a:bodyPr/>
                    <a:lstStyle/>
                    <a:p>
                      <a:pPr algn="ctr"/>
                      <a:r>
                        <a:rPr lang="en-US" sz="800" b="0" dirty="0">
                          <a:solidFill>
                            <a:schemeClr val="tx1">
                              <a:lumMod val="50000"/>
                              <a:lumOff val="50000"/>
                            </a:schemeClr>
                          </a:solidFill>
                        </a:rPr>
                        <a:t>Welcome</a:t>
                      </a:r>
                    </a:p>
                  </a:txBody>
                  <a:tcPr anchor="ctr">
                    <a:lnL w="12700" cmpd="sng">
                      <a:noFill/>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Keynote</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Demo Walkthrough</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Attack Patterns + Catching Attacks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1" dirty="0">
                          <a:solidFill>
                            <a:schemeClr val="tx1"/>
                          </a:solidFill>
                        </a:rPr>
                        <a:t>Activity: Attack Patterns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B4A0FF"/>
                    </a:solidFill>
                  </a:tcPr>
                </a:tc>
                <a:tc>
                  <a:txBody>
                    <a:bodyPr/>
                    <a:lstStyle/>
                    <a:p>
                      <a:pPr algn="ctr"/>
                      <a:r>
                        <a:rPr lang="en-US" sz="800" b="0" dirty="0">
                          <a:solidFill>
                            <a:schemeClr val="tx1"/>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D2D2D2"/>
                    </a:solidFill>
                  </a:tcPr>
                </a:tc>
                <a:tc>
                  <a:txBody>
                    <a:bodyPr/>
                    <a:lstStyle/>
                    <a:p>
                      <a:pPr algn="ctr"/>
                      <a:r>
                        <a:rPr lang="en-US" sz="800" b="0" dirty="0"/>
                        <a:t>Lab: Attack Simulation</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5C2D91"/>
                    </a:solidFill>
                  </a:tcPr>
                </a:tc>
                <a:tc>
                  <a:txBody>
                    <a:bodyPr/>
                    <a:lstStyle/>
                    <a:p>
                      <a:pPr algn="ctr"/>
                      <a:r>
                        <a:rPr lang="en-US" sz="800" b="0" dirty="0">
                          <a:solidFill>
                            <a:schemeClr val="tx1"/>
                          </a:solidFill>
                        </a:rPr>
                        <a:t>Long</a:t>
                      </a:r>
                      <a:br>
                        <a:rPr lang="en-US" sz="800" b="0" dirty="0">
                          <a:solidFill>
                            <a:schemeClr val="tx1"/>
                          </a:solidFill>
                        </a:rPr>
                      </a:br>
                      <a:r>
                        <a:rPr lang="en-US" sz="800" b="0" dirty="0">
                          <a:solidFill>
                            <a:schemeClr val="tx1"/>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D2D2D2"/>
                    </a:solidFill>
                  </a:tcPr>
                </a:tc>
                <a:tc>
                  <a:txBody>
                    <a:bodyPr/>
                    <a:lstStyle/>
                    <a:p>
                      <a:pPr algn="ctr"/>
                      <a:r>
                        <a:rPr lang="en-US" sz="800" b="0" dirty="0"/>
                        <a:t>Windows Defender, Attack Analysis, Threats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2145A"/>
                    </a:solidFill>
                  </a:tcPr>
                </a:tc>
                <a:tc>
                  <a:txBody>
                    <a:bodyPr/>
                    <a:lstStyle/>
                    <a:p>
                      <a:pPr algn="ctr"/>
                      <a:r>
                        <a:rPr lang="en-US" sz="800" b="0" dirty="0"/>
                        <a:t>Restoring Systems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2145A"/>
                    </a:solidFill>
                  </a:tcPr>
                </a:tc>
                <a:tc>
                  <a:txBody>
                    <a:bodyPr/>
                    <a:lstStyle/>
                    <a:p>
                      <a:pPr algn="ctr"/>
                      <a:r>
                        <a:rPr lang="en-US" sz="800" b="0" dirty="0"/>
                        <a:t>Activity: Restoring Systems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5C2D91"/>
                    </a:solidFill>
                  </a:tcPr>
                </a:tc>
                <a:tc>
                  <a:txBody>
                    <a:bodyPr/>
                    <a:lstStyle/>
                    <a:p>
                      <a:pPr algn="ctr"/>
                      <a:r>
                        <a:rPr lang="en-US" sz="800" b="0" dirty="0"/>
                        <a:t>Lab: Restoring Systems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5C2D91"/>
                    </a:solidFill>
                  </a:tcPr>
                </a:tc>
                <a:tc>
                  <a:txBody>
                    <a:bodyPr/>
                    <a:lstStyle/>
                    <a:p>
                      <a:pPr algn="ctr"/>
                      <a:r>
                        <a:rPr lang="en-US" sz="800" b="0" dirty="0">
                          <a:solidFill>
                            <a:schemeClr val="tx1"/>
                          </a:solidFill>
                        </a:rPr>
                        <a:t>Closing</a:t>
                      </a:r>
                    </a:p>
                  </a:txBody>
                  <a:tcPr anchor="ctr">
                    <a:lnL w="3175" cap="flat" cmpd="sng" algn="ctr">
                      <a:solidFill>
                        <a:schemeClr val="bg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solidFill>
                      <a:srgbClr val="FFF100"/>
                    </a:solidFill>
                  </a:tcPr>
                </a:tc>
                <a:extLst>
                  <a:ext uri="{0D108BD9-81ED-4DB2-BD59-A6C34878D82A}">
                    <a16:rowId xmlns:a16="http://schemas.microsoft.com/office/drawing/2014/main" val="1784898955"/>
                  </a:ext>
                </a:extLst>
              </a:tr>
            </a:tbl>
          </a:graphicData>
        </a:graphic>
      </p:graphicFrame>
      <p:sp>
        <p:nvSpPr>
          <p:cNvPr id="48" name="POI_ECAF" title="Icon of a map location marker">
            <a:extLst>
              <a:ext uri="{FF2B5EF4-FFF2-40B4-BE49-F238E27FC236}">
                <a16:creationId xmlns:a16="http://schemas.microsoft.com/office/drawing/2014/main" id="{99387040-8A71-4F00-97D8-D6FE0D772B93}"/>
              </a:ext>
            </a:extLst>
          </p:cNvPr>
          <p:cNvSpPr>
            <a:spLocks noChangeAspect="1" noEditPoints="1"/>
          </p:cNvSpPr>
          <p:nvPr/>
        </p:nvSpPr>
        <p:spPr bwMode="auto">
          <a:xfrm>
            <a:off x="4863927" y="5871982"/>
            <a:ext cx="165123" cy="264223"/>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75" name="TextBox 74">
            <a:extLst>
              <a:ext uri="{FF2B5EF4-FFF2-40B4-BE49-F238E27FC236}">
                <a16:creationId xmlns:a16="http://schemas.microsoft.com/office/drawing/2014/main" id="{2708A3F5-D28F-4BB2-9EE2-62BD33BC4FD4}"/>
              </a:ext>
            </a:extLst>
          </p:cNvPr>
          <p:cNvSpPr txBox="1"/>
          <p:nvPr/>
        </p:nvSpPr>
        <p:spPr>
          <a:xfrm>
            <a:off x="659349" y="3183463"/>
            <a:ext cx="1320513"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a:t>
            </a:r>
          </a:p>
        </p:txBody>
      </p:sp>
      <p:grpSp>
        <p:nvGrpSpPr>
          <p:cNvPr id="38" name="Group 37">
            <a:extLst>
              <a:ext uri="{FF2B5EF4-FFF2-40B4-BE49-F238E27FC236}">
                <a16:creationId xmlns:a16="http://schemas.microsoft.com/office/drawing/2014/main" id="{A80E9DE7-6BD8-44D8-825E-54BFAA23771B}"/>
              </a:ext>
            </a:extLst>
          </p:cNvPr>
          <p:cNvGrpSpPr/>
          <p:nvPr/>
        </p:nvGrpSpPr>
        <p:grpSpPr>
          <a:xfrm>
            <a:off x="3882387" y="3199866"/>
            <a:ext cx="512509" cy="275288"/>
            <a:chOff x="2293669" y="3176514"/>
            <a:chExt cx="680846" cy="365708"/>
          </a:xfrm>
        </p:grpSpPr>
        <p:sp>
          <p:nvSpPr>
            <p:cNvPr id="35" name="girl_2" title="Icon of a woman">
              <a:extLst>
                <a:ext uri="{FF2B5EF4-FFF2-40B4-BE49-F238E27FC236}">
                  <a16:creationId xmlns:a16="http://schemas.microsoft.com/office/drawing/2014/main" id="{A410E4D0-2889-4422-8D90-711281CC1B5A}"/>
                </a:ext>
              </a:extLst>
            </p:cNvPr>
            <p:cNvSpPr>
              <a:spLocks noChangeAspect="1" noEditPoints="1"/>
            </p:cNvSpPr>
            <p:nvPr/>
          </p:nvSpPr>
          <p:spPr bwMode="auto">
            <a:xfrm>
              <a:off x="2619213" y="3176514"/>
              <a:ext cx="355302" cy="365708"/>
            </a:xfrm>
            <a:custGeom>
              <a:avLst/>
              <a:gdLst>
                <a:gd name="T0" fmla="*/ 62 w 331"/>
                <a:gd name="T1" fmla="*/ 104 h 339"/>
                <a:gd name="T2" fmla="*/ 166 w 331"/>
                <a:gd name="T3" fmla="*/ 0 h 339"/>
                <a:gd name="T4" fmla="*/ 270 w 331"/>
                <a:gd name="T5" fmla="*/ 104 h 339"/>
                <a:gd name="T6" fmla="*/ 166 w 331"/>
                <a:gd name="T7" fmla="*/ 208 h 339"/>
                <a:gd name="T8" fmla="*/ 62 w 331"/>
                <a:gd name="T9" fmla="*/ 104 h 339"/>
                <a:gd name="T10" fmla="*/ 296 w 331"/>
                <a:gd name="T11" fmla="*/ 339 h 339"/>
                <a:gd name="T12" fmla="*/ 166 w 331"/>
                <a:gd name="T13" fmla="*/ 208 h 339"/>
                <a:gd name="T14" fmla="*/ 35 w 331"/>
                <a:gd name="T15" fmla="*/ 339 h 339"/>
                <a:gd name="T16" fmla="*/ 109 w 331"/>
                <a:gd name="T17" fmla="*/ 221 h 339"/>
                <a:gd name="T18" fmla="*/ 166 w 331"/>
                <a:gd name="T19" fmla="*/ 274 h 339"/>
                <a:gd name="T20" fmla="*/ 222 w 331"/>
                <a:gd name="T21" fmla="*/ 221 h 339"/>
                <a:gd name="T22" fmla="*/ 0 w 331"/>
                <a:gd name="T23" fmla="*/ 190 h 339"/>
                <a:gd name="T24" fmla="*/ 31 w 331"/>
                <a:gd name="T25" fmla="*/ 217 h 339"/>
                <a:gd name="T26" fmla="*/ 62 w 331"/>
                <a:gd name="T27" fmla="*/ 190 h 339"/>
                <a:gd name="T28" fmla="*/ 62 w 331"/>
                <a:gd name="T29" fmla="*/ 101 h 339"/>
                <a:gd name="T30" fmla="*/ 62 w 331"/>
                <a:gd name="T31" fmla="*/ 192 h 339"/>
                <a:gd name="T32" fmla="*/ 270 w 331"/>
                <a:gd name="T33" fmla="*/ 190 h 339"/>
                <a:gd name="T34" fmla="*/ 300 w 331"/>
                <a:gd name="T35" fmla="*/ 217 h 339"/>
                <a:gd name="T36" fmla="*/ 331 w 331"/>
                <a:gd name="T37" fmla="*/ 190 h 339"/>
                <a:gd name="T38" fmla="*/ 270 w 331"/>
                <a:gd name="T39" fmla="*/ 101 h 339"/>
                <a:gd name="T40" fmla="*/ 270 w 331"/>
                <a:gd name="T41" fmla="*/ 192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1" h="339">
                  <a:moveTo>
                    <a:pt x="62" y="104"/>
                  </a:moveTo>
                  <a:cubicBezTo>
                    <a:pt x="62" y="47"/>
                    <a:pt x="108" y="0"/>
                    <a:pt x="166" y="0"/>
                  </a:cubicBezTo>
                  <a:cubicBezTo>
                    <a:pt x="223" y="0"/>
                    <a:pt x="270" y="47"/>
                    <a:pt x="270" y="104"/>
                  </a:cubicBezTo>
                  <a:cubicBezTo>
                    <a:pt x="270" y="162"/>
                    <a:pt x="223" y="208"/>
                    <a:pt x="166" y="208"/>
                  </a:cubicBezTo>
                  <a:cubicBezTo>
                    <a:pt x="108" y="208"/>
                    <a:pt x="62" y="162"/>
                    <a:pt x="62" y="104"/>
                  </a:cubicBezTo>
                  <a:close/>
                  <a:moveTo>
                    <a:pt x="296" y="339"/>
                  </a:moveTo>
                  <a:cubicBezTo>
                    <a:pt x="296" y="267"/>
                    <a:pt x="238" y="208"/>
                    <a:pt x="166" y="208"/>
                  </a:cubicBezTo>
                  <a:cubicBezTo>
                    <a:pt x="94" y="208"/>
                    <a:pt x="35" y="267"/>
                    <a:pt x="35" y="339"/>
                  </a:cubicBezTo>
                  <a:moveTo>
                    <a:pt x="109" y="221"/>
                  </a:moveTo>
                  <a:cubicBezTo>
                    <a:pt x="166" y="274"/>
                    <a:pt x="166" y="274"/>
                    <a:pt x="166" y="274"/>
                  </a:cubicBezTo>
                  <a:cubicBezTo>
                    <a:pt x="222" y="221"/>
                    <a:pt x="222" y="221"/>
                    <a:pt x="222" y="221"/>
                  </a:cubicBezTo>
                  <a:moveTo>
                    <a:pt x="0" y="190"/>
                  </a:moveTo>
                  <a:cubicBezTo>
                    <a:pt x="0" y="205"/>
                    <a:pt x="14" y="217"/>
                    <a:pt x="31" y="217"/>
                  </a:cubicBezTo>
                  <a:cubicBezTo>
                    <a:pt x="48" y="217"/>
                    <a:pt x="62" y="205"/>
                    <a:pt x="62" y="190"/>
                  </a:cubicBezTo>
                  <a:moveTo>
                    <a:pt x="62" y="101"/>
                  </a:moveTo>
                  <a:cubicBezTo>
                    <a:pt x="62" y="192"/>
                    <a:pt x="62" y="192"/>
                    <a:pt x="62" y="192"/>
                  </a:cubicBezTo>
                  <a:moveTo>
                    <a:pt x="270" y="190"/>
                  </a:moveTo>
                  <a:cubicBezTo>
                    <a:pt x="270" y="205"/>
                    <a:pt x="283" y="217"/>
                    <a:pt x="300" y="217"/>
                  </a:cubicBezTo>
                  <a:cubicBezTo>
                    <a:pt x="317" y="217"/>
                    <a:pt x="331" y="205"/>
                    <a:pt x="331" y="190"/>
                  </a:cubicBezTo>
                  <a:moveTo>
                    <a:pt x="270" y="101"/>
                  </a:moveTo>
                  <a:cubicBezTo>
                    <a:pt x="270" y="192"/>
                    <a:pt x="270" y="192"/>
                    <a:pt x="270" y="192"/>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32145A"/>
                </a:solidFill>
                <a:effectLst/>
                <a:uLnTx/>
                <a:uFillTx/>
                <a:latin typeface="Segoe UI"/>
                <a:ea typeface="+mn-ea"/>
                <a:cs typeface="+mn-cs"/>
              </a:endParaRPr>
            </a:p>
          </p:txBody>
        </p:sp>
        <p:sp>
          <p:nvSpPr>
            <p:cNvPr id="37" name="boy" title="Icon of a man">
              <a:extLst>
                <a:ext uri="{FF2B5EF4-FFF2-40B4-BE49-F238E27FC236}">
                  <a16:creationId xmlns:a16="http://schemas.microsoft.com/office/drawing/2014/main" id="{1E3EC17B-2479-4F08-BF07-0EB716A4EB28}"/>
                </a:ext>
              </a:extLst>
            </p:cNvPr>
            <p:cNvSpPr>
              <a:spLocks noChangeAspect="1" noEditPoints="1"/>
            </p:cNvSpPr>
            <p:nvPr/>
          </p:nvSpPr>
          <p:spPr bwMode="auto">
            <a:xfrm>
              <a:off x="2293669" y="3176514"/>
              <a:ext cx="280971" cy="365708"/>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32145A"/>
                </a:solidFill>
                <a:effectLst/>
                <a:uLnTx/>
                <a:uFillTx/>
                <a:latin typeface="Segoe UI"/>
                <a:ea typeface="+mn-ea"/>
                <a:cs typeface="+mn-cs"/>
              </a:endParaRPr>
            </a:p>
          </p:txBody>
        </p:sp>
      </p:grpSp>
      <p:sp>
        <p:nvSpPr>
          <p:cNvPr id="39" name="TextBox 38">
            <a:extLst>
              <a:ext uri="{FF2B5EF4-FFF2-40B4-BE49-F238E27FC236}">
                <a16:creationId xmlns:a16="http://schemas.microsoft.com/office/drawing/2014/main" id="{6CF02255-2CAC-425F-AD44-D797CB70C4BB}"/>
              </a:ext>
            </a:extLst>
          </p:cNvPr>
          <p:cNvSpPr txBox="1"/>
          <p:nvPr/>
        </p:nvSpPr>
        <p:spPr>
          <a:xfrm>
            <a:off x="4533716" y="3276325"/>
            <a:ext cx="1117342"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Learning Adviser</a:t>
            </a:r>
          </a:p>
        </p:txBody>
      </p:sp>
      <p:sp>
        <p:nvSpPr>
          <p:cNvPr id="50" name="clock_10" title="Icon of an hourglass">
            <a:extLst>
              <a:ext uri="{FF2B5EF4-FFF2-40B4-BE49-F238E27FC236}">
                <a16:creationId xmlns:a16="http://schemas.microsoft.com/office/drawing/2014/main" id="{5647DA7D-E8D1-4477-AD7D-44DFEDD3466F}"/>
              </a:ext>
            </a:extLst>
          </p:cNvPr>
          <p:cNvSpPr>
            <a:spLocks noChangeAspect="1" noEditPoints="1"/>
          </p:cNvSpPr>
          <p:nvPr/>
        </p:nvSpPr>
        <p:spPr bwMode="auto">
          <a:xfrm>
            <a:off x="2352418" y="3200834"/>
            <a:ext cx="273365" cy="274320"/>
          </a:xfrm>
          <a:custGeom>
            <a:avLst/>
            <a:gdLst>
              <a:gd name="T0" fmla="*/ 286 w 323"/>
              <a:gd name="T1" fmla="*/ 324 h 324"/>
              <a:gd name="T2" fmla="*/ 287 w 323"/>
              <a:gd name="T3" fmla="*/ 311 h 324"/>
              <a:gd name="T4" fmla="*/ 217 w 323"/>
              <a:gd name="T5" fmla="*/ 199 h 324"/>
              <a:gd name="T6" fmla="*/ 204 w 323"/>
              <a:gd name="T7" fmla="*/ 193 h 324"/>
              <a:gd name="T8" fmla="*/ 185 w 323"/>
              <a:gd name="T9" fmla="*/ 164 h 324"/>
              <a:gd name="T10" fmla="*/ 207 w 323"/>
              <a:gd name="T11" fmla="*/ 131 h 324"/>
              <a:gd name="T12" fmla="*/ 218 w 323"/>
              <a:gd name="T13" fmla="*/ 126 h 324"/>
              <a:gd name="T14" fmla="*/ 287 w 323"/>
              <a:gd name="T15" fmla="*/ 14 h 324"/>
              <a:gd name="T16" fmla="*/ 286 w 323"/>
              <a:gd name="T17" fmla="*/ 0 h 324"/>
              <a:gd name="T18" fmla="*/ 37 w 323"/>
              <a:gd name="T19" fmla="*/ 324 h 324"/>
              <a:gd name="T20" fmla="*/ 37 w 323"/>
              <a:gd name="T21" fmla="*/ 311 h 324"/>
              <a:gd name="T22" fmla="*/ 105 w 323"/>
              <a:gd name="T23" fmla="*/ 200 h 324"/>
              <a:gd name="T24" fmla="*/ 117 w 323"/>
              <a:gd name="T25" fmla="*/ 194 h 324"/>
              <a:gd name="T26" fmla="*/ 137 w 323"/>
              <a:gd name="T27" fmla="*/ 164 h 324"/>
              <a:gd name="T28" fmla="*/ 117 w 323"/>
              <a:gd name="T29" fmla="*/ 133 h 324"/>
              <a:gd name="T30" fmla="*/ 104 w 323"/>
              <a:gd name="T31" fmla="*/ 126 h 324"/>
              <a:gd name="T32" fmla="*/ 37 w 323"/>
              <a:gd name="T33" fmla="*/ 14 h 324"/>
              <a:gd name="T34" fmla="*/ 37 w 323"/>
              <a:gd name="T35" fmla="*/ 0 h 324"/>
              <a:gd name="T36" fmla="*/ 0 w 323"/>
              <a:gd name="T37" fmla="*/ 0 h 324"/>
              <a:gd name="T38" fmla="*/ 323 w 323"/>
              <a:gd name="T39" fmla="*/ 0 h 324"/>
              <a:gd name="T40" fmla="*/ 0 w 323"/>
              <a:gd name="T41" fmla="*/ 324 h 324"/>
              <a:gd name="T42" fmla="*/ 323 w 323"/>
              <a:gd name="T43" fmla="*/ 32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324">
                <a:moveTo>
                  <a:pt x="286" y="324"/>
                </a:moveTo>
                <a:cubicBezTo>
                  <a:pt x="287" y="320"/>
                  <a:pt x="287" y="316"/>
                  <a:pt x="287" y="311"/>
                </a:cubicBezTo>
                <a:cubicBezTo>
                  <a:pt x="287" y="262"/>
                  <a:pt x="258" y="219"/>
                  <a:pt x="217" y="199"/>
                </a:cubicBezTo>
                <a:cubicBezTo>
                  <a:pt x="204" y="193"/>
                  <a:pt x="204" y="193"/>
                  <a:pt x="204" y="193"/>
                </a:cubicBezTo>
                <a:cubicBezTo>
                  <a:pt x="193" y="188"/>
                  <a:pt x="185" y="176"/>
                  <a:pt x="185" y="164"/>
                </a:cubicBezTo>
                <a:cubicBezTo>
                  <a:pt x="185" y="149"/>
                  <a:pt x="195" y="136"/>
                  <a:pt x="207" y="131"/>
                </a:cubicBezTo>
                <a:cubicBezTo>
                  <a:pt x="218" y="126"/>
                  <a:pt x="218" y="126"/>
                  <a:pt x="218" y="126"/>
                </a:cubicBezTo>
                <a:cubicBezTo>
                  <a:pt x="259" y="105"/>
                  <a:pt x="287" y="63"/>
                  <a:pt x="287" y="14"/>
                </a:cubicBezTo>
                <a:cubicBezTo>
                  <a:pt x="287" y="10"/>
                  <a:pt x="286" y="4"/>
                  <a:pt x="286" y="0"/>
                </a:cubicBezTo>
                <a:moveTo>
                  <a:pt x="37" y="324"/>
                </a:moveTo>
                <a:cubicBezTo>
                  <a:pt x="37" y="320"/>
                  <a:pt x="37" y="316"/>
                  <a:pt x="37" y="311"/>
                </a:cubicBezTo>
                <a:cubicBezTo>
                  <a:pt x="37" y="263"/>
                  <a:pt x="64" y="220"/>
                  <a:pt x="105" y="200"/>
                </a:cubicBezTo>
                <a:cubicBezTo>
                  <a:pt x="117" y="194"/>
                  <a:pt x="117" y="194"/>
                  <a:pt x="117" y="194"/>
                </a:cubicBezTo>
                <a:cubicBezTo>
                  <a:pt x="129" y="189"/>
                  <a:pt x="137" y="177"/>
                  <a:pt x="137" y="164"/>
                </a:cubicBezTo>
                <a:cubicBezTo>
                  <a:pt x="137" y="149"/>
                  <a:pt x="129" y="139"/>
                  <a:pt x="117" y="133"/>
                </a:cubicBezTo>
                <a:cubicBezTo>
                  <a:pt x="104" y="126"/>
                  <a:pt x="104" y="126"/>
                  <a:pt x="104" y="126"/>
                </a:cubicBezTo>
                <a:cubicBezTo>
                  <a:pt x="63" y="105"/>
                  <a:pt x="37" y="64"/>
                  <a:pt x="37" y="14"/>
                </a:cubicBezTo>
                <a:cubicBezTo>
                  <a:pt x="37" y="10"/>
                  <a:pt x="37" y="5"/>
                  <a:pt x="37" y="0"/>
                </a:cubicBezTo>
                <a:moveTo>
                  <a:pt x="0" y="0"/>
                </a:moveTo>
                <a:cubicBezTo>
                  <a:pt x="323" y="0"/>
                  <a:pt x="323" y="0"/>
                  <a:pt x="323" y="0"/>
                </a:cubicBezTo>
                <a:moveTo>
                  <a:pt x="0" y="324"/>
                </a:moveTo>
                <a:cubicBezTo>
                  <a:pt x="323" y="324"/>
                  <a:pt x="323" y="324"/>
                  <a:pt x="323" y="324"/>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434343"/>
              </a:solidFill>
              <a:effectLst/>
              <a:uLnTx/>
              <a:uFillTx/>
              <a:latin typeface="Segoe UI"/>
              <a:ea typeface="+mn-ea"/>
              <a:cs typeface="+mn-cs"/>
            </a:endParaRPr>
          </a:p>
        </p:txBody>
      </p:sp>
      <p:sp>
        <p:nvSpPr>
          <p:cNvPr id="52" name="TextBox 51">
            <a:extLst>
              <a:ext uri="{FF2B5EF4-FFF2-40B4-BE49-F238E27FC236}">
                <a16:creationId xmlns:a16="http://schemas.microsoft.com/office/drawing/2014/main" id="{2C802871-327E-41D1-AAAB-A3171DE26569}"/>
              </a:ext>
            </a:extLst>
          </p:cNvPr>
          <p:cNvSpPr txBox="1"/>
          <p:nvPr/>
        </p:nvSpPr>
        <p:spPr>
          <a:xfrm>
            <a:off x="2630401" y="3261320"/>
            <a:ext cx="953493" cy="1692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gradFill>
                  <a:gsLst>
                    <a:gs pos="2917">
                      <a:srgbClr val="1A1A1A"/>
                    </a:gs>
                    <a:gs pos="30000">
                      <a:srgbClr val="1A1A1A"/>
                    </a:gs>
                  </a:gsLst>
                  <a:lin ang="5400000" scaled="0"/>
                </a:gradFill>
                <a:latin typeface="Segoe UI"/>
              </a:rPr>
              <a:t>3</a:t>
            </a: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0 minutes</a:t>
            </a:r>
          </a:p>
        </p:txBody>
      </p:sp>
      <p:sp>
        <p:nvSpPr>
          <p:cNvPr id="88" name="location_5" title="Icon of a pin">
            <a:extLst>
              <a:ext uri="{FF2B5EF4-FFF2-40B4-BE49-F238E27FC236}">
                <a16:creationId xmlns:a16="http://schemas.microsoft.com/office/drawing/2014/main" id="{F8C583A5-DF78-4999-AE82-1C045CDF84B1}"/>
              </a:ext>
            </a:extLst>
          </p:cNvPr>
          <p:cNvSpPr>
            <a:spLocks noChangeAspect="1" noEditPoints="1"/>
          </p:cNvSpPr>
          <p:nvPr/>
        </p:nvSpPr>
        <p:spPr bwMode="auto">
          <a:xfrm>
            <a:off x="5991018" y="3199548"/>
            <a:ext cx="97536" cy="274320"/>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90" name="TextBox 89">
            <a:extLst>
              <a:ext uri="{FF2B5EF4-FFF2-40B4-BE49-F238E27FC236}">
                <a16:creationId xmlns:a16="http://schemas.microsoft.com/office/drawing/2014/main" id="{7492B92C-A008-41C0-A49C-360AD8E60E6E}"/>
              </a:ext>
            </a:extLst>
          </p:cNvPr>
          <p:cNvSpPr txBox="1"/>
          <p:nvPr/>
        </p:nvSpPr>
        <p:spPr>
          <a:xfrm>
            <a:off x="6114844" y="3283773"/>
            <a:ext cx="1542552" cy="1692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Table Group Channel</a:t>
            </a:r>
          </a:p>
        </p:txBody>
      </p:sp>
      <p:grpSp>
        <p:nvGrpSpPr>
          <p:cNvPr id="109" name="Group 108">
            <a:extLst>
              <a:ext uri="{FF2B5EF4-FFF2-40B4-BE49-F238E27FC236}">
                <a16:creationId xmlns:a16="http://schemas.microsoft.com/office/drawing/2014/main" id="{21E43862-7D1E-42EA-8049-845C28AD81D5}"/>
              </a:ext>
            </a:extLst>
          </p:cNvPr>
          <p:cNvGrpSpPr/>
          <p:nvPr/>
        </p:nvGrpSpPr>
        <p:grpSpPr>
          <a:xfrm>
            <a:off x="1566956" y="3932255"/>
            <a:ext cx="7584971" cy="1611061"/>
            <a:chOff x="1566956" y="3705679"/>
            <a:chExt cx="7584971" cy="1611061"/>
          </a:xfrm>
        </p:grpSpPr>
        <p:sp>
          <p:nvSpPr>
            <p:cNvPr id="59" name="TextBox 58">
              <a:extLst>
                <a:ext uri="{FF2B5EF4-FFF2-40B4-BE49-F238E27FC236}">
                  <a16:creationId xmlns:a16="http://schemas.microsoft.com/office/drawing/2014/main" id="{5E991A60-3319-4EAC-AB66-D76FB9D8B795}"/>
                </a:ext>
              </a:extLst>
            </p:cNvPr>
            <p:cNvSpPr txBox="1"/>
            <p:nvPr/>
          </p:nvSpPr>
          <p:spPr>
            <a:xfrm>
              <a:off x="2242254" y="4362633"/>
              <a:ext cx="6909673" cy="95410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Open the </a:t>
              </a:r>
              <a:r>
                <a:rPr kumimoji="0" lang="en-US" sz="1600" b="1" i="0" u="none" strike="noStrike" kern="1200" cap="none" spc="0" normalizeH="0" baseline="0" noProof="0" dirty="0">
                  <a:ln>
                    <a:noFill/>
                  </a:ln>
                  <a:solidFill>
                    <a:srgbClr val="1A1A1A"/>
                  </a:solidFill>
                  <a:effectLst/>
                  <a:uLnTx/>
                  <a:uFillTx/>
                  <a:latin typeface="Segoe UI"/>
                  <a:ea typeface="+mn-ea"/>
                  <a:cs typeface="+mn-cs"/>
                </a:rPr>
                <a:t>whiteboard</a:t>
              </a:r>
              <a:r>
                <a:rPr kumimoji="0" lang="en-US" sz="1600" b="0" i="0" u="none" strike="noStrike" kern="1200" cap="none" spc="0" normalizeH="0" baseline="0" noProof="0" dirty="0">
                  <a:ln>
                    <a:noFill/>
                  </a:ln>
                  <a:solidFill>
                    <a:srgbClr val="1A1A1A"/>
                  </a:solidFill>
                  <a:effectLst/>
                  <a:uLnTx/>
                  <a:uFillTx/>
                  <a:latin typeface="Segoe UI"/>
                  <a:ea typeface="+mn-ea"/>
                  <a:cs typeface="+mn-cs"/>
                </a:rPr>
                <a:t> and as a team </a:t>
              </a:r>
              <a:r>
                <a:rPr kumimoji="0" lang="en-US" sz="1600" b="0" i="0" u="none" strike="noStrike" kern="1200" cap="none" spc="0" normalizeH="0" baseline="0" noProof="0" dirty="0">
                  <a:ln>
                    <a:noFill/>
                  </a:ln>
                  <a:solidFill>
                    <a:srgbClr val="B4A0FF"/>
                  </a:solidFill>
                  <a:effectLst/>
                  <a:uLnTx/>
                  <a:uFillTx/>
                  <a:latin typeface="Segoe UI"/>
                  <a:ea typeface="+mn-ea"/>
                  <a:cs typeface="+mn-cs"/>
                </a:rPr>
                <a:t>answer the provided challenge questions.</a:t>
              </a:r>
              <a:r>
                <a:rPr kumimoji="0" lang="en-US" sz="1600" b="0" i="0" u="none" strike="noStrike" kern="1200" cap="none" spc="0" normalizeH="0" baseline="0" noProof="0" dirty="0">
                  <a:ln>
                    <a:noFill/>
                  </a:ln>
                  <a:solidFill>
                    <a:srgbClr val="1A1A1A"/>
                  </a:solidFill>
                  <a:effectLst/>
                  <a:uLnTx/>
                  <a:uFillTx/>
                  <a:latin typeface="Segoe UI"/>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The questions are pre-loaded into the whiteboard. </a:t>
              </a:r>
            </a:p>
          </p:txBody>
        </p:sp>
        <p:sp>
          <p:nvSpPr>
            <p:cNvPr id="61" name="TextBox 60">
              <a:extLst>
                <a:ext uri="{FF2B5EF4-FFF2-40B4-BE49-F238E27FC236}">
                  <a16:creationId xmlns:a16="http://schemas.microsoft.com/office/drawing/2014/main" id="{BA228FFA-013F-4F1C-A952-3CAB8509C443}"/>
                </a:ext>
              </a:extLst>
            </p:cNvPr>
            <p:cNvSpPr txBox="1"/>
            <p:nvPr/>
          </p:nvSpPr>
          <p:spPr>
            <a:xfrm>
              <a:off x="2242254" y="3705679"/>
              <a:ext cx="6909673"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As a team review WWI requirements provided in student guide </a:t>
              </a:r>
            </a:p>
          </p:txBody>
        </p:sp>
        <p:sp>
          <p:nvSpPr>
            <p:cNvPr id="70" name="Glasses_EA16" title="Icon of eye glasses">
              <a:extLst>
                <a:ext uri="{FF2B5EF4-FFF2-40B4-BE49-F238E27FC236}">
                  <a16:creationId xmlns:a16="http://schemas.microsoft.com/office/drawing/2014/main" id="{88367CD8-101E-4288-A1E1-37CEB3A87DC3}"/>
                </a:ext>
              </a:extLst>
            </p:cNvPr>
            <p:cNvSpPr>
              <a:spLocks noChangeAspect="1" noEditPoints="1"/>
            </p:cNvSpPr>
            <p:nvPr/>
          </p:nvSpPr>
          <p:spPr bwMode="auto">
            <a:xfrm>
              <a:off x="1566956" y="3771219"/>
              <a:ext cx="412906" cy="243787"/>
            </a:xfrm>
            <a:custGeom>
              <a:avLst/>
              <a:gdLst>
                <a:gd name="T0" fmla="*/ 2254 w 3756"/>
                <a:gd name="T1" fmla="*/ 125 h 2002"/>
                <a:gd name="T2" fmla="*/ 2379 w 3756"/>
                <a:gd name="T3" fmla="*/ 0 h 2002"/>
                <a:gd name="T4" fmla="*/ 2380 w 3756"/>
                <a:gd name="T5" fmla="*/ 0 h 2002"/>
                <a:gd name="T6" fmla="*/ 3756 w 3756"/>
                <a:gd name="T7" fmla="*/ 688 h 2002"/>
                <a:gd name="T8" fmla="*/ 3756 w 3756"/>
                <a:gd name="T9" fmla="*/ 785 h 2002"/>
                <a:gd name="T10" fmla="*/ 3631 w 3756"/>
                <a:gd name="T11" fmla="*/ 1001 h 2002"/>
                <a:gd name="T12" fmla="*/ 3631 w 3756"/>
                <a:gd name="T13" fmla="*/ 1251 h 2002"/>
                <a:gd name="T14" fmla="*/ 2880 w 3756"/>
                <a:gd name="T15" fmla="*/ 2002 h 2002"/>
                <a:gd name="T16" fmla="*/ 2129 w 3756"/>
                <a:gd name="T17" fmla="*/ 1251 h 2002"/>
                <a:gd name="T18" fmla="*/ 1880 w 3756"/>
                <a:gd name="T19" fmla="*/ 1002 h 2002"/>
                <a:gd name="T20" fmla="*/ 1882 w 3756"/>
                <a:gd name="T21" fmla="*/ 1002 h 2002"/>
                <a:gd name="T22" fmla="*/ 2131 w 3756"/>
                <a:gd name="T23" fmla="*/ 876 h 2002"/>
                <a:gd name="T24" fmla="*/ 2382 w 3756"/>
                <a:gd name="T25" fmla="*/ 750 h 2002"/>
                <a:gd name="T26" fmla="*/ 2482 w 3756"/>
                <a:gd name="T27" fmla="*/ 750 h 2002"/>
                <a:gd name="T28" fmla="*/ 3702 w 3756"/>
                <a:gd name="T29" fmla="*/ 748 h 2002"/>
                <a:gd name="T30" fmla="*/ 2505 w 3756"/>
                <a:gd name="T31" fmla="*/ 748 h 2002"/>
                <a:gd name="T32" fmla="*/ 2131 w 3756"/>
                <a:gd name="T33" fmla="*/ 1122 h 2002"/>
                <a:gd name="T34" fmla="*/ 2131 w 3756"/>
                <a:gd name="T35" fmla="*/ 1247 h 2002"/>
                <a:gd name="T36" fmla="*/ 1876 w 3756"/>
                <a:gd name="T37" fmla="*/ 1002 h 2002"/>
                <a:gd name="T38" fmla="*/ 1627 w 3756"/>
                <a:gd name="T39" fmla="*/ 1251 h 2002"/>
                <a:gd name="T40" fmla="*/ 876 w 3756"/>
                <a:gd name="T41" fmla="*/ 2002 h 2002"/>
                <a:gd name="T42" fmla="*/ 125 w 3756"/>
                <a:gd name="T43" fmla="*/ 1251 h 2002"/>
                <a:gd name="T44" fmla="*/ 125 w 3756"/>
                <a:gd name="T45" fmla="*/ 1001 h 2002"/>
                <a:gd name="T46" fmla="*/ 0 w 3756"/>
                <a:gd name="T47" fmla="*/ 785 h 2002"/>
                <a:gd name="T48" fmla="*/ 0 w 3756"/>
                <a:gd name="T49" fmla="*/ 688 h 2002"/>
                <a:gd name="T50" fmla="*/ 1376 w 3756"/>
                <a:gd name="T51" fmla="*/ 0 h 2002"/>
                <a:gd name="T52" fmla="*/ 1377 w 3756"/>
                <a:gd name="T53" fmla="*/ 0 h 2002"/>
                <a:gd name="T54" fmla="*/ 1502 w 3756"/>
                <a:gd name="T55" fmla="*/ 125 h 2002"/>
                <a:gd name="T56" fmla="*/ 1274 w 3756"/>
                <a:gd name="T57" fmla="*/ 750 h 2002"/>
                <a:gd name="T58" fmla="*/ 1374 w 3756"/>
                <a:gd name="T59" fmla="*/ 750 h 2002"/>
                <a:gd name="T60" fmla="*/ 1625 w 3756"/>
                <a:gd name="T61" fmla="*/ 876 h 2002"/>
                <a:gd name="T62" fmla="*/ 1874 w 3756"/>
                <a:gd name="T63" fmla="*/ 1002 h 2002"/>
                <a:gd name="T64" fmla="*/ 1625 w 3756"/>
                <a:gd name="T65" fmla="*/ 1247 h 2002"/>
                <a:gd name="T66" fmla="*/ 1625 w 3756"/>
                <a:gd name="T67" fmla="*/ 1122 h 2002"/>
                <a:gd name="T68" fmla="*/ 1251 w 3756"/>
                <a:gd name="T69" fmla="*/ 748 h 2002"/>
                <a:gd name="T70" fmla="*/ 54 w 3756"/>
                <a:gd name="T71" fmla="*/ 748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56" h="2002">
                  <a:moveTo>
                    <a:pt x="2254" y="125"/>
                  </a:moveTo>
                  <a:cubicBezTo>
                    <a:pt x="2379" y="0"/>
                    <a:pt x="2379" y="0"/>
                    <a:pt x="2379" y="0"/>
                  </a:cubicBezTo>
                  <a:cubicBezTo>
                    <a:pt x="2380" y="0"/>
                    <a:pt x="2380" y="0"/>
                    <a:pt x="2380" y="0"/>
                  </a:cubicBezTo>
                  <a:cubicBezTo>
                    <a:pt x="3756" y="688"/>
                    <a:pt x="3756" y="688"/>
                    <a:pt x="3756" y="688"/>
                  </a:cubicBezTo>
                  <a:cubicBezTo>
                    <a:pt x="3756" y="785"/>
                    <a:pt x="3756" y="785"/>
                    <a:pt x="3756" y="785"/>
                  </a:cubicBezTo>
                  <a:cubicBezTo>
                    <a:pt x="3681" y="828"/>
                    <a:pt x="3631" y="909"/>
                    <a:pt x="3631" y="1001"/>
                  </a:cubicBezTo>
                  <a:cubicBezTo>
                    <a:pt x="3631" y="1251"/>
                    <a:pt x="3631" y="1251"/>
                    <a:pt x="3631" y="1251"/>
                  </a:cubicBezTo>
                  <a:cubicBezTo>
                    <a:pt x="3631" y="1665"/>
                    <a:pt x="3294" y="2002"/>
                    <a:pt x="2880" y="2002"/>
                  </a:cubicBezTo>
                  <a:cubicBezTo>
                    <a:pt x="2466" y="2002"/>
                    <a:pt x="2129" y="1665"/>
                    <a:pt x="2129" y="1251"/>
                  </a:cubicBezTo>
                  <a:cubicBezTo>
                    <a:pt x="2129" y="1114"/>
                    <a:pt x="2017" y="1002"/>
                    <a:pt x="1880" y="1002"/>
                  </a:cubicBezTo>
                  <a:moveTo>
                    <a:pt x="1882" y="1002"/>
                  </a:moveTo>
                  <a:cubicBezTo>
                    <a:pt x="1976" y="1002"/>
                    <a:pt x="2065" y="957"/>
                    <a:pt x="2131" y="876"/>
                  </a:cubicBezTo>
                  <a:cubicBezTo>
                    <a:pt x="2198" y="795"/>
                    <a:pt x="2287" y="750"/>
                    <a:pt x="2382" y="750"/>
                  </a:cubicBezTo>
                  <a:cubicBezTo>
                    <a:pt x="2482" y="750"/>
                    <a:pt x="2482" y="750"/>
                    <a:pt x="2482" y="750"/>
                  </a:cubicBezTo>
                  <a:moveTo>
                    <a:pt x="3702" y="748"/>
                  </a:moveTo>
                  <a:cubicBezTo>
                    <a:pt x="2505" y="748"/>
                    <a:pt x="2505" y="748"/>
                    <a:pt x="2505" y="748"/>
                  </a:cubicBezTo>
                  <a:cubicBezTo>
                    <a:pt x="2299" y="748"/>
                    <a:pt x="2131" y="916"/>
                    <a:pt x="2131" y="1122"/>
                  </a:cubicBezTo>
                  <a:cubicBezTo>
                    <a:pt x="2131" y="1247"/>
                    <a:pt x="2131" y="1247"/>
                    <a:pt x="2131" y="1247"/>
                  </a:cubicBezTo>
                  <a:moveTo>
                    <a:pt x="1876" y="1002"/>
                  </a:moveTo>
                  <a:cubicBezTo>
                    <a:pt x="1739" y="1002"/>
                    <a:pt x="1627" y="1114"/>
                    <a:pt x="1627" y="1251"/>
                  </a:cubicBezTo>
                  <a:cubicBezTo>
                    <a:pt x="1627" y="1665"/>
                    <a:pt x="1290" y="2002"/>
                    <a:pt x="876" y="2002"/>
                  </a:cubicBezTo>
                  <a:cubicBezTo>
                    <a:pt x="462" y="2002"/>
                    <a:pt x="125" y="1665"/>
                    <a:pt x="125" y="1251"/>
                  </a:cubicBezTo>
                  <a:cubicBezTo>
                    <a:pt x="125" y="1001"/>
                    <a:pt x="125" y="1001"/>
                    <a:pt x="125" y="1001"/>
                  </a:cubicBezTo>
                  <a:cubicBezTo>
                    <a:pt x="125" y="909"/>
                    <a:pt x="75" y="828"/>
                    <a:pt x="0" y="785"/>
                  </a:cubicBezTo>
                  <a:cubicBezTo>
                    <a:pt x="0" y="688"/>
                    <a:pt x="0" y="688"/>
                    <a:pt x="0" y="688"/>
                  </a:cubicBezTo>
                  <a:cubicBezTo>
                    <a:pt x="1376" y="0"/>
                    <a:pt x="1376" y="0"/>
                    <a:pt x="1376" y="0"/>
                  </a:cubicBezTo>
                  <a:cubicBezTo>
                    <a:pt x="1376" y="0"/>
                    <a:pt x="1376" y="0"/>
                    <a:pt x="1377" y="0"/>
                  </a:cubicBezTo>
                  <a:cubicBezTo>
                    <a:pt x="1502" y="125"/>
                    <a:pt x="1502" y="125"/>
                    <a:pt x="1502" y="125"/>
                  </a:cubicBezTo>
                  <a:moveTo>
                    <a:pt x="1274" y="750"/>
                  </a:moveTo>
                  <a:cubicBezTo>
                    <a:pt x="1374" y="750"/>
                    <a:pt x="1374" y="750"/>
                    <a:pt x="1374" y="750"/>
                  </a:cubicBezTo>
                  <a:cubicBezTo>
                    <a:pt x="1469" y="750"/>
                    <a:pt x="1558" y="795"/>
                    <a:pt x="1625" y="876"/>
                  </a:cubicBezTo>
                  <a:cubicBezTo>
                    <a:pt x="1691" y="957"/>
                    <a:pt x="1780" y="1002"/>
                    <a:pt x="1874" y="1002"/>
                  </a:cubicBezTo>
                  <a:moveTo>
                    <a:pt x="1625" y="1247"/>
                  </a:moveTo>
                  <a:cubicBezTo>
                    <a:pt x="1625" y="1122"/>
                    <a:pt x="1625" y="1122"/>
                    <a:pt x="1625" y="1122"/>
                  </a:cubicBezTo>
                  <a:cubicBezTo>
                    <a:pt x="1625" y="916"/>
                    <a:pt x="1457" y="748"/>
                    <a:pt x="1251" y="748"/>
                  </a:cubicBezTo>
                  <a:cubicBezTo>
                    <a:pt x="54" y="748"/>
                    <a:pt x="54" y="748"/>
                    <a:pt x="54" y="74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sp>
          <p:nvSpPr>
            <p:cNvPr id="101" name="pencil" title="Icon of a pencil">
              <a:extLst>
                <a:ext uri="{FF2B5EF4-FFF2-40B4-BE49-F238E27FC236}">
                  <a16:creationId xmlns:a16="http://schemas.microsoft.com/office/drawing/2014/main" id="{8DFB3E7E-7502-4ED4-AA15-AA670418B6F4}"/>
                </a:ext>
              </a:extLst>
            </p:cNvPr>
            <p:cNvSpPr>
              <a:spLocks noChangeAspect="1" noEditPoints="1"/>
            </p:cNvSpPr>
            <p:nvPr/>
          </p:nvSpPr>
          <p:spPr bwMode="auto">
            <a:xfrm>
              <a:off x="1614154" y="4564499"/>
              <a:ext cx="365708" cy="365708"/>
            </a:xfrm>
            <a:custGeom>
              <a:avLst/>
              <a:gdLst>
                <a:gd name="T0" fmla="*/ 94 w 334"/>
                <a:gd name="T1" fmla="*/ 310 h 335"/>
                <a:gd name="T2" fmla="*/ 0 w 334"/>
                <a:gd name="T3" fmla="*/ 335 h 335"/>
                <a:gd name="T4" fmla="*/ 24 w 334"/>
                <a:gd name="T5" fmla="*/ 243 h 335"/>
                <a:gd name="T6" fmla="*/ 249 w 334"/>
                <a:gd name="T7" fmla="*/ 18 h 335"/>
                <a:gd name="T8" fmla="*/ 316 w 334"/>
                <a:gd name="T9" fmla="*/ 18 h 335"/>
                <a:gd name="T10" fmla="*/ 316 w 334"/>
                <a:gd name="T11" fmla="*/ 85 h 335"/>
                <a:gd name="T12" fmla="*/ 94 w 334"/>
                <a:gd name="T13" fmla="*/ 310 h 335"/>
                <a:gd name="T14" fmla="*/ 232 w 334"/>
                <a:gd name="T15" fmla="*/ 35 h 335"/>
                <a:gd name="T16" fmla="*/ 300 w 334"/>
                <a:gd name="T17" fmla="*/ 102 h 335"/>
                <a:gd name="T18" fmla="*/ 94 w 334"/>
                <a:gd name="T19" fmla="*/ 310 h 335"/>
                <a:gd name="T20" fmla="*/ 74 w 334"/>
                <a:gd name="T21" fmla="*/ 260 h 335"/>
                <a:gd name="T22" fmla="*/ 24 w 334"/>
                <a:gd name="T23" fmla="*/ 243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4" h="335">
                  <a:moveTo>
                    <a:pt x="94" y="310"/>
                  </a:moveTo>
                  <a:cubicBezTo>
                    <a:pt x="0" y="335"/>
                    <a:pt x="0" y="335"/>
                    <a:pt x="0" y="335"/>
                  </a:cubicBezTo>
                  <a:cubicBezTo>
                    <a:pt x="24" y="243"/>
                    <a:pt x="24" y="243"/>
                    <a:pt x="24" y="243"/>
                  </a:cubicBezTo>
                  <a:cubicBezTo>
                    <a:pt x="249" y="18"/>
                    <a:pt x="249" y="18"/>
                    <a:pt x="249" y="18"/>
                  </a:cubicBezTo>
                  <a:cubicBezTo>
                    <a:pt x="268" y="0"/>
                    <a:pt x="298" y="0"/>
                    <a:pt x="316" y="18"/>
                  </a:cubicBezTo>
                  <a:cubicBezTo>
                    <a:pt x="334" y="36"/>
                    <a:pt x="334" y="66"/>
                    <a:pt x="316" y="85"/>
                  </a:cubicBezTo>
                  <a:lnTo>
                    <a:pt x="94" y="310"/>
                  </a:lnTo>
                  <a:close/>
                  <a:moveTo>
                    <a:pt x="232" y="35"/>
                  </a:moveTo>
                  <a:cubicBezTo>
                    <a:pt x="300" y="102"/>
                    <a:pt x="300" y="102"/>
                    <a:pt x="300" y="102"/>
                  </a:cubicBezTo>
                  <a:moveTo>
                    <a:pt x="94" y="310"/>
                  </a:moveTo>
                  <a:cubicBezTo>
                    <a:pt x="94" y="310"/>
                    <a:pt x="98" y="287"/>
                    <a:pt x="74" y="260"/>
                  </a:cubicBezTo>
                  <a:cubicBezTo>
                    <a:pt x="50" y="233"/>
                    <a:pt x="24" y="243"/>
                    <a:pt x="24" y="24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cxnSp>
        <p:nvCxnSpPr>
          <p:cNvPr id="105" name="Straight Connector 104">
            <a:extLst>
              <a:ext uri="{FF2B5EF4-FFF2-40B4-BE49-F238E27FC236}">
                <a16:creationId xmlns:a16="http://schemas.microsoft.com/office/drawing/2014/main" id="{8D816D77-41C2-4467-8848-A6AFF502F28A}"/>
              </a:ext>
            </a:extLst>
          </p:cNvPr>
          <p:cNvCxnSpPr>
            <a:cxnSpLocks/>
          </p:cNvCxnSpPr>
          <p:nvPr/>
        </p:nvCxnSpPr>
        <p:spPr>
          <a:xfrm>
            <a:off x="2158770" y="3041325"/>
            <a:ext cx="0" cy="550541"/>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41931957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DCEA469-8B54-4D1E-8AC8-43C53D5710A6}"/>
              </a:ext>
            </a:extLst>
          </p:cNvPr>
          <p:cNvSpPr>
            <a:spLocks noGrp="1"/>
          </p:cNvSpPr>
          <p:nvPr>
            <p:ph type="title"/>
          </p:nvPr>
        </p:nvSpPr>
        <p:spPr>
          <a:xfrm>
            <a:off x="5760500" y="321586"/>
            <a:ext cx="6563533" cy="844833"/>
          </a:xfrm>
        </p:spPr>
        <p:txBody>
          <a:bodyPr/>
          <a:lstStyle/>
          <a:p>
            <a:r>
              <a:rPr lang="en-US" dirty="0">
                <a:cs typeface="Segoe UI"/>
              </a:rPr>
              <a:t>Full Group Activity: </a:t>
            </a:r>
            <a:br>
              <a:rPr lang="en-US" dirty="0">
                <a:cs typeface="Segoe UI"/>
              </a:rPr>
            </a:br>
            <a:r>
              <a:rPr lang="en-US" dirty="0"/>
              <a:t>Attack Patterns</a:t>
            </a:r>
          </a:p>
        </p:txBody>
      </p:sp>
      <p:sp>
        <p:nvSpPr>
          <p:cNvPr id="6" name="TextBox 5">
            <a:extLst>
              <a:ext uri="{FF2B5EF4-FFF2-40B4-BE49-F238E27FC236}">
                <a16:creationId xmlns:a16="http://schemas.microsoft.com/office/drawing/2014/main" id="{89BAF1FA-F3AB-470E-9FE2-32FC7A3BE184}"/>
              </a:ext>
            </a:extLst>
          </p:cNvPr>
          <p:cNvSpPr txBox="1"/>
          <p:nvPr/>
        </p:nvSpPr>
        <p:spPr>
          <a:xfrm>
            <a:off x="5760500" y="1889356"/>
            <a:ext cx="6152808" cy="1461169"/>
          </a:xfrm>
          <a:prstGeom prst="rect">
            <a:avLst/>
          </a:prstGeom>
          <a:noFill/>
        </p:spPr>
        <p:txBody>
          <a:bodyPr wrap="square" lIns="0" tIns="0" rIns="0" bIns="0" rtlCol="0">
            <a:spAutoFit/>
          </a:bodyPr>
          <a:lstStyle/>
          <a:p>
            <a:r>
              <a:rPr lang="en-US" sz="1765" b="1" dirty="0"/>
              <a:t>Objective: </a:t>
            </a:r>
            <a:r>
              <a:rPr lang="en-US" sz="1765" dirty="0"/>
              <a:t>As a result of participating in this activity, you will better be able to answer questions about the product(s).</a:t>
            </a:r>
          </a:p>
          <a:p>
            <a:endParaRPr lang="en-US" sz="1765" dirty="0"/>
          </a:p>
          <a:p>
            <a:r>
              <a:rPr lang="en-US" sz="1400" b="1" dirty="0"/>
              <a:t>What you will be doing: </a:t>
            </a:r>
            <a:r>
              <a:rPr lang="en-US" sz="1400" dirty="0"/>
              <a:t>The facilitator will be posting questions to the entire group using an interactive tool called Mentimeter. The answers you post using Mentimeter will then drive the discussion. </a:t>
            </a:r>
          </a:p>
        </p:txBody>
      </p:sp>
      <p:sp>
        <p:nvSpPr>
          <p:cNvPr id="9" name="TextBox 8">
            <a:extLst>
              <a:ext uri="{FF2B5EF4-FFF2-40B4-BE49-F238E27FC236}">
                <a16:creationId xmlns:a16="http://schemas.microsoft.com/office/drawing/2014/main" id="{243FFC84-B70E-4064-83ED-02E404006BF8}"/>
              </a:ext>
            </a:extLst>
          </p:cNvPr>
          <p:cNvSpPr txBox="1"/>
          <p:nvPr/>
        </p:nvSpPr>
        <p:spPr>
          <a:xfrm>
            <a:off x="5760500" y="5887763"/>
            <a:ext cx="6547184" cy="430887"/>
          </a:xfrm>
          <a:prstGeom prst="rect">
            <a:avLst/>
          </a:prstGeom>
          <a:noFill/>
        </p:spPr>
        <p:txBody>
          <a:bodyPr wrap="square" lIns="0" tIns="0" rIns="0" bIns="0" rtlCol="0">
            <a:spAutoFit/>
          </a:bodyPr>
          <a:lstStyle/>
          <a:p>
            <a:r>
              <a:rPr lang="en-US" sz="1400" b="1"/>
              <a:t>Total Activity Time: 30 minutes </a:t>
            </a:r>
          </a:p>
          <a:p>
            <a:pPr marL="336145" indent="-336145">
              <a:buFont typeface="Arial" panose="020B0604020202020204" pitchFamily="34" charset="0"/>
              <a:buChar char="•"/>
            </a:pPr>
            <a:endParaRPr lang="en-US" sz="1400"/>
          </a:p>
        </p:txBody>
      </p:sp>
      <p:pic>
        <p:nvPicPr>
          <p:cNvPr id="2" name="Picture 1">
            <a:extLst>
              <a:ext uri="{FF2B5EF4-FFF2-40B4-BE49-F238E27FC236}">
                <a16:creationId xmlns:a16="http://schemas.microsoft.com/office/drawing/2014/main" id="{B605A305-DCFD-4AFD-92A6-7269AF4E79D6}"/>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15259" r="31927"/>
          <a:stretch/>
        </p:blipFill>
        <p:spPr>
          <a:xfrm>
            <a:off x="-36186" y="487"/>
            <a:ext cx="5429463" cy="6857027"/>
          </a:xfrm>
          <a:prstGeom prst="rect">
            <a:avLst/>
          </a:prstGeom>
        </p:spPr>
      </p:pic>
    </p:spTree>
    <p:extLst>
      <p:ext uri="{BB962C8B-B14F-4D97-AF65-F5344CB8AC3E}">
        <p14:creationId xmlns:p14="http://schemas.microsoft.com/office/powerpoint/2010/main" val="1111549606"/>
      </p:ext>
    </p:extLst>
  </p:cSld>
  <p:clrMapOvr>
    <a:masterClrMapping/>
  </p:clrMapOvr>
  <p:transition>
    <p:fade/>
  </p:transition>
</p:sld>
</file>

<file path=ppt/slides/slide1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0B105FF4-5322-4B41-BA12-B1B509F3C2FA}"/>
              </a:ext>
            </a:extLst>
          </p:cNvPr>
          <p:cNvSpPr>
            <a:spLocks noGrp="1"/>
          </p:cNvSpPr>
          <p:nvPr>
            <p:ph type="title"/>
          </p:nvPr>
        </p:nvSpPr>
        <p:spPr>
          <a:xfrm>
            <a:off x="588263" y="2990440"/>
            <a:ext cx="4167887" cy="543097"/>
          </a:xfrm>
        </p:spPr>
        <p:txBody>
          <a:bodyPr/>
          <a:lstStyle/>
          <a:p>
            <a:r>
              <a:rPr lang="en-US" dirty="0"/>
              <a:t>Mentimeter Poll</a:t>
            </a:r>
          </a:p>
        </p:txBody>
      </p:sp>
      <p:sp>
        <p:nvSpPr>
          <p:cNvPr id="10" name="Text Placeholder 9">
            <a:extLst>
              <a:ext uri="{FF2B5EF4-FFF2-40B4-BE49-F238E27FC236}">
                <a16:creationId xmlns:a16="http://schemas.microsoft.com/office/drawing/2014/main" id="{9AFD0CC0-3A23-4586-AA8D-77DD85ABA710}"/>
              </a:ext>
            </a:extLst>
          </p:cNvPr>
          <p:cNvSpPr>
            <a:spLocks noGrp="1"/>
          </p:cNvSpPr>
          <p:nvPr>
            <p:ph type="body" sz="quarter" idx="12"/>
          </p:nvPr>
        </p:nvSpPr>
        <p:spPr>
          <a:xfrm>
            <a:off x="582042" y="3962401"/>
            <a:ext cx="4164583" cy="2112245"/>
          </a:xfrm>
        </p:spPr>
        <p:txBody>
          <a:bodyPr/>
          <a:lstStyle/>
          <a:p>
            <a:r>
              <a:rPr lang="en-US" dirty="0"/>
              <a:t>Scan QR Code </a:t>
            </a:r>
            <a:br>
              <a:rPr lang="en-US" dirty="0"/>
            </a:br>
            <a:endParaRPr lang="en-US" dirty="0"/>
          </a:p>
          <a:p>
            <a:r>
              <a:rPr lang="en-US" dirty="0"/>
              <a:t>or</a:t>
            </a:r>
            <a:br>
              <a:rPr lang="en-US" dirty="0"/>
            </a:br>
            <a:br>
              <a:rPr lang="en-US" dirty="0"/>
            </a:br>
            <a:r>
              <a:rPr lang="en-US" dirty="0"/>
              <a:t>Go to </a:t>
            </a:r>
            <a:r>
              <a:rPr lang="en-US" dirty="0">
                <a:hlinkClick r:id="rId3"/>
              </a:rPr>
              <a:t>www.menti.com</a:t>
            </a:r>
            <a:r>
              <a:rPr lang="en-US" dirty="0"/>
              <a:t> and use code</a:t>
            </a:r>
          </a:p>
          <a:p>
            <a:endParaRPr lang="en-US" dirty="0"/>
          </a:p>
          <a:p>
            <a:r>
              <a:rPr lang="en-US" b="1" i="0" dirty="0">
                <a:effectLst/>
                <a:latin typeface="MentiText"/>
              </a:rPr>
              <a:t>1183 9575</a:t>
            </a:r>
            <a:endParaRPr lang="en-US" dirty="0"/>
          </a:p>
        </p:txBody>
      </p:sp>
      <p:pic>
        <p:nvPicPr>
          <p:cNvPr id="4" name="Picture 3">
            <a:extLst>
              <a:ext uri="{FF2B5EF4-FFF2-40B4-BE49-F238E27FC236}">
                <a16:creationId xmlns:a16="http://schemas.microsoft.com/office/drawing/2014/main" id="{98C2CE80-D6AD-45FF-9685-69FA53DABFEC}"/>
              </a:ext>
            </a:extLst>
          </p:cNvPr>
          <p:cNvPicPr>
            <a:picLocks noChangeAspect="1"/>
          </p:cNvPicPr>
          <p:nvPr/>
        </p:nvPicPr>
        <p:blipFill>
          <a:blip r:embed="rId4"/>
          <a:stretch>
            <a:fillRect/>
          </a:stretch>
        </p:blipFill>
        <p:spPr>
          <a:xfrm>
            <a:off x="6565900" y="978770"/>
            <a:ext cx="4667250" cy="4667250"/>
          </a:xfrm>
          <a:prstGeom prst="rect">
            <a:avLst/>
          </a:prstGeom>
        </p:spPr>
      </p:pic>
    </p:spTree>
    <p:extLst>
      <p:ext uri="{BB962C8B-B14F-4D97-AF65-F5344CB8AC3E}">
        <p14:creationId xmlns:p14="http://schemas.microsoft.com/office/powerpoint/2010/main" val="3002075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DB5DF518-9D87-4C9E-B207-CAE342D1FE02}"/>
              </a:ext>
            </a:extLst>
          </p:cNvPr>
          <p:cNvSpPr>
            <a:spLocks noGrp="1"/>
          </p:cNvSpPr>
          <p:nvPr>
            <p:ph type="title"/>
          </p:nvPr>
        </p:nvSpPr>
        <p:spPr>
          <a:xfrm>
            <a:off x="1319920" y="204363"/>
            <a:ext cx="10789916" cy="977575"/>
          </a:xfrm>
        </p:spPr>
        <p:txBody>
          <a:bodyPr/>
          <a:lstStyle/>
          <a:p>
            <a:r>
              <a:rPr lang="en-US" dirty="0"/>
              <a:t>Build Hands-on Lab: </a:t>
            </a:r>
            <a:br>
              <a:rPr lang="en-US" dirty="0"/>
            </a:br>
            <a:r>
              <a:rPr lang="en-US" dirty="0">
                <a:solidFill>
                  <a:srgbClr val="737373"/>
                </a:solidFill>
              </a:rPr>
              <a:t>Attack Simulation</a:t>
            </a:r>
          </a:p>
        </p:txBody>
      </p:sp>
      <p:cxnSp>
        <p:nvCxnSpPr>
          <p:cNvPr id="2" name="Straight Connector 1">
            <a:extLst>
              <a:ext uri="{FF2B5EF4-FFF2-40B4-BE49-F238E27FC236}">
                <a16:creationId xmlns:a16="http://schemas.microsoft.com/office/drawing/2014/main" id="{3660676B-CEE5-40F8-9118-26AA90898AA7}"/>
              </a:ext>
            </a:extLst>
          </p:cNvPr>
          <p:cNvCxnSpPr>
            <a:cxnSpLocks/>
          </p:cNvCxnSpPr>
          <p:nvPr/>
        </p:nvCxnSpPr>
        <p:spPr>
          <a:xfrm>
            <a:off x="2158770" y="1705555"/>
            <a:ext cx="0" cy="826935"/>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D0941A39-0F86-4711-A40F-04DA806B6824}"/>
              </a:ext>
            </a:extLst>
          </p:cNvPr>
          <p:cNvSpPr txBox="1"/>
          <p:nvPr/>
        </p:nvSpPr>
        <p:spPr>
          <a:xfrm>
            <a:off x="614995" y="1965134"/>
            <a:ext cx="1364867"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OUTCOMES</a:t>
            </a:r>
          </a:p>
        </p:txBody>
      </p:sp>
      <p:sp>
        <p:nvSpPr>
          <p:cNvPr id="9" name="TextBox 8">
            <a:extLst>
              <a:ext uri="{FF2B5EF4-FFF2-40B4-BE49-F238E27FC236}">
                <a16:creationId xmlns:a16="http://schemas.microsoft.com/office/drawing/2014/main" id="{A9D20C43-0225-4E6D-A468-3A69C0A69639}"/>
              </a:ext>
            </a:extLst>
          </p:cNvPr>
          <p:cNvSpPr txBox="1"/>
          <p:nvPr/>
        </p:nvSpPr>
        <p:spPr>
          <a:xfrm>
            <a:off x="2242267" y="1795856"/>
            <a:ext cx="6909671"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A1A1A"/>
                </a:solidFill>
                <a:effectLst/>
                <a:uLnTx/>
                <a:uFillTx/>
                <a:latin typeface="Segoe UI"/>
                <a:ea typeface="+mn-ea"/>
                <a:cs typeface="+mn-cs"/>
              </a:rPr>
              <a:t>As a result of participating in this lab, you will be better able to </a:t>
            </a:r>
            <a:r>
              <a:rPr lang="en-US" b="1" dirty="0">
                <a:solidFill>
                  <a:srgbClr val="B4A0FF"/>
                </a:solidFill>
                <a:latin typeface="Segoe UI"/>
              </a:rPr>
              <a:t>P</a:t>
            </a:r>
            <a:r>
              <a:rPr kumimoji="0" lang="en-US" sz="1800" b="1" i="0" u="none" strike="noStrike" kern="1200" cap="none" spc="0" normalizeH="0" baseline="0" noProof="0" dirty="0" err="1">
                <a:ln>
                  <a:noFill/>
                </a:ln>
                <a:solidFill>
                  <a:srgbClr val="B4A0FF"/>
                </a:solidFill>
                <a:effectLst/>
                <a:uLnTx/>
                <a:uFillTx/>
                <a:latin typeface="Segoe UI"/>
                <a:ea typeface="+mn-ea"/>
                <a:cs typeface="+mn-cs"/>
              </a:rPr>
              <a:t>erform</a:t>
            </a:r>
            <a:r>
              <a:rPr kumimoji="0" lang="en-US" sz="1800" b="1" i="0" u="none" strike="noStrike" kern="1200" cap="none" spc="0" normalizeH="0" baseline="0" noProof="0" dirty="0">
                <a:ln>
                  <a:noFill/>
                </a:ln>
                <a:solidFill>
                  <a:srgbClr val="B4A0FF"/>
                </a:solidFill>
                <a:effectLst/>
                <a:uLnTx/>
                <a:uFillTx/>
                <a:latin typeface="Segoe UI"/>
                <a:ea typeface="+mn-ea"/>
                <a:cs typeface="+mn-cs"/>
              </a:rPr>
              <a:t> Attack Simulation</a:t>
            </a:r>
            <a:endParaRPr kumimoji="0" lang="en-US" sz="1800" b="0" i="0" u="none" strike="noStrike" kern="1200" cap="none" spc="0" normalizeH="0" baseline="0" noProof="0" dirty="0">
              <a:ln>
                <a:noFill/>
              </a:ln>
              <a:solidFill>
                <a:srgbClr val="B4A0FF"/>
              </a:solidFill>
              <a:effectLst/>
              <a:uLnTx/>
              <a:uFillTx/>
              <a:latin typeface="Segoe UI"/>
              <a:ea typeface="+mn-ea"/>
              <a:cs typeface="+mn-cs"/>
            </a:endParaRPr>
          </a:p>
        </p:txBody>
      </p:sp>
      <p:graphicFrame>
        <p:nvGraphicFramePr>
          <p:cNvPr id="46" name="Table 46">
            <a:extLst>
              <a:ext uri="{FF2B5EF4-FFF2-40B4-BE49-F238E27FC236}">
                <a16:creationId xmlns:a16="http://schemas.microsoft.com/office/drawing/2014/main" id="{50129A11-B5C7-4100-96BD-D630375132AA}"/>
              </a:ext>
            </a:extLst>
          </p:cNvPr>
          <p:cNvGraphicFramePr>
            <a:graphicFrameLocks noGrp="1"/>
          </p:cNvGraphicFramePr>
          <p:nvPr/>
        </p:nvGraphicFramePr>
        <p:xfrm>
          <a:off x="0" y="6278670"/>
          <a:ext cx="12192000" cy="579120"/>
        </p:xfrm>
        <a:graphic>
          <a:graphicData uri="http://schemas.openxmlformats.org/drawingml/2006/table">
            <a:tbl>
              <a:tblPr firstRow="1" bandRow="1">
                <a:tableStyleId>{5C22544A-7EE6-4342-B048-85BDC9FD1C3A}</a:tableStyleId>
              </a:tblPr>
              <a:tblGrid>
                <a:gridCol w="937846">
                  <a:extLst>
                    <a:ext uri="{9D8B030D-6E8A-4147-A177-3AD203B41FA5}">
                      <a16:colId xmlns:a16="http://schemas.microsoft.com/office/drawing/2014/main" val="2727135258"/>
                    </a:ext>
                  </a:extLst>
                </a:gridCol>
                <a:gridCol w="937846">
                  <a:extLst>
                    <a:ext uri="{9D8B030D-6E8A-4147-A177-3AD203B41FA5}">
                      <a16:colId xmlns:a16="http://schemas.microsoft.com/office/drawing/2014/main" val="2021159383"/>
                    </a:ext>
                  </a:extLst>
                </a:gridCol>
                <a:gridCol w="937846">
                  <a:extLst>
                    <a:ext uri="{9D8B030D-6E8A-4147-A177-3AD203B41FA5}">
                      <a16:colId xmlns:a16="http://schemas.microsoft.com/office/drawing/2014/main" val="503194899"/>
                    </a:ext>
                  </a:extLst>
                </a:gridCol>
                <a:gridCol w="937847">
                  <a:extLst>
                    <a:ext uri="{9D8B030D-6E8A-4147-A177-3AD203B41FA5}">
                      <a16:colId xmlns:a16="http://schemas.microsoft.com/office/drawing/2014/main" val="3479706331"/>
                    </a:ext>
                  </a:extLst>
                </a:gridCol>
                <a:gridCol w="937846">
                  <a:extLst>
                    <a:ext uri="{9D8B030D-6E8A-4147-A177-3AD203B41FA5}">
                      <a16:colId xmlns:a16="http://schemas.microsoft.com/office/drawing/2014/main" val="1410495515"/>
                    </a:ext>
                  </a:extLst>
                </a:gridCol>
                <a:gridCol w="937846">
                  <a:extLst>
                    <a:ext uri="{9D8B030D-6E8A-4147-A177-3AD203B41FA5}">
                      <a16:colId xmlns:a16="http://schemas.microsoft.com/office/drawing/2014/main" val="4019179051"/>
                    </a:ext>
                  </a:extLst>
                </a:gridCol>
                <a:gridCol w="937846">
                  <a:extLst>
                    <a:ext uri="{9D8B030D-6E8A-4147-A177-3AD203B41FA5}">
                      <a16:colId xmlns:a16="http://schemas.microsoft.com/office/drawing/2014/main" val="2845264500"/>
                    </a:ext>
                  </a:extLst>
                </a:gridCol>
                <a:gridCol w="937846">
                  <a:extLst>
                    <a:ext uri="{9D8B030D-6E8A-4147-A177-3AD203B41FA5}">
                      <a16:colId xmlns:a16="http://schemas.microsoft.com/office/drawing/2014/main" val="1998852072"/>
                    </a:ext>
                  </a:extLst>
                </a:gridCol>
                <a:gridCol w="937846">
                  <a:extLst>
                    <a:ext uri="{9D8B030D-6E8A-4147-A177-3AD203B41FA5}">
                      <a16:colId xmlns:a16="http://schemas.microsoft.com/office/drawing/2014/main" val="166283103"/>
                    </a:ext>
                  </a:extLst>
                </a:gridCol>
                <a:gridCol w="937847">
                  <a:extLst>
                    <a:ext uri="{9D8B030D-6E8A-4147-A177-3AD203B41FA5}">
                      <a16:colId xmlns:a16="http://schemas.microsoft.com/office/drawing/2014/main" val="367959744"/>
                    </a:ext>
                  </a:extLst>
                </a:gridCol>
                <a:gridCol w="937846">
                  <a:extLst>
                    <a:ext uri="{9D8B030D-6E8A-4147-A177-3AD203B41FA5}">
                      <a16:colId xmlns:a16="http://schemas.microsoft.com/office/drawing/2014/main" val="1579851546"/>
                    </a:ext>
                  </a:extLst>
                </a:gridCol>
                <a:gridCol w="937846">
                  <a:extLst>
                    <a:ext uri="{9D8B030D-6E8A-4147-A177-3AD203B41FA5}">
                      <a16:colId xmlns:a16="http://schemas.microsoft.com/office/drawing/2014/main" val="3005266008"/>
                    </a:ext>
                  </a:extLst>
                </a:gridCol>
                <a:gridCol w="937846">
                  <a:extLst>
                    <a:ext uri="{9D8B030D-6E8A-4147-A177-3AD203B41FA5}">
                      <a16:colId xmlns:a16="http://schemas.microsoft.com/office/drawing/2014/main" val="2126066408"/>
                    </a:ext>
                  </a:extLst>
                </a:gridCol>
              </a:tblGrid>
              <a:tr h="370840">
                <a:tc>
                  <a:txBody>
                    <a:bodyPr/>
                    <a:lstStyle/>
                    <a:p>
                      <a:pPr algn="ctr"/>
                      <a:r>
                        <a:rPr lang="en-US" sz="800" b="0" dirty="0">
                          <a:solidFill>
                            <a:schemeClr val="tx1">
                              <a:lumMod val="50000"/>
                              <a:lumOff val="50000"/>
                            </a:schemeClr>
                          </a:solidFill>
                        </a:rPr>
                        <a:t>Welcome</a:t>
                      </a:r>
                    </a:p>
                  </a:txBody>
                  <a:tcPr anchor="ctr">
                    <a:lnL w="12700" cmpd="sng">
                      <a:noFill/>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Keynote</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Demo Walkthrough</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Data Loading &amp; Data Lake Organization</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Activity: Data Lake Design &amp; Security Considerations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1" dirty="0"/>
                        <a:t>Lab: Data Integration Part 1</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5C2D91"/>
                    </a:solidFill>
                  </a:tcPr>
                </a:tc>
                <a:tc>
                  <a:txBody>
                    <a:bodyPr/>
                    <a:lstStyle/>
                    <a:p>
                      <a:pPr algn="ctr"/>
                      <a:r>
                        <a:rPr lang="en-US" sz="800" b="0" dirty="0">
                          <a:solidFill>
                            <a:schemeClr val="tx1"/>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D2D2D2"/>
                    </a:solidFill>
                  </a:tcPr>
                </a:tc>
                <a:tc>
                  <a:txBody>
                    <a:bodyPr/>
                    <a:lstStyle/>
                    <a:p>
                      <a:pPr algn="ctr"/>
                      <a:r>
                        <a:rPr lang="en-US" sz="800" b="0" dirty="0"/>
                        <a:t>Data Transformations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2145A"/>
                    </a:solidFill>
                  </a:tcPr>
                </a:tc>
                <a:tc>
                  <a:txBody>
                    <a:bodyPr/>
                    <a:lstStyle/>
                    <a:p>
                      <a:pPr algn="ctr"/>
                      <a:r>
                        <a:rPr lang="en-US" sz="800" b="0" dirty="0"/>
                        <a:t>Activity: Data Engineering Discussion</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2145A"/>
                    </a:solidFill>
                  </a:tcPr>
                </a:tc>
                <a:tc>
                  <a:txBody>
                    <a:bodyPr/>
                    <a:lstStyle/>
                    <a:p>
                      <a:pPr algn="ctr"/>
                      <a:r>
                        <a:rPr lang="en-US" sz="800" b="0" dirty="0"/>
                        <a:t>Lab: Data Integration Part 2</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5C2D91"/>
                    </a:solidFill>
                  </a:tcPr>
                </a:tc>
                <a:tc>
                  <a:txBody>
                    <a:bodyPr/>
                    <a:lstStyle/>
                    <a:p>
                      <a:pPr algn="ctr"/>
                      <a:r>
                        <a:rPr lang="en-US" sz="800" b="0" dirty="0">
                          <a:solidFill>
                            <a:schemeClr val="tx1"/>
                          </a:solidFill>
                        </a:rPr>
                        <a:t>Closing</a:t>
                      </a:r>
                    </a:p>
                  </a:txBody>
                  <a:tcPr anchor="ctr">
                    <a:lnL w="3175" cap="flat" cmpd="sng" algn="ctr">
                      <a:solidFill>
                        <a:schemeClr val="bg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solidFill>
                      <a:srgbClr val="FFF100"/>
                    </a:solidFill>
                  </a:tcPr>
                </a:tc>
                <a:extLst>
                  <a:ext uri="{0D108BD9-81ED-4DB2-BD59-A6C34878D82A}">
                    <a16:rowId xmlns:a16="http://schemas.microsoft.com/office/drawing/2014/main" val="1784898955"/>
                  </a:ext>
                </a:extLst>
              </a:tr>
            </a:tbl>
          </a:graphicData>
        </a:graphic>
      </p:graphicFrame>
      <p:sp>
        <p:nvSpPr>
          <p:cNvPr id="48" name="POI_ECAF" title="Icon of a map location marker">
            <a:extLst>
              <a:ext uri="{FF2B5EF4-FFF2-40B4-BE49-F238E27FC236}">
                <a16:creationId xmlns:a16="http://schemas.microsoft.com/office/drawing/2014/main" id="{99387040-8A71-4F00-97D8-D6FE0D772B93}"/>
              </a:ext>
            </a:extLst>
          </p:cNvPr>
          <p:cNvSpPr>
            <a:spLocks noChangeAspect="1" noEditPoints="1"/>
          </p:cNvSpPr>
          <p:nvPr/>
        </p:nvSpPr>
        <p:spPr bwMode="auto">
          <a:xfrm>
            <a:off x="6934615" y="6004289"/>
            <a:ext cx="165123" cy="264223"/>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75" name="TextBox 74">
            <a:extLst>
              <a:ext uri="{FF2B5EF4-FFF2-40B4-BE49-F238E27FC236}">
                <a16:creationId xmlns:a16="http://schemas.microsoft.com/office/drawing/2014/main" id="{2708A3F5-D28F-4BB2-9EE2-62BD33BC4FD4}"/>
              </a:ext>
            </a:extLst>
          </p:cNvPr>
          <p:cNvSpPr txBox="1"/>
          <p:nvPr/>
        </p:nvSpPr>
        <p:spPr>
          <a:xfrm>
            <a:off x="659349" y="3183463"/>
            <a:ext cx="1320513"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a:t>
            </a:r>
          </a:p>
        </p:txBody>
      </p:sp>
      <p:sp>
        <p:nvSpPr>
          <p:cNvPr id="37" name="boy" title="Icon of a man">
            <a:extLst>
              <a:ext uri="{FF2B5EF4-FFF2-40B4-BE49-F238E27FC236}">
                <a16:creationId xmlns:a16="http://schemas.microsoft.com/office/drawing/2014/main" id="{1E3EC17B-2479-4F08-BF07-0EB716A4EB28}"/>
              </a:ext>
            </a:extLst>
          </p:cNvPr>
          <p:cNvSpPr>
            <a:spLocks noChangeAspect="1" noEditPoints="1"/>
          </p:cNvSpPr>
          <p:nvPr/>
        </p:nvSpPr>
        <p:spPr bwMode="auto">
          <a:xfrm>
            <a:off x="3882388" y="3199866"/>
            <a:ext cx="211502" cy="275288"/>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32145A"/>
              </a:solidFill>
              <a:effectLst/>
              <a:uLnTx/>
              <a:uFillTx/>
              <a:latin typeface="Segoe UI"/>
              <a:ea typeface="+mn-ea"/>
              <a:cs typeface="+mn-cs"/>
            </a:endParaRPr>
          </a:p>
        </p:txBody>
      </p:sp>
      <p:sp>
        <p:nvSpPr>
          <p:cNvPr id="39" name="TextBox 38">
            <a:extLst>
              <a:ext uri="{FF2B5EF4-FFF2-40B4-BE49-F238E27FC236}">
                <a16:creationId xmlns:a16="http://schemas.microsoft.com/office/drawing/2014/main" id="{6CF02255-2CAC-425F-AD44-D797CB70C4BB}"/>
              </a:ext>
            </a:extLst>
          </p:cNvPr>
          <p:cNvSpPr txBox="1"/>
          <p:nvPr/>
        </p:nvSpPr>
        <p:spPr>
          <a:xfrm>
            <a:off x="4233664" y="3276325"/>
            <a:ext cx="1117342"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Independent</a:t>
            </a:r>
          </a:p>
        </p:txBody>
      </p:sp>
      <p:sp>
        <p:nvSpPr>
          <p:cNvPr id="50" name="clock_10" title="Icon of an hourglass">
            <a:extLst>
              <a:ext uri="{FF2B5EF4-FFF2-40B4-BE49-F238E27FC236}">
                <a16:creationId xmlns:a16="http://schemas.microsoft.com/office/drawing/2014/main" id="{5647DA7D-E8D1-4477-AD7D-44DFEDD3466F}"/>
              </a:ext>
            </a:extLst>
          </p:cNvPr>
          <p:cNvSpPr>
            <a:spLocks noChangeAspect="1" noEditPoints="1"/>
          </p:cNvSpPr>
          <p:nvPr/>
        </p:nvSpPr>
        <p:spPr bwMode="auto">
          <a:xfrm>
            <a:off x="2352418" y="3200834"/>
            <a:ext cx="273365" cy="274320"/>
          </a:xfrm>
          <a:custGeom>
            <a:avLst/>
            <a:gdLst>
              <a:gd name="T0" fmla="*/ 286 w 323"/>
              <a:gd name="T1" fmla="*/ 324 h 324"/>
              <a:gd name="T2" fmla="*/ 287 w 323"/>
              <a:gd name="T3" fmla="*/ 311 h 324"/>
              <a:gd name="T4" fmla="*/ 217 w 323"/>
              <a:gd name="T5" fmla="*/ 199 h 324"/>
              <a:gd name="T6" fmla="*/ 204 w 323"/>
              <a:gd name="T7" fmla="*/ 193 h 324"/>
              <a:gd name="T8" fmla="*/ 185 w 323"/>
              <a:gd name="T9" fmla="*/ 164 h 324"/>
              <a:gd name="T10" fmla="*/ 207 w 323"/>
              <a:gd name="T11" fmla="*/ 131 h 324"/>
              <a:gd name="T12" fmla="*/ 218 w 323"/>
              <a:gd name="T13" fmla="*/ 126 h 324"/>
              <a:gd name="T14" fmla="*/ 287 w 323"/>
              <a:gd name="T15" fmla="*/ 14 h 324"/>
              <a:gd name="T16" fmla="*/ 286 w 323"/>
              <a:gd name="T17" fmla="*/ 0 h 324"/>
              <a:gd name="T18" fmla="*/ 37 w 323"/>
              <a:gd name="T19" fmla="*/ 324 h 324"/>
              <a:gd name="T20" fmla="*/ 37 w 323"/>
              <a:gd name="T21" fmla="*/ 311 h 324"/>
              <a:gd name="T22" fmla="*/ 105 w 323"/>
              <a:gd name="T23" fmla="*/ 200 h 324"/>
              <a:gd name="T24" fmla="*/ 117 w 323"/>
              <a:gd name="T25" fmla="*/ 194 h 324"/>
              <a:gd name="T26" fmla="*/ 137 w 323"/>
              <a:gd name="T27" fmla="*/ 164 h 324"/>
              <a:gd name="T28" fmla="*/ 117 w 323"/>
              <a:gd name="T29" fmla="*/ 133 h 324"/>
              <a:gd name="T30" fmla="*/ 104 w 323"/>
              <a:gd name="T31" fmla="*/ 126 h 324"/>
              <a:gd name="T32" fmla="*/ 37 w 323"/>
              <a:gd name="T33" fmla="*/ 14 h 324"/>
              <a:gd name="T34" fmla="*/ 37 w 323"/>
              <a:gd name="T35" fmla="*/ 0 h 324"/>
              <a:gd name="T36" fmla="*/ 0 w 323"/>
              <a:gd name="T37" fmla="*/ 0 h 324"/>
              <a:gd name="T38" fmla="*/ 323 w 323"/>
              <a:gd name="T39" fmla="*/ 0 h 324"/>
              <a:gd name="T40" fmla="*/ 0 w 323"/>
              <a:gd name="T41" fmla="*/ 324 h 324"/>
              <a:gd name="T42" fmla="*/ 323 w 323"/>
              <a:gd name="T43" fmla="*/ 32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324">
                <a:moveTo>
                  <a:pt x="286" y="324"/>
                </a:moveTo>
                <a:cubicBezTo>
                  <a:pt x="287" y="320"/>
                  <a:pt x="287" y="316"/>
                  <a:pt x="287" y="311"/>
                </a:cubicBezTo>
                <a:cubicBezTo>
                  <a:pt x="287" y="262"/>
                  <a:pt x="258" y="219"/>
                  <a:pt x="217" y="199"/>
                </a:cubicBezTo>
                <a:cubicBezTo>
                  <a:pt x="204" y="193"/>
                  <a:pt x="204" y="193"/>
                  <a:pt x="204" y="193"/>
                </a:cubicBezTo>
                <a:cubicBezTo>
                  <a:pt x="193" y="188"/>
                  <a:pt x="185" y="176"/>
                  <a:pt x="185" y="164"/>
                </a:cubicBezTo>
                <a:cubicBezTo>
                  <a:pt x="185" y="149"/>
                  <a:pt x="195" y="136"/>
                  <a:pt x="207" y="131"/>
                </a:cubicBezTo>
                <a:cubicBezTo>
                  <a:pt x="218" y="126"/>
                  <a:pt x="218" y="126"/>
                  <a:pt x="218" y="126"/>
                </a:cubicBezTo>
                <a:cubicBezTo>
                  <a:pt x="259" y="105"/>
                  <a:pt x="287" y="63"/>
                  <a:pt x="287" y="14"/>
                </a:cubicBezTo>
                <a:cubicBezTo>
                  <a:pt x="287" y="10"/>
                  <a:pt x="286" y="4"/>
                  <a:pt x="286" y="0"/>
                </a:cubicBezTo>
                <a:moveTo>
                  <a:pt x="37" y="324"/>
                </a:moveTo>
                <a:cubicBezTo>
                  <a:pt x="37" y="320"/>
                  <a:pt x="37" y="316"/>
                  <a:pt x="37" y="311"/>
                </a:cubicBezTo>
                <a:cubicBezTo>
                  <a:pt x="37" y="263"/>
                  <a:pt x="64" y="220"/>
                  <a:pt x="105" y="200"/>
                </a:cubicBezTo>
                <a:cubicBezTo>
                  <a:pt x="117" y="194"/>
                  <a:pt x="117" y="194"/>
                  <a:pt x="117" y="194"/>
                </a:cubicBezTo>
                <a:cubicBezTo>
                  <a:pt x="129" y="189"/>
                  <a:pt x="137" y="177"/>
                  <a:pt x="137" y="164"/>
                </a:cubicBezTo>
                <a:cubicBezTo>
                  <a:pt x="137" y="149"/>
                  <a:pt x="129" y="139"/>
                  <a:pt x="117" y="133"/>
                </a:cubicBezTo>
                <a:cubicBezTo>
                  <a:pt x="104" y="126"/>
                  <a:pt x="104" y="126"/>
                  <a:pt x="104" y="126"/>
                </a:cubicBezTo>
                <a:cubicBezTo>
                  <a:pt x="63" y="105"/>
                  <a:pt x="37" y="64"/>
                  <a:pt x="37" y="14"/>
                </a:cubicBezTo>
                <a:cubicBezTo>
                  <a:pt x="37" y="10"/>
                  <a:pt x="37" y="5"/>
                  <a:pt x="37" y="0"/>
                </a:cubicBezTo>
                <a:moveTo>
                  <a:pt x="0" y="0"/>
                </a:moveTo>
                <a:cubicBezTo>
                  <a:pt x="323" y="0"/>
                  <a:pt x="323" y="0"/>
                  <a:pt x="323" y="0"/>
                </a:cubicBezTo>
                <a:moveTo>
                  <a:pt x="0" y="324"/>
                </a:moveTo>
                <a:cubicBezTo>
                  <a:pt x="323" y="324"/>
                  <a:pt x="323" y="324"/>
                  <a:pt x="323" y="324"/>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434343"/>
              </a:solidFill>
              <a:effectLst/>
              <a:uLnTx/>
              <a:uFillTx/>
              <a:latin typeface="Segoe UI"/>
              <a:ea typeface="+mn-ea"/>
              <a:cs typeface="+mn-cs"/>
            </a:endParaRPr>
          </a:p>
        </p:txBody>
      </p:sp>
      <p:sp>
        <p:nvSpPr>
          <p:cNvPr id="52" name="TextBox 51">
            <a:extLst>
              <a:ext uri="{FF2B5EF4-FFF2-40B4-BE49-F238E27FC236}">
                <a16:creationId xmlns:a16="http://schemas.microsoft.com/office/drawing/2014/main" id="{2C802871-327E-41D1-AAAB-A3171DE26569}"/>
              </a:ext>
            </a:extLst>
          </p:cNvPr>
          <p:cNvSpPr txBox="1"/>
          <p:nvPr/>
        </p:nvSpPr>
        <p:spPr>
          <a:xfrm>
            <a:off x="2630401" y="3261320"/>
            <a:ext cx="953493" cy="1692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60 minutes</a:t>
            </a:r>
          </a:p>
        </p:txBody>
      </p:sp>
      <p:sp>
        <p:nvSpPr>
          <p:cNvPr id="88" name="location_5" title="Icon of a pin">
            <a:extLst>
              <a:ext uri="{FF2B5EF4-FFF2-40B4-BE49-F238E27FC236}">
                <a16:creationId xmlns:a16="http://schemas.microsoft.com/office/drawing/2014/main" id="{F8C583A5-DF78-4999-AE82-1C045CDF84B1}"/>
              </a:ext>
            </a:extLst>
          </p:cNvPr>
          <p:cNvSpPr>
            <a:spLocks noChangeAspect="1" noEditPoints="1"/>
          </p:cNvSpPr>
          <p:nvPr/>
        </p:nvSpPr>
        <p:spPr bwMode="auto">
          <a:xfrm>
            <a:off x="5469234" y="3199548"/>
            <a:ext cx="97536" cy="274320"/>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90" name="TextBox 89">
            <a:extLst>
              <a:ext uri="{FF2B5EF4-FFF2-40B4-BE49-F238E27FC236}">
                <a16:creationId xmlns:a16="http://schemas.microsoft.com/office/drawing/2014/main" id="{7492B92C-A008-41C0-A49C-360AD8E60E6E}"/>
              </a:ext>
            </a:extLst>
          </p:cNvPr>
          <p:cNvSpPr txBox="1"/>
          <p:nvPr/>
        </p:nvSpPr>
        <p:spPr>
          <a:xfrm>
            <a:off x="5716893" y="3283773"/>
            <a:ext cx="3337103"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Table Group Channel &amp; CloudLabs Environment</a:t>
            </a:r>
          </a:p>
        </p:txBody>
      </p:sp>
      <p:sp>
        <p:nvSpPr>
          <p:cNvPr id="59" name="TextBox 58">
            <a:extLst>
              <a:ext uri="{FF2B5EF4-FFF2-40B4-BE49-F238E27FC236}">
                <a16:creationId xmlns:a16="http://schemas.microsoft.com/office/drawing/2014/main" id="{5E991A60-3319-4EAC-AB66-D76FB9D8B795}"/>
              </a:ext>
            </a:extLst>
          </p:cNvPr>
          <p:cNvSpPr txBox="1"/>
          <p:nvPr/>
        </p:nvSpPr>
        <p:spPr>
          <a:xfrm>
            <a:off x="2242254" y="4390409"/>
            <a:ext cx="6909673" cy="144655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Login to your </a:t>
            </a:r>
            <a:r>
              <a:rPr kumimoji="0" lang="en-US" sz="1600" b="1" i="0" u="none" strike="noStrike" kern="1200" cap="none" spc="0" normalizeH="0" baseline="0" noProof="0" dirty="0">
                <a:ln>
                  <a:noFill/>
                </a:ln>
                <a:solidFill>
                  <a:srgbClr val="1A1A1A"/>
                </a:solidFill>
                <a:effectLst/>
                <a:uLnTx/>
                <a:uFillTx/>
                <a:latin typeface="Segoe UI"/>
                <a:ea typeface="+mn-ea"/>
                <a:cs typeface="+mn-cs"/>
              </a:rPr>
              <a:t>CloudLabs environment</a:t>
            </a:r>
            <a:r>
              <a:rPr kumimoji="0" lang="en-US" sz="1600" b="0" i="0" u="none" strike="noStrike" kern="1200" cap="none" spc="0" normalizeH="0" baseline="0" noProof="0" dirty="0">
                <a:ln>
                  <a:noFill/>
                </a:ln>
                <a:solidFill>
                  <a:srgbClr val="1A1A1A"/>
                </a:solidFill>
                <a:effectLst/>
                <a:uLnTx/>
                <a:uFillTx/>
                <a:latin typeface="Segoe UI"/>
                <a:ea typeface="+mn-ea"/>
                <a:cs typeface="+mn-cs"/>
              </a:rPr>
              <a:t> and </a:t>
            </a:r>
            <a:r>
              <a:rPr kumimoji="0" lang="en-US" sz="1600" b="0" i="0" u="none" strike="noStrike" kern="1200" cap="none" spc="0" normalizeH="0" baseline="0" noProof="0" dirty="0">
                <a:ln>
                  <a:noFill/>
                </a:ln>
                <a:solidFill>
                  <a:srgbClr val="B4A0FF"/>
                </a:solidFill>
                <a:effectLst/>
                <a:uLnTx/>
                <a:uFillTx/>
                <a:latin typeface="Segoe UI"/>
                <a:ea typeface="+mn-ea"/>
                <a:cs typeface="+mn-cs"/>
              </a:rPr>
              <a:t>work through a set of tasks you would typically follow </a:t>
            </a:r>
            <a:r>
              <a:rPr kumimoji="0" lang="en-US" sz="1600" b="0" i="0" u="none" strike="noStrike" kern="1200" cap="none" spc="0" normalizeH="0" baseline="0" noProof="0" dirty="0">
                <a:ln>
                  <a:noFill/>
                </a:ln>
                <a:solidFill>
                  <a:srgbClr val="1A1A1A"/>
                </a:solidFill>
                <a:effectLst/>
                <a:uLnTx/>
                <a:uFillTx/>
                <a:latin typeface="Segoe UI"/>
                <a:ea typeface="+mn-ea"/>
                <a:cs typeface="+mn-cs"/>
              </a:rPr>
              <a:t>in work associated with ingesting and integrating your customer’s data.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The Lab Guide is available in the ‘Files’ tab of the General channel. Engage your Table Group call for support and troubleshooting.</a:t>
            </a:r>
          </a:p>
        </p:txBody>
      </p:sp>
      <p:sp>
        <p:nvSpPr>
          <p:cNvPr id="61" name="TextBox 60">
            <a:extLst>
              <a:ext uri="{FF2B5EF4-FFF2-40B4-BE49-F238E27FC236}">
                <a16:creationId xmlns:a16="http://schemas.microsoft.com/office/drawing/2014/main" id="{BA228FFA-013F-4F1C-A952-3CAB8509C443}"/>
              </a:ext>
            </a:extLst>
          </p:cNvPr>
          <p:cNvSpPr txBox="1"/>
          <p:nvPr/>
        </p:nvSpPr>
        <p:spPr>
          <a:xfrm>
            <a:off x="2242254" y="3932255"/>
            <a:ext cx="6909673"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Independently review and complete Exercises 1-4 in the Lab 1 Guide. </a:t>
            </a:r>
          </a:p>
        </p:txBody>
      </p:sp>
      <p:sp>
        <p:nvSpPr>
          <p:cNvPr id="70" name="Glasses_EA16" title="Icon of eye glasses">
            <a:extLst>
              <a:ext uri="{FF2B5EF4-FFF2-40B4-BE49-F238E27FC236}">
                <a16:creationId xmlns:a16="http://schemas.microsoft.com/office/drawing/2014/main" id="{88367CD8-101E-4288-A1E1-37CEB3A87DC3}"/>
              </a:ext>
            </a:extLst>
          </p:cNvPr>
          <p:cNvSpPr>
            <a:spLocks noChangeAspect="1" noEditPoints="1"/>
          </p:cNvSpPr>
          <p:nvPr/>
        </p:nvSpPr>
        <p:spPr bwMode="auto">
          <a:xfrm>
            <a:off x="1566956" y="3997795"/>
            <a:ext cx="412906" cy="243787"/>
          </a:xfrm>
          <a:custGeom>
            <a:avLst/>
            <a:gdLst>
              <a:gd name="T0" fmla="*/ 2254 w 3756"/>
              <a:gd name="T1" fmla="*/ 125 h 2002"/>
              <a:gd name="T2" fmla="*/ 2379 w 3756"/>
              <a:gd name="T3" fmla="*/ 0 h 2002"/>
              <a:gd name="T4" fmla="*/ 2380 w 3756"/>
              <a:gd name="T5" fmla="*/ 0 h 2002"/>
              <a:gd name="T6" fmla="*/ 3756 w 3756"/>
              <a:gd name="T7" fmla="*/ 688 h 2002"/>
              <a:gd name="T8" fmla="*/ 3756 w 3756"/>
              <a:gd name="T9" fmla="*/ 785 h 2002"/>
              <a:gd name="T10" fmla="*/ 3631 w 3756"/>
              <a:gd name="T11" fmla="*/ 1001 h 2002"/>
              <a:gd name="T12" fmla="*/ 3631 w 3756"/>
              <a:gd name="T13" fmla="*/ 1251 h 2002"/>
              <a:gd name="T14" fmla="*/ 2880 w 3756"/>
              <a:gd name="T15" fmla="*/ 2002 h 2002"/>
              <a:gd name="T16" fmla="*/ 2129 w 3756"/>
              <a:gd name="T17" fmla="*/ 1251 h 2002"/>
              <a:gd name="T18" fmla="*/ 1880 w 3756"/>
              <a:gd name="T19" fmla="*/ 1002 h 2002"/>
              <a:gd name="T20" fmla="*/ 1882 w 3756"/>
              <a:gd name="T21" fmla="*/ 1002 h 2002"/>
              <a:gd name="T22" fmla="*/ 2131 w 3756"/>
              <a:gd name="T23" fmla="*/ 876 h 2002"/>
              <a:gd name="T24" fmla="*/ 2382 w 3756"/>
              <a:gd name="T25" fmla="*/ 750 h 2002"/>
              <a:gd name="T26" fmla="*/ 2482 w 3756"/>
              <a:gd name="T27" fmla="*/ 750 h 2002"/>
              <a:gd name="T28" fmla="*/ 3702 w 3756"/>
              <a:gd name="T29" fmla="*/ 748 h 2002"/>
              <a:gd name="T30" fmla="*/ 2505 w 3756"/>
              <a:gd name="T31" fmla="*/ 748 h 2002"/>
              <a:gd name="T32" fmla="*/ 2131 w 3756"/>
              <a:gd name="T33" fmla="*/ 1122 h 2002"/>
              <a:gd name="T34" fmla="*/ 2131 w 3756"/>
              <a:gd name="T35" fmla="*/ 1247 h 2002"/>
              <a:gd name="T36" fmla="*/ 1876 w 3756"/>
              <a:gd name="T37" fmla="*/ 1002 h 2002"/>
              <a:gd name="T38" fmla="*/ 1627 w 3756"/>
              <a:gd name="T39" fmla="*/ 1251 h 2002"/>
              <a:gd name="T40" fmla="*/ 876 w 3756"/>
              <a:gd name="T41" fmla="*/ 2002 h 2002"/>
              <a:gd name="T42" fmla="*/ 125 w 3756"/>
              <a:gd name="T43" fmla="*/ 1251 h 2002"/>
              <a:gd name="T44" fmla="*/ 125 w 3756"/>
              <a:gd name="T45" fmla="*/ 1001 h 2002"/>
              <a:gd name="T46" fmla="*/ 0 w 3756"/>
              <a:gd name="T47" fmla="*/ 785 h 2002"/>
              <a:gd name="T48" fmla="*/ 0 w 3756"/>
              <a:gd name="T49" fmla="*/ 688 h 2002"/>
              <a:gd name="T50" fmla="*/ 1376 w 3756"/>
              <a:gd name="T51" fmla="*/ 0 h 2002"/>
              <a:gd name="T52" fmla="*/ 1377 w 3756"/>
              <a:gd name="T53" fmla="*/ 0 h 2002"/>
              <a:gd name="T54" fmla="*/ 1502 w 3756"/>
              <a:gd name="T55" fmla="*/ 125 h 2002"/>
              <a:gd name="T56" fmla="*/ 1274 w 3756"/>
              <a:gd name="T57" fmla="*/ 750 h 2002"/>
              <a:gd name="T58" fmla="*/ 1374 w 3756"/>
              <a:gd name="T59" fmla="*/ 750 h 2002"/>
              <a:gd name="T60" fmla="*/ 1625 w 3756"/>
              <a:gd name="T61" fmla="*/ 876 h 2002"/>
              <a:gd name="T62" fmla="*/ 1874 w 3756"/>
              <a:gd name="T63" fmla="*/ 1002 h 2002"/>
              <a:gd name="T64" fmla="*/ 1625 w 3756"/>
              <a:gd name="T65" fmla="*/ 1247 h 2002"/>
              <a:gd name="T66" fmla="*/ 1625 w 3756"/>
              <a:gd name="T67" fmla="*/ 1122 h 2002"/>
              <a:gd name="T68" fmla="*/ 1251 w 3756"/>
              <a:gd name="T69" fmla="*/ 748 h 2002"/>
              <a:gd name="T70" fmla="*/ 54 w 3756"/>
              <a:gd name="T71" fmla="*/ 748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56" h="2002">
                <a:moveTo>
                  <a:pt x="2254" y="125"/>
                </a:moveTo>
                <a:cubicBezTo>
                  <a:pt x="2379" y="0"/>
                  <a:pt x="2379" y="0"/>
                  <a:pt x="2379" y="0"/>
                </a:cubicBezTo>
                <a:cubicBezTo>
                  <a:pt x="2380" y="0"/>
                  <a:pt x="2380" y="0"/>
                  <a:pt x="2380" y="0"/>
                </a:cubicBezTo>
                <a:cubicBezTo>
                  <a:pt x="3756" y="688"/>
                  <a:pt x="3756" y="688"/>
                  <a:pt x="3756" y="688"/>
                </a:cubicBezTo>
                <a:cubicBezTo>
                  <a:pt x="3756" y="785"/>
                  <a:pt x="3756" y="785"/>
                  <a:pt x="3756" y="785"/>
                </a:cubicBezTo>
                <a:cubicBezTo>
                  <a:pt x="3681" y="828"/>
                  <a:pt x="3631" y="909"/>
                  <a:pt x="3631" y="1001"/>
                </a:cubicBezTo>
                <a:cubicBezTo>
                  <a:pt x="3631" y="1251"/>
                  <a:pt x="3631" y="1251"/>
                  <a:pt x="3631" y="1251"/>
                </a:cubicBezTo>
                <a:cubicBezTo>
                  <a:pt x="3631" y="1665"/>
                  <a:pt x="3294" y="2002"/>
                  <a:pt x="2880" y="2002"/>
                </a:cubicBezTo>
                <a:cubicBezTo>
                  <a:pt x="2466" y="2002"/>
                  <a:pt x="2129" y="1665"/>
                  <a:pt x="2129" y="1251"/>
                </a:cubicBezTo>
                <a:cubicBezTo>
                  <a:pt x="2129" y="1114"/>
                  <a:pt x="2017" y="1002"/>
                  <a:pt x="1880" y="1002"/>
                </a:cubicBezTo>
                <a:moveTo>
                  <a:pt x="1882" y="1002"/>
                </a:moveTo>
                <a:cubicBezTo>
                  <a:pt x="1976" y="1002"/>
                  <a:pt x="2065" y="957"/>
                  <a:pt x="2131" y="876"/>
                </a:cubicBezTo>
                <a:cubicBezTo>
                  <a:pt x="2198" y="795"/>
                  <a:pt x="2287" y="750"/>
                  <a:pt x="2382" y="750"/>
                </a:cubicBezTo>
                <a:cubicBezTo>
                  <a:pt x="2482" y="750"/>
                  <a:pt x="2482" y="750"/>
                  <a:pt x="2482" y="750"/>
                </a:cubicBezTo>
                <a:moveTo>
                  <a:pt x="3702" y="748"/>
                </a:moveTo>
                <a:cubicBezTo>
                  <a:pt x="2505" y="748"/>
                  <a:pt x="2505" y="748"/>
                  <a:pt x="2505" y="748"/>
                </a:cubicBezTo>
                <a:cubicBezTo>
                  <a:pt x="2299" y="748"/>
                  <a:pt x="2131" y="916"/>
                  <a:pt x="2131" y="1122"/>
                </a:cubicBezTo>
                <a:cubicBezTo>
                  <a:pt x="2131" y="1247"/>
                  <a:pt x="2131" y="1247"/>
                  <a:pt x="2131" y="1247"/>
                </a:cubicBezTo>
                <a:moveTo>
                  <a:pt x="1876" y="1002"/>
                </a:moveTo>
                <a:cubicBezTo>
                  <a:pt x="1739" y="1002"/>
                  <a:pt x="1627" y="1114"/>
                  <a:pt x="1627" y="1251"/>
                </a:cubicBezTo>
                <a:cubicBezTo>
                  <a:pt x="1627" y="1665"/>
                  <a:pt x="1290" y="2002"/>
                  <a:pt x="876" y="2002"/>
                </a:cubicBezTo>
                <a:cubicBezTo>
                  <a:pt x="462" y="2002"/>
                  <a:pt x="125" y="1665"/>
                  <a:pt x="125" y="1251"/>
                </a:cubicBezTo>
                <a:cubicBezTo>
                  <a:pt x="125" y="1001"/>
                  <a:pt x="125" y="1001"/>
                  <a:pt x="125" y="1001"/>
                </a:cubicBezTo>
                <a:cubicBezTo>
                  <a:pt x="125" y="909"/>
                  <a:pt x="75" y="828"/>
                  <a:pt x="0" y="785"/>
                </a:cubicBezTo>
                <a:cubicBezTo>
                  <a:pt x="0" y="688"/>
                  <a:pt x="0" y="688"/>
                  <a:pt x="0" y="688"/>
                </a:cubicBezTo>
                <a:cubicBezTo>
                  <a:pt x="1376" y="0"/>
                  <a:pt x="1376" y="0"/>
                  <a:pt x="1376" y="0"/>
                </a:cubicBezTo>
                <a:cubicBezTo>
                  <a:pt x="1376" y="0"/>
                  <a:pt x="1376" y="0"/>
                  <a:pt x="1377" y="0"/>
                </a:cubicBezTo>
                <a:cubicBezTo>
                  <a:pt x="1502" y="125"/>
                  <a:pt x="1502" y="125"/>
                  <a:pt x="1502" y="125"/>
                </a:cubicBezTo>
                <a:moveTo>
                  <a:pt x="1274" y="750"/>
                </a:moveTo>
                <a:cubicBezTo>
                  <a:pt x="1374" y="750"/>
                  <a:pt x="1374" y="750"/>
                  <a:pt x="1374" y="750"/>
                </a:cubicBezTo>
                <a:cubicBezTo>
                  <a:pt x="1469" y="750"/>
                  <a:pt x="1558" y="795"/>
                  <a:pt x="1625" y="876"/>
                </a:cubicBezTo>
                <a:cubicBezTo>
                  <a:pt x="1691" y="957"/>
                  <a:pt x="1780" y="1002"/>
                  <a:pt x="1874" y="1002"/>
                </a:cubicBezTo>
                <a:moveTo>
                  <a:pt x="1625" y="1247"/>
                </a:moveTo>
                <a:cubicBezTo>
                  <a:pt x="1625" y="1122"/>
                  <a:pt x="1625" y="1122"/>
                  <a:pt x="1625" y="1122"/>
                </a:cubicBezTo>
                <a:cubicBezTo>
                  <a:pt x="1625" y="916"/>
                  <a:pt x="1457" y="748"/>
                  <a:pt x="1251" y="748"/>
                </a:cubicBezTo>
                <a:cubicBezTo>
                  <a:pt x="54" y="748"/>
                  <a:pt x="54" y="748"/>
                  <a:pt x="54" y="74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sp>
        <p:nvSpPr>
          <p:cNvPr id="101" name="pencil" title="Icon of a pencil">
            <a:extLst>
              <a:ext uri="{FF2B5EF4-FFF2-40B4-BE49-F238E27FC236}">
                <a16:creationId xmlns:a16="http://schemas.microsoft.com/office/drawing/2014/main" id="{8DFB3E7E-7502-4ED4-AA15-AA670418B6F4}"/>
              </a:ext>
            </a:extLst>
          </p:cNvPr>
          <p:cNvSpPr>
            <a:spLocks noChangeAspect="1" noEditPoints="1"/>
          </p:cNvSpPr>
          <p:nvPr/>
        </p:nvSpPr>
        <p:spPr bwMode="auto">
          <a:xfrm>
            <a:off x="1614154" y="4592275"/>
            <a:ext cx="365708" cy="365708"/>
          </a:xfrm>
          <a:custGeom>
            <a:avLst/>
            <a:gdLst>
              <a:gd name="T0" fmla="*/ 94 w 334"/>
              <a:gd name="T1" fmla="*/ 310 h 335"/>
              <a:gd name="T2" fmla="*/ 0 w 334"/>
              <a:gd name="T3" fmla="*/ 335 h 335"/>
              <a:gd name="T4" fmla="*/ 24 w 334"/>
              <a:gd name="T5" fmla="*/ 243 h 335"/>
              <a:gd name="T6" fmla="*/ 249 w 334"/>
              <a:gd name="T7" fmla="*/ 18 h 335"/>
              <a:gd name="T8" fmla="*/ 316 w 334"/>
              <a:gd name="T9" fmla="*/ 18 h 335"/>
              <a:gd name="T10" fmla="*/ 316 w 334"/>
              <a:gd name="T11" fmla="*/ 85 h 335"/>
              <a:gd name="T12" fmla="*/ 94 w 334"/>
              <a:gd name="T13" fmla="*/ 310 h 335"/>
              <a:gd name="T14" fmla="*/ 232 w 334"/>
              <a:gd name="T15" fmla="*/ 35 h 335"/>
              <a:gd name="T16" fmla="*/ 300 w 334"/>
              <a:gd name="T17" fmla="*/ 102 h 335"/>
              <a:gd name="T18" fmla="*/ 94 w 334"/>
              <a:gd name="T19" fmla="*/ 310 h 335"/>
              <a:gd name="T20" fmla="*/ 74 w 334"/>
              <a:gd name="T21" fmla="*/ 260 h 335"/>
              <a:gd name="T22" fmla="*/ 24 w 334"/>
              <a:gd name="T23" fmla="*/ 243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4" h="335">
                <a:moveTo>
                  <a:pt x="94" y="310"/>
                </a:moveTo>
                <a:cubicBezTo>
                  <a:pt x="0" y="335"/>
                  <a:pt x="0" y="335"/>
                  <a:pt x="0" y="335"/>
                </a:cubicBezTo>
                <a:cubicBezTo>
                  <a:pt x="24" y="243"/>
                  <a:pt x="24" y="243"/>
                  <a:pt x="24" y="243"/>
                </a:cubicBezTo>
                <a:cubicBezTo>
                  <a:pt x="249" y="18"/>
                  <a:pt x="249" y="18"/>
                  <a:pt x="249" y="18"/>
                </a:cubicBezTo>
                <a:cubicBezTo>
                  <a:pt x="268" y="0"/>
                  <a:pt x="298" y="0"/>
                  <a:pt x="316" y="18"/>
                </a:cubicBezTo>
                <a:cubicBezTo>
                  <a:pt x="334" y="36"/>
                  <a:pt x="334" y="66"/>
                  <a:pt x="316" y="85"/>
                </a:cubicBezTo>
                <a:lnTo>
                  <a:pt x="94" y="310"/>
                </a:lnTo>
                <a:close/>
                <a:moveTo>
                  <a:pt x="232" y="35"/>
                </a:moveTo>
                <a:cubicBezTo>
                  <a:pt x="300" y="102"/>
                  <a:pt x="300" y="102"/>
                  <a:pt x="300" y="102"/>
                </a:cubicBezTo>
                <a:moveTo>
                  <a:pt x="94" y="310"/>
                </a:moveTo>
                <a:cubicBezTo>
                  <a:pt x="94" y="310"/>
                  <a:pt x="98" y="287"/>
                  <a:pt x="74" y="260"/>
                </a:cubicBezTo>
                <a:cubicBezTo>
                  <a:pt x="50" y="233"/>
                  <a:pt x="24" y="243"/>
                  <a:pt x="24" y="24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cxnSp>
        <p:nvCxnSpPr>
          <p:cNvPr id="105" name="Straight Connector 104">
            <a:extLst>
              <a:ext uri="{FF2B5EF4-FFF2-40B4-BE49-F238E27FC236}">
                <a16:creationId xmlns:a16="http://schemas.microsoft.com/office/drawing/2014/main" id="{8D816D77-41C2-4467-8848-A6AFF502F28A}"/>
              </a:ext>
            </a:extLst>
          </p:cNvPr>
          <p:cNvCxnSpPr>
            <a:cxnSpLocks/>
          </p:cNvCxnSpPr>
          <p:nvPr/>
        </p:nvCxnSpPr>
        <p:spPr>
          <a:xfrm>
            <a:off x="2158770" y="3041325"/>
            <a:ext cx="0" cy="550541"/>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 name="Beaker_F196" title="Icon of a scientific flask with liquid in it">
            <a:extLst>
              <a:ext uri="{FF2B5EF4-FFF2-40B4-BE49-F238E27FC236}">
                <a16:creationId xmlns:a16="http://schemas.microsoft.com/office/drawing/2014/main" id="{4007BEC6-1250-48D0-B745-2B5AA607A06C}"/>
              </a:ext>
            </a:extLst>
          </p:cNvPr>
          <p:cNvSpPr>
            <a:spLocks noChangeAspect="1" noEditPoints="1"/>
          </p:cNvSpPr>
          <p:nvPr/>
        </p:nvSpPr>
        <p:spPr bwMode="auto">
          <a:xfrm>
            <a:off x="588397" y="350351"/>
            <a:ext cx="584426" cy="675269"/>
          </a:xfrm>
          <a:custGeom>
            <a:avLst/>
            <a:gdLst>
              <a:gd name="T0" fmla="*/ 2433 w 3250"/>
              <a:gd name="T1" fmla="*/ 2127 h 3754"/>
              <a:gd name="T2" fmla="*/ 1894 w 3250"/>
              <a:gd name="T3" fmla="*/ 2002 h 3754"/>
              <a:gd name="T4" fmla="*/ 1355 w 3250"/>
              <a:gd name="T5" fmla="*/ 2252 h 3754"/>
              <a:gd name="T6" fmla="*/ 817 w 3250"/>
              <a:gd name="T7" fmla="*/ 2127 h 3754"/>
              <a:gd name="T8" fmla="*/ 874 w 3250"/>
              <a:gd name="T9" fmla="*/ 0 h 3754"/>
              <a:gd name="T10" fmla="*/ 1249 w 3250"/>
              <a:gd name="T11" fmla="*/ 0 h 3754"/>
              <a:gd name="T12" fmla="*/ 1249 w 3250"/>
              <a:gd name="T13" fmla="*/ 1306 h 3754"/>
              <a:gd name="T14" fmla="*/ 1213 w 3250"/>
              <a:gd name="T15" fmla="*/ 1437 h 3754"/>
              <a:gd name="T16" fmla="*/ 100 w 3250"/>
              <a:gd name="T17" fmla="*/ 3375 h 3754"/>
              <a:gd name="T18" fmla="*/ 315 w 3250"/>
              <a:gd name="T19" fmla="*/ 3754 h 3754"/>
              <a:gd name="T20" fmla="*/ 2936 w 3250"/>
              <a:gd name="T21" fmla="*/ 3754 h 3754"/>
              <a:gd name="T22" fmla="*/ 3150 w 3250"/>
              <a:gd name="T23" fmla="*/ 3376 h 3754"/>
              <a:gd name="T24" fmla="*/ 2037 w 3250"/>
              <a:gd name="T25" fmla="*/ 1437 h 3754"/>
              <a:gd name="T26" fmla="*/ 2000 w 3250"/>
              <a:gd name="T27" fmla="*/ 1306 h 3754"/>
              <a:gd name="T28" fmla="*/ 2000 w 3250"/>
              <a:gd name="T29" fmla="*/ 0 h 3754"/>
              <a:gd name="T30" fmla="*/ 2376 w 3250"/>
              <a:gd name="T31" fmla="*/ 0 h 3754"/>
              <a:gd name="T32" fmla="*/ 874 w 3250"/>
              <a:gd name="T33" fmla="*/ 3254 h 3754"/>
              <a:gd name="T34" fmla="*/ 1124 w 3250"/>
              <a:gd name="T35" fmla="*/ 3254 h 3754"/>
              <a:gd name="T36" fmla="*/ 1375 w 3250"/>
              <a:gd name="T37" fmla="*/ 2905 h 3754"/>
              <a:gd name="T38" fmla="*/ 1625 w 3250"/>
              <a:gd name="T39" fmla="*/ 2905 h 3754"/>
              <a:gd name="T40" fmla="*/ 874 w 3250"/>
              <a:gd name="T41" fmla="*/ 2601 h 3754"/>
              <a:gd name="T42" fmla="*/ 1124 w 3250"/>
              <a:gd name="T43" fmla="*/ 2601 h 3754"/>
              <a:gd name="T44" fmla="*/ 1875 w 3250"/>
              <a:gd name="T45" fmla="*/ 2655 h 3754"/>
              <a:gd name="T46" fmla="*/ 2125 w 3250"/>
              <a:gd name="T47" fmla="*/ 2655 h 3754"/>
              <a:gd name="T48" fmla="*/ 2376 w 3250"/>
              <a:gd name="T49" fmla="*/ 3254 h 3754"/>
              <a:gd name="T50" fmla="*/ 2626 w 3250"/>
              <a:gd name="T51" fmla="*/ 3254 h 3754"/>
              <a:gd name="T52" fmla="*/ 1625 w 3250"/>
              <a:gd name="T53" fmla="*/ 3375 h 3754"/>
              <a:gd name="T54" fmla="*/ 1875 w 3250"/>
              <a:gd name="T55" fmla="*/ 3375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0" h="3754">
                <a:moveTo>
                  <a:pt x="2433" y="2127"/>
                </a:moveTo>
                <a:cubicBezTo>
                  <a:pt x="2433" y="2127"/>
                  <a:pt x="2164" y="2002"/>
                  <a:pt x="1894" y="2002"/>
                </a:cubicBezTo>
                <a:cubicBezTo>
                  <a:pt x="1625" y="2002"/>
                  <a:pt x="1625" y="2252"/>
                  <a:pt x="1355" y="2252"/>
                </a:cubicBezTo>
                <a:cubicBezTo>
                  <a:pt x="1086" y="2252"/>
                  <a:pt x="817" y="2127"/>
                  <a:pt x="817" y="2127"/>
                </a:cubicBezTo>
                <a:moveTo>
                  <a:pt x="874" y="0"/>
                </a:moveTo>
                <a:cubicBezTo>
                  <a:pt x="1249" y="0"/>
                  <a:pt x="1249" y="0"/>
                  <a:pt x="1249" y="0"/>
                </a:cubicBezTo>
                <a:cubicBezTo>
                  <a:pt x="1249" y="1306"/>
                  <a:pt x="1249" y="1306"/>
                  <a:pt x="1249" y="1306"/>
                </a:cubicBezTo>
                <a:cubicBezTo>
                  <a:pt x="1249" y="1352"/>
                  <a:pt x="1237" y="1397"/>
                  <a:pt x="1213" y="1437"/>
                </a:cubicBezTo>
                <a:cubicBezTo>
                  <a:pt x="100" y="3375"/>
                  <a:pt x="100" y="3375"/>
                  <a:pt x="100" y="3375"/>
                </a:cubicBezTo>
                <a:cubicBezTo>
                  <a:pt x="0" y="3542"/>
                  <a:pt x="120" y="3754"/>
                  <a:pt x="315" y="3754"/>
                </a:cubicBezTo>
                <a:cubicBezTo>
                  <a:pt x="2936" y="3754"/>
                  <a:pt x="2936" y="3754"/>
                  <a:pt x="2936" y="3754"/>
                </a:cubicBezTo>
                <a:cubicBezTo>
                  <a:pt x="3130" y="3754"/>
                  <a:pt x="3250" y="3543"/>
                  <a:pt x="3150" y="3376"/>
                </a:cubicBezTo>
                <a:cubicBezTo>
                  <a:pt x="2037" y="1437"/>
                  <a:pt x="2037" y="1437"/>
                  <a:pt x="2037" y="1437"/>
                </a:cubicBezTo>
                <a:cubicBezTo>
                  <a:pt x="2013" y="1397"/>
                  <a:pt x="2000" y="1352"/>
                  <a:pt x="2000" y="1306"/>
                </a:cubicBezTo>
                <a:cubicBezTo>
                  <a:pt x="2000" y="0"/>
                  <a:pt x="2000" y="0"/>
                  <a:pt x="2000" y="0"/>
                </a:cubicBezTo>
                <a:cubicBezTo>
                  <a:pt x="2376" y="0"/>
                  <a:pt x="2376" y="0"/>
                  <a:pt x="2376" y="0"/>
                </a:cubicBezTo>
                <a:moveTo>
                  <a:pt x="874" y="3254"/>
                </a:moveTo>
                <a:cubicBezTo>
                  <a:pt x="1124" y="3254"/>
                  <a:pt x="1124" y="3254"/>
                  <a:pt x="1124" y="3254"/>
                </a:cubicBezTo>
                <a:moveTo>
                  <a:pt x="1375" y="2905"/>
                </a:moveTo>
                <a:cubicBezTo>
                  <a:pt x="1625" y="2905"/>
                  <a:pt x="1625" y="2905"/>
                  <a:pt x="1625" y="2905"/>
                </a:cubicBezTo>
                <a:moveTo>
                  <a:pt x="874" y="2601"/>
                </a:moveTo>
                <a:cubicBezTo>
                  <a:pt x="1124" y="2601"/>
                  <a:pt x="1124" y="2601"/>
                  <a:pt x="1124" y="2601"/>
                </a:cubicBezTo>
                <a:moveTo>
                  <a:pt x="1875" y="2655"/>
                </a:moveTo>
                <a:cubicBezTo>
                  <a:pt x="2125" y="2655"/>
                  <a:pt x="2125" y="2655"/>
                  <a:pt x="2125" y="2655"/>
                </a:cubicBezTo>
                <a:moveTo>
                  <a:pt x="2376" y="3254"/>
                </a:moveTo>
                <a:cubicBezTo>
                  <a:pt x="2626" y="3254"/>
                  <a:pt x="2626" y="3254"/>
                  <a:pt x="2626" y="3254"/>
                </a:cubicBezTo>
                <a:moveTo>
                  <a:pt x="1625" y="3375"/>
                </a:moveTo>
                <a:cubicBezTo>
                  <a:pt x="1875" y="3375"/>
                  <a:pt x="1875" y="3375"/>
                  <a:pt x="1875" y="3375"/>
                </a:cubicBezTo>
              </a:path>
            </a:pathLst>
          </a:custGeom>
          <a:noFill/>
          <a:ln w="15875" cap="flat">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spTree>
    <p:custDataLst>
      <p:tags r:id="rId1"/>
    </p:custDataLst>
    <p:extLst>
      <p:ext uri="{BB962C8B-B14F-4D97-AF65-F5344CB8AC3E}">
        <p14:creationId xmlns:p14="http://schemas.microsoft.com/office/powerpoint/2010/main" val="13148729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Preparing For The Worse</a:t>
            </a:r>
          </a:p>
        </p:txBody>
      </p:sp>
    </p:spTree>
    <p:extLst>
      <p:ext uri="{BB962C8B-B14F-4D97-AF65-F5344CB8AC3E}">
        <p14:creationId xmlns:p14="http://schemas.microsoft.com/office/powerpoint/2010/main" val="2811424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Bad Things Happen</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Threats continue to be created and old threats evolve.</a:t>
            </a:r>
          </a:p>
          <a:p>
            <a:pPr>
              <a:lnSpc>
                <a:spcPct val="100000"/>
              </a:lnSpc>
              <a:spcAft>
                <a:spcPts val="1000"/>
              </a:spcAft>
            </a:pPr>
            <a:r>
              <a:rPr lang="en-US" sz="1800" dirty="0"/>
              <a:t>Supply chain attacks are proving to be the most destructive (</a:t>
            </a:r>
            <a:r>
              <a:rPr lang="en-US" sz="1800" dirty="0" err="1"/>
              <a:t>Solarwinds</a:t>
            </a:r>
            <a:r>
              <a:rPr lang="en-US" sz="1800" dirty="0"/>
              <a:t>)</a:t>
            </a:r>
          </a:p>
          <a:p>
            <a:pPr>
              <a:lnSpc>
                <a:spcPct val="100000"/>
              </a:lnSpc>
              <a:spcAft>
                <a:spcPts val="1000"/>
              </a:spcAft>
            </a:pPr>
            <a:r>
              <a:rPr lang="en-US" sz="1800" dirty="0"/>
              <a:t>Bad Things can still happen.</a:t>
            </a:r>
          </a:p>
          <a:p>
            <a:endParaRPr lang="en-US" sz="1800" b="1" dirty="0"/>
          </a:p>
        </p:txBody>
      </p:sp>
      <p:pic>
        <p:nvPicPr>
          <p:cNvPr id="4" name="Picture 3">
            <a:extLst>
              <a:ext uri="{FF2B5EF4-FFF2-40B4-BE49-F238E27FC236}">
                <a16:creationId xmlns:a16="http://schemas.microsoft.com/office/drawing/2014/main" id="{0CC7C411-EF87-43C0-B021-131FBD1397AF}"/>
              </a:ext>
            </a:extLst>
          </p:cNvPr>
          <p:cNvPicPr>
            <a:picLocks noChangeAspect="1"/>
          </p:cNvPicPr>
          <p:nvPr/>
        </p:nvPicPr>
        <p:blipFill>
          <a:blip r:embed="rId3"/>
          <a:stretch>
            <a:fillRect/>
          </a:stretch>
        </p:blipFill>
        <p:spPr>
          <a:xfrm>
            <a:off x="1629025" y="2670759"/>
            <a:ext cx="8524875" cy="2924175"/>
          </a:xfrm>
          <a:prstGeom prst="rect">
            <a:avLst/>
          </a:prstGeom>
        </p:spPr>
      </p:pic>
    </p:spTree>
    <p:extLst>
      <p:ext uri="{BB962C8B-B14F-4D97-AF65-F5344CB8AC3E}">
        <p14:creationId xmlns:p14="http://schemas.microsoft.com/office/powerpoint/2010/main" val="2033457875"/>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Azure Kubernetes Service</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Microsoft Defender for Cloud defends your Kubernetes clusters whether they're hosted in Azure Kubernetes Service (AKS), on-premises, or on other cloud providers. clusters. </a:t>
            </a:r>
          </a:p>
          <a:p>
            <a:pPr marL="285750" indent="-285750">
              <a:lnSpc>
                <a:spcPct val="100000"/>
              </a:lnSpc>
              <a:spcAft>
                <a:spcPts val="1000"/>
              </a:spcAft>
              <a:buFont typeface="Arial" panose="020B0604020202020204" pitchFamily="34" charset="0"/>
              <a:buChar char="•"/>
            </a:pPr>
            <a:r>
              <a:rPr lang="en-US" sz="1800" dirty="0"/>
              <a:t>Microsoft Defender for Cloud and AKS form a cloud-native Kubernetes security offering with environment hardening, workload protection, and run-time protection</a:t>
            </a:r>
          </a:p>
          <a:p>
            <a:pPr marL="285750" indent="-285750">
              <a:lnSpc>
                <a:spcPct val="100000"/>
              </a:lnSpc>
              <a:spcAft>
                <a:spcPts val="1000"/>
              </a:spcAft>
              <a:buFont typeface="Arial" panose="020B0604020202020204" pitchFamily="34" charset="0"/>
              <a:buChar char="•"/>
            </a:pPr>
            <a:r>
              <a:rPr lang="en-US" sz="1800" dirty="0"/>
              <a:t>Provides cluster-level threat protection by monitoring your clusters' logs.</a:t>
            </a:r>
          </a:p>
          <a:p>
            <a:endParaRPr lang="en-US" sz="1800" b="1" dirty="0"/>
          </a:p>
        </p:txBody>
      </p:sp>
      <p:pic>
        <p:nvPicPr>
          <p:cNvPr id="1028" name="Picture 4" descr="Why Is Storage On Kubernetes So Hard? - Software Engineering Daily">
            <a:extLst>
              <a:ext uri="{FF2B5EF4-FFF2-40B4-BE49-F238E27FC236}">
                <a16:creationId xmlns:a16="http://schemas.microsoft.com/office/drawing/2014/main" id="{75CBE5D1-7CAA-41CE-B7B0-2343EC7C7A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75916" y="3152525"/>
            <a:ext cx="4220577" cy="22490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1550950"/>
      </p:ext>
    </p:extLst>
  </p:cSld>
  <p:clrMapOvr>
    <a:masterClrMapping/>
  </p:clrMapOvr>
  <p:transition>
    <p:fade/>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Ransomware</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4620821" cy="502447"/>
          </a:xfrm>
        </p:spPr>
        <p:txBody>
          <a:bodyPr/>
          <a:lstStyle/>
          <a:p>
            <a:pPr>
              <a:lnSpc>
                <a:spcPct val="100000"/>
              </a:lnSpc>
              <a:spcAft>
                <a:spcPts val="1000"/>
              </a:spcAft>
            </a:pPr>
            <a:r>
              <a:rPr lang="en-US" sz="1800" dirty="0"/>
              <a:t>In 2020, the FBI’s Internet Crime Complaint Center received 2,474 ransomware complaints, and those are just the ones that got reported. </a:t>
            </a:r>
          </a:p>
          <a:p>
            <a:pPr>
              <a:lnSpc>
                <a:spcPct val="100000"/>
              </a:lnSpc>
              <a:spcAft>
                <a:spcPts val="1000"/>
              </a:spcAft>
            </a:pPr>
            <a:r>
              <a:rPr lang="en-US" sz="1800" dirty="0"/>
              <a:t>Cybersecurity Ventures expects that businesses will fall victim to a ransomware attack every 11 seconds in 2021, up from every 14 seconds in 2019, and every 40 seconds in 2016.</a:t>
            </a:r>
          </a:p>
          <a:p>
            <a:pPr>
              <a:lnSpc>
                <a:spcPct val="100000"/>
              </a:lnSpc>
              <a:spcAft>
                <a:spcPts val="1000"/>
              </a:spcAft>
            </a:pPr>
            <a:r>
              <a:rPr lang="en-US" sz="1800" dirty="0"/>
              <a:t>In 2020, the total number of global ransomware reports increased by 485% year-over-year according to the latest Threat Landscape Report 2020 by Bitdefender.</a:t>
            </a:r>
          </a:p>
        </p:txBody>
      </p:sp>
      <p:pic>
        <p:nvPicPr>
          <p:cNvPr id="5" name="Picture 4">
            <a:extLst>
              <a:ext uri="{FF2B5EF4-FFF2-40B4-BE49-F238E27FC236}">
                <a16:creationId xmlns:a16="http://schemas.microsoft.com/office/drawing/2014/main" id="{16AA2DB7-E4B2-496A-9F1A-9696C94FE3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20894" y="890336"/>
            <a:ext cx="6137443" cy="4603082"/>
          </a:xfrm>
          <a:prstGeom prst="rect">
            <a:avLst/>
          </a:prstGeom>
        </p:spPr>
      </p:pic>
    </p:spTree>
    <p:extLst>
      <p:ext uri="{BB962C8B-B14F-4D97-AF65-F5344CB8AC3E}">
        <p14:creationId xmlns:p14="http://schemas.microsoft.com/office/powerpoint/2010/main" val="642769747"/>
      </p:ext>
    </p:extLst>
  </p:cSld>
  <p:clrMapOvr>
    <a:masterClrMapping/>
  </p:clrMapOvr>
  <p:transition>
    <p:fade/>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Some Data</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584200" y="1188796"/>
            <a:ext cx="5158828" cy="578221"/>
          </a:xfrm>
        </p:spPr>
        <p:txBody>
          <a:bodyPr/>
          <a:lstStyle/>
          <a:p>
            <a:pPr>
              <a:lnSpc>
                <a:spcPct val="100000"/>
              </a:lnSpc>
              <a:spcAft>
                <a:spcPts val="1000"/>
              </a:spcAft>
            </a:pPr>
            <a:r>
              <a:rPr lang="en-US" sz="1800" dirty="0"/>
              <a:t>Many organizations will experience a major incident or must respond to difficult questions about preventing, detecting, and successfully managing a cybersecurity attack from customers, partners, and the board of directors.</a:t>
            </a:r>
          </a:p>
        </p:txBody>
      </p:sp>
      <p:pic>
        <p:nvPicPr>
          <p:cNvPr id="4" name="Picture 3">
            <a:extLst>
              <a:ext uri="{FF2B5EF4-FFF2-40B4-BE49-F238E27FC236}">
                <a16:creationId xmlns:a16="http://schemas.microsoft.com/office/drawing/2014/main" id="{D87835FB-DC78-4583-8110-44DE104ECBB7}"/>
              </a:ext>
            </a:extLst>
          </p:cNvPr>
          <p:cNvPicPr>
            <a:picLocks noChangeAspect="1"/>
          </p:cNvPicPr>
          <p:nvPr/>
        </p:nvPicPr>
        <p:blipFill>
          <a:blip r:embed="rId3"/>
          <a:stretch>
            <a:fillRect/>
          </a:stretch>
        </p:blipFill>
        <p:spPr>
          <a:xfrm>
            <a:off x="6096000" y="807396"/>
            <a:ext cx="3814119" cy="2337144"/>
          </a:xfrm>
          <a:prstGeom prst="rect">
            <a:avLst/>
          </a:prstGeom>
        </p:spPr>
      </p:pic>
      <p:pic>
        <p:nvPicPr>
          <p:cNvPr id="7" name="Picture 6">
            <a:extLst>
              <a:ext uri="{FF2B5EF4-FFF2-40B4-BE49-F238E27FC236}">
                <a16:creationId xmlns:a16="http://schemas.microsoft.com/office/drawing/2014/main" id="{642186DD-5DCB-4662-A7EA-F6A1C2BD298F}"/>
              </a:ext>
            </a:extLst>
          </p:cNvPr>
          <p:cNvPicPr>
            <a:picLocks noChangeAspect="1"/>
          </p:cNvPicPr>
          <p:nvPr/>
        </p:nvPicPr>
        <p:blipFill>
          <a:blip r:embed="rId4"/>
          <a:stretch>
            <a:fillRect/>
          </a:stretch>
        </p:blipFill>
        <p:spPr>
          <a:xfrm>
            <a:off x="920009" y="3373394"/>
            <a:ext cx="4395569" cy="2576384"/>
          </a:xfrm>
          <a:prstGeom prst="rect">
            <a:avLst/>
          </a:prstGeom>
        </p:spPr>
      </p:pic>
      <p:sp>
        <p:nvSpPr>
          <p:cNvPr id="9" name="Text Placeholder 3">
            <a:extLst>
              <a:ext uri="{FF2B5EF4-FFF2-40B4-BE49-F238E27FC236}">
                <a16:creationId xmlns:a16="http://schemas.microsoft.com/office/drawing/2014/main" id="{BA7DAA8F-8D49-4FF4-B11A-E5CA5D622B7A}"/>
              </a:ext>
            </a:extLst>
          </p:cNvPr>
          <p:cNvSpPr txBox="1">
            <a:spLocks/>
          </p:cNvSpPr>
          <p:nvPr/>
        </p:nvSpPr>
        <p:spPr>
          <a:xfrm>
            <a:off x="6113163" y="3726050"/>
            <a:ext cx="5158828" cy="578221"/>
          </a:xfrm>
          <a:prstGeom prst="rect">
            <a:avLst/>
          </a:prstGeom>
        </p:spPr>
        <p:txBody>
          <a:bodyPr vert="horz" wrap="square" lIns="0" tIns="0" rIns="0" bIns="0" rtlCol="0">
            <a:noAutofit/>
          </a:bodyPr>
          <a:lstStyle>
            <a:lvl1pPr marL="0" marR="0" indent="0" algn="l" defTabSz="914016"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kern="1200" spc="0" baseline="0">
                <a:solidFill>
                  <a:srgbClr val="000000"/>
                </a:solidFill>
                <a:latin typeface="+mn-lt"/>
                <a:ea typeface="+mn-ea"/>
                <a:cs typeface="Segoe UI Semilight" panose="020B0402040204020203" pitchFamily="34" charset="0"/>
              </a:defRPr>
            </a:lvl1pPr>
            <a:lvl2pPr marL="224011" marR="0" indent="0" algn="l" defTabSz="914016" rtl="0" eaLnBrk="1" fontAlgn="auto" latinLnBrk="0" hangingPunct="1">
              <a:lnSpc>
                <a:spcPct val="90000"/>
              </a:lnSpc>
              <a:spcBef>
                <a:spcPct val="20000"/>
              </a:spcBef>
              <a:spcAft>
                <a:spcPts val="0"/>
              </a:spcAft>
              <a:buClrTx/>
              <a:buSzPct val="90000"/>
              <a:buFont typeface="Wingdings" panose="05000000000000000000" pitchFamily="2" charset="2"/>
              <a:buNone/>
              <a:tabLst/>
              <a:defRPr sz="1961" kern="1200" spc="0" baseline="0">
                <a:gradFill>
                  <a:gsLst>
                    <a:gs pos="1250">
                      <a:schemeClr val="tx1"/>
                    </a:gs>
                    <a:gs pos="100000">
                      <a:schemeClr val="tx1"/>
                    </a:gs>
                  </a:gsLst>
                  <a:lin ang="5400000" scaled="0"/>
                </a:gradFill>
                <a:latin typeface="+mn-lt"/>
                <a:ea typeface="+mn-ea"/>
                <a:cs typeface="+mn-cs"/>
              </a:defRPr>
            </a:lvl2pPr>
            <a:lvl3pPr marL="448021"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568" kern="1200" spc="0" baseline="0">
                <a:gradFill>
                  <a:gsLst>
                    <a:gs pos="1250">
                      <a:schemeClr val="tx1"/>
                    </a:gs>
                    <a:gs pos="100000">
                      <a:schemeClr val="tx1"/>
                    </a:gs>
                  </a:gsLst>
                  <a:lin ang="5400000" scaled="0"/>
                </a:gradFill>
                <a:latin typeface="+mn-lt"/>
                <a:ea typeface="+mn-ea"/>
                <a:cs typeface="+mn-cs"/>
              </a:defRPr>
            </a:lvl3pPr>
            <a:lvl4pPr marL="672032"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372" kern="1200" spc="0" baseline="0">
                <a:gradFill>
                  <a:gsLst>
                    <a:gs pos="1250">
                      <a:schemeClr val="tx1"/>
                    </a:gs>
                    <a:gs pos="100000">
                      <a:schemeClr val="tx1"/>
                    </a:gs>
                  </a:gsLst>
                  <a:lin ang="5400000" scaled="0"/>
                </a:gradFill>
                <a:latin typeface="+mn-lt"/>
                <a:ea typeface="+mn-ea"/>
                <a:cs typeface="+mn-cs"/>
              </a:defRPr>
            </a:lvl4pPr>
            <a:lvl5pPr marL="896042"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0000"/>
              </a:lnSpc>
              <a:spcAft>
                <a:spcPts val="1000"/>
              </a:spcAft>
            </a:pPr>
            <a:r>
              <a:rPr lang="en-US" sz="1800" dirty="0"/>
              <a:t>A 2016-2017 EY survey showed that 87% of board members and C-suite members lack confidence in their organization’s level of cybersecurity</a:t>
            </a:r>
          </a:p>
        </p:txBody>
      </p:sp>
    </p:spTree>
    <p:extLst>
      <p:ext uri="{BB962C8B-B14F-4D97-AF65-F5344CB8AC3E}">
        <p14:creationId xmlns:p14="http://schemas.microsoft.com/office/powerpoint/2010/main" val="2384346396"/>
      </p:ext>
    </p:extLst>
  </p:cSld>
  <p:clrMapOvr>
    <a:masterClrMapping/>
  </p:clrMapOvr>
  <p:transition>
    <p:fade/>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Ransomware (</a:t>
            </a:r>
            <a:r>
              <a:rPr lang="en-US" dirty="0" err="1"/>
              <a:t>Cont</a:t>
            </a:r>
            <a:r>
              <a:rPr lang="en-US" dirty="0"/>
              <a:t>)</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A ransomware attack can be devastating for a home or a business. </a:t>
            </a:r>
          </a:p>
          <a:p>
            <a:pPr>
              <a:lnSpc>
                <a:spcPct val="100000"/>
              </a:lnSpc>
              <a:spcAft>
                <a:spcPts val="1000"/>
              </a:spcAft>
            </a:pPr>
            <a:r>
              <a:rPr lang="en-US" sz="1800" dirty="0"/>
              <a:t>Valuable and irreplaceable files can be lost and tens or even hundreds of hours of effort can be required to get rid of the infection and get systems working again.</a:t>
            </a:r>
          </a:p>
          <a:p>
            <a:pPr>
              <a:lnSpc>
                <a:spcPct val="100000"/>
              </a:lnSpc>
              <a:spcAft>
                <a:spcPts val="1000"/>
              </a:spcAft>
            </a:pPr>
            <a:endParaRPr lang="en-US" sz="1800" dirty="0"/>
          </a:p>
          <a:p>
            <a:pPr>
              <a:lnSpc>
                <a:spcPct val="100000"/>
              </a:lnSpc>
              <a:spcAft>
                <a:spcPts val="1000"/>
              </a:spcAft>
            </a:pPr>
            <a:r>
              <a:rPr lang="en-US" sz="1800" dirty="0"/>
              <a:t>Ransomware attacks continue to evolve and attack methods get more sophisticated all the time. </a:t>
            </a:r>
          </a:p>
          <a:p>
            <a:pPr>
              <a:lnSpc>
                <a:spcPct val="100000"/>
              </a:lnSpc>
              <a:spcAft>
                <a:spcPts val="1000"/>
              </a:spcAft>
            </a:pPr>
            <a:endParaRPr lang="en-US" sz="1800" dirty="0"/>
          </a:p>
          <a:p>
            <a:pPr>
              <a:lnSpc>
                <a:spcPct val="100000"/>
              </a:lnSpc>
              <a:spcAft>
                <a:spcPts val="1000"/>
              </a:spcAft>
            </a:pPr>
            <a:r>
              <a:rPr lang="en-US" sz="1800" dirty="0"/>
              <a:t>You don’t have to be part of the statistics. With good planning and smart practices, you can prevent ransomware from affecting your systems.</a:t>
            </a:r>
          </a:p>
          <a:p>
            <a:pPr>
              <a:lnSpc>
                <a:spcPct val="100000"/>
              </a:lnSpc>
              <a:spcAft>
                <a:spcPts val="1000"/>
              </a:spcAft>
            </a:pPr>
            <a:endParaRPr lang="en-US" sz="1800" b="1" dirty="0"/>
          </a:p>
        </p:txBody>
      </p:sp>
      <p:pic>
        <p:nvPicPr>
          <p:cNvPr id="4" name="Picture 3">
            <a:extLst>
              <a:ext uri="{FF2B5EF4-FFF2-40B4-BE49-F238E27FC236}">
                <a16:creationId xmlns:a16="http://schemas.microsoft.com/office/drawing/2014/main" id="{B4B8C473-446E-4023-A22E-B6B5A8119822}"/>
              </a:ext>
            </a:extLst>
          </p:cNvPr>
          <p:cNvPicPr>
            <a:picLocks noChangeAspect="1"/>
          </p:cNvPicPr>
          <p:nvPr/>
        </p:nvPicPr>
        <p:blipFill>
          <a:blip r:embed="rId3"/>
          <a:stretch>
            <a:fillRect/>
          </a:stretch>
        </p:blipFill>
        <p:spPr>
          <a:xfrm>
            <a:off x="1717589" y="4268026"/>
            <a:ext cx="8193505" cy="1803046"/>
          </a:xfrm>
          <a:prstGeom prst="rect">
            <a:avLst/>
          </a:prstGeom>
        </p:spPr>
      </p:pic>
    </p:spTree>
    <p:extLst>
      <p:ext uri="{BB962C8B-B14F-4D97-AF65-F5344CB8AC3E}">
        <p14:creationId xmlns:p14="http://schemas.microsoft.com/office/powerpoint/2010/main" val="3396421604"/>
      </p:ext>
    </p:extLst>
  </p:cSld>
  <p:clrMapOvr>
    <a:masterClrMapping/>
  </p:clrMapOvr>
  <p:transition>
    <p:fade/>
  </p:transition>
</p:sld>
</file>

<file path=ppt/slides/slide113.xml><?xml version="1.0" encoding="utf-8"?>
<p:sld xmlns:a="http://schemas.openxmlformats.org/drawingml/2006/main" xmlns:r="http://schemas.openxmlformats.org/officeDocument/2006/relationships" xmlns:p="http://schemas.openxmlformats.org/presentationml/2006/main">
  <p:cSld>
    <p:bg>
      <p:bgPr>
        <a:solidFill>
          <a:srgbClr val="2284AB"/>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51A6941-3B7A-480D-A37A-A823827280E0}"/>
              </a:ext>
            </a:extLst>
          </p:cNvPr>
          <p:cNvPicPr>
            <a:picLocks noChangeAspect="1"/>
          </p:cNvPicPr>
          <p:nvPr/>
        </p:nvPicPr>
        <p:blipFill>
          <a:blip r:embed="rId3"/>
          <a:stretch>
            <a:fillRect/>
          </a:stretch>
        </p:blipFill>
        <p:spPr>
          <a:xfrm>
            <a:off x="0" y="1843554"/>
            <a:ext cx="12192000" cy="3170892"/>
          </a:xfrm>
          <a:prstGeom prst="rect">
            <a:avLst/>
          </a:prstGeom>
        </p:spPr>
      </p:pic>
    </p:spTree>
    <p:extLst>
      <p:ext uri="{BB962C8B-B14F-4D97-AF65-F5344CB8AC3E}">
        <p14:creationId xmlns:p14="http://schemas.microsoft.com/office/powerpoint/2010/main" val="3845727200"/>
      </p:ext>
    </p:extLst>
  </p:cSld>
  <p:clrMapOvr>
    <a:masterClrMapping/>
  </p:clrMapOvr>
  <p:transition>
    <p:fade/>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Prior To An Incident</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b="1" dirty="0"/>
              <a:t>Appoint a communications</a:t>
            </a:r>
            <a:r>
              <a:rPr lang="en-US" sz="1800" dirty="0"/>
              <a:t> lead to be part of the core incident response team and confirm he or she understands the response process and cybersecurity.</a:t>
            </a:r>
          </a:p>
          <a:p>
            <a:pPr>
              <a:lnSpc>
                <a:spcPct val="100000"/>
              </a:lnSpc>
              <a:spcAft>
                <a:spcPts val="1000"/>
              </a:spcAft>
            </a:pPr>
            <a:endParaRPr lang="en-US" sz="1800" b="1" dirty="0"/>
          </a:p>
          <a:p>
            <a:pPr>
              <a:lnSpc>
                <a:spcPct val="100000"/>
              </a:lnSpc>
              <a:spcAft>
                <a:spcPts val="1000"/>
              </a:spcAft>
            </a:pPr>
            <a:r>
              <a:rPr lang="en-US" sz="1800" b="1" dirty="0"/>
              <a:t>Develop a communications portion of existing incident response </a:t>
            </a:r>
            <a:r>
              <a:rPr lang="en-US" sz="1800" dirty="0"/>
              <a:t>plans, including clear ownership and approval processes</a:t>
            </a:r>
          </a:p>
          <a:p>
            <a:pPr>
              <a:lnSpc>
                <a:spcPct val="100000"/>
              </a:lnSpc>
              <a:spcAft>
                <a:spcPts val="1000"/>
              </a:spcAft>
            </a:pPr>
            <a:endParaRPr lang="en-US" sz="1800" b="1" dirty="0"/>
          </a:p>
          <a:p>
            <a:pPr>
              <a:lnSpc>
                <a:spcPct val="100000"/>
              </a:lnSpc>
              <a:spcAft>
                <a:spcPts val="1000"/>
              </a:spcAft>
            </a:pPr>
            <a:r>
              <a:rPr lang="en-US" sz="1800" b="1" dirty="0"/>
              <a:t>Map the stakeholders</a:t>
            </a:r>
            <a:r>
              <a:rPr lang="en-US" sz="1800" dirty="0"/>
              <a:t> that may need to receive communications regarding an incident including customers, media, partners, regulators, employees and vendors.</a:t>
            </a:r>
          </a:p>
          <a:p>
            <a:pPr>
              <a:lnSpc>
                <a:spcPct val="100000"/>
              </a:lnSpc>
              <a:spcAft>
                <a:spcPts val="1000"/>
              </a:spcAft>
            </a:pPr>
            <a:endParaRPr lang="en-US" sz="1800" b="1" dirty="0"/>
          </a:p>
          <a:p>
            <a:pPr>
              <a:lnSpc>
                <a:spcPct val="100000"/>
              </a:lnSpc>
              <a:spcAft>
                <a:spcPts val="1000"/>
              </a:spcAft>
            </a:pPr>
            <a:r>
              <a:rPr lang="en-US" sz="1800" b="1" dirty="0"/>
              <a:t>Develop draft media holding statements</a:t>
            </a:r>
            <a:r>
              <a:rPr lang="en-US" sz="1800" dirty="0"/>
              <a:t> and other materials for the major types of incidents that are of most concern to your company.</a:t>
            </a:r>
          </a:p>
          <a:p>
            <a:pPr>
              <a:lnSpc>
                <a:spcPct val="100000"/>
              </a:lnSpc>
              <a:spcAft>
                <a:spcPts val="1000"/>
              </a:spcAft>
            </a:pPr>
            <a:endParaRPr lang="en-US" sz="1800" dirty="0"/>
          </a:p>
          <a:p>
            <a:pPr>
              <a:lnSpc>
                <a:spcPct val="100000"/>
              </a:lnSpc>
              <a:spcAft>
                <a:spcPts val="1000"/>
              </a:spcAft>
            </a:pPr>
            <a:r>
              <a:rPr lang="en-US" sz="1800" b="1" dirty="0"/>
              <a:t>Host a table top exercise</a:t>
            </a:r>
            <a:r>
              <a:rPr lang="en-US" sz="1800" dirty="0"/>
              <a:t> with members from the entire incident response team to test how they would react to the media, customer, and regulator attention due to an incident</a:t>
            </a:r>
          </a:p>
        </p:txBody>
      </p:sp>
    </p:spTree>
    <p:extLst>
      <p:ext uri="{BB962C8B-B14F-4D97-AF65-F5344CB8AC3E}">
        <p14:creationId xmlns:p14="http://schemas.microsoft.com/office/powerpoint/2010/main" val="2965541402"/>
      </p:ext>
    </p:extLst>
  </p:cSld>
  <p:clrMapOvr>
    <a:masterClrMapping/>
  </p:clrMapOvr>
  <p:transition>
    <p:fade/>
  </p:transition>
</p:sld>
</file>

<file path=ppt/slides/slide115.xml><?xml version="1.0" encoding="utf-8"?>
<p:sld xmlns:a="http://schemas.openxmlformats.org/drawingml/2006/main" xmlns:r="http://schemas.openxmlformats.org/officeDocument/2006/relationships" xmlns:p="http://schemas.openxmlformats.org/presentationml/2006/main">
  <p:cSld>
    <p:bg>
      <p:bgPr>
        <a:solidFill>
          <a:srgbClr val="DC403B"/>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2B8ED78-2C59-485F-BA40-C4B5905CCA0B}"/>
              </a:ext>
            </a:extLst>
          </p:cNvPr>
          <p:cNvPicPr>
            <a:picLocks noChangeAspect="1"/>
          </p:cNvPicPr>
          <p:nvPr/>
        </p:nvPicPr>
        <p:blipFill>
          <a:blip r:embed="rId3"/>
          <a:stretch>
            <a:fillRect/>
          </a:stretch>
        </p:blipFill>
        <p:spPr>
          <a:xfrm>
            <a:off x="1109662" y="1752600"/>
            <a:ext cx="9972675" cy="3352800"/>
          </a:xfrm>
          <a:prstGeom prst="rect">
            <a:avLst/>
          </a:prstGeom>
        </p:spPr>
      </p:pic>
    </p:spTree>
    <p:extLst>
      <p:ext uri="{BB962C8B-B14F-4D97-AF65-F5344CB8AC3E}">
        <p14:creationId xmlns:p14="http://schemas.microsoft.com/office/powerpoint/2010/main" val="3369342642"/>
      </p:ext>
    </p:extLst>
  </p:cSld>
  <p:clrMapOvr>
    <a:masterClrMapping/>
  </p:clrMapOvr>
  <p:transition>
    <p:fade/>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During an Incident</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b="1" dirty="0"/>
              <a:t>Keep calm – </a:t>
            </a:r>
            <a:r>
              <a:rPr lang="en-US" sz="1800" dirty="0"/>
              <a:t>Incidents are extremely disruptive and can become emotionally charged. Stay calm and focus on prioritizing your efforts on the most impactful actions first.</a:t>
            </a:r>
          </a:p>
          <a:p>
            <a:pPr>
              <a:lnSpc>
                <a:spcPct val="100000"/>
              </a:lnSpc>
              <a:spcAft>
                <a:spcPts val="1000"/>
              </a:spcAft>
            </a:pPr>
            <a:endParaRPr lang="en-US" sz="1800" b="1" dirty="0"/>
          </a:p>
          <a:p>
            <a:pPr>
              <a:lnSpc>
                <a:spcPct val="100000"/>
              </a:lnSpc>
              <a:spcAft>
                <a:spcPts val="1000"/>
              </a:spcAft>
            </a:pPr>
            <a:r>
              <a:rPr lang="en-US" sz="1800" b="1" dirty="0"/>
              <a:t>Do no harm –</a:t>
            </a:r>
            <a:r>
              <a:rPr lang="en-US" sz="1800" dirty="0"/>
              <a:t> Confirm your response is designed and executed in a way that avoids loss of data, loss of business-critical functionality, and loss of evidence. Avoid decisions can damage your ability to create forensic timelines, identify root cause, and learn critical lessons.</a:t>
            </a:r>
          </a:p>
          <a:p>
            <a:pPr>
              <a:lnSpc>
                <a:spcPct val="100000"/>
              </a:lnSpc>
              <a:spcAft>
                <a:spcPts val="1000"/>
              </a:spcAft>
            </a:pPr>
            <a:endParaRPr lang="en-US" sz="1800" b="1" dirty="0"/>
          </a:p>
          <a:p>
            <a:pPr>
              <a:lnSpc>
                <a:spcPct val="100000"/>
              </a:lnSpc>
              <a:spcAft>
                <a:spcPts val="1000"/>
              </a:spcAft>
            </a:pPr>
            <a:r>
              <a:rPr lang="en-US" sz="1800" b="1" dirty="0"/>
              <a:t>Be Accurate – </a:t>
            </a:r>
            <a:r>
              <a:rPr lang="en-US" sz="1800" dirty="0"/>
              <a:t>Confirm anything you share to the public and to customers is correct and truthful.</a:t>
            </a:r>
          </a:p>
          <a:p>
            <a:pPr>
              <a:lnSpc>
                <a:spcPct val="100000"/>
              </a:lnSpc>
              <a:spcAft>
                <a:spcPts val="1000"/>
              </a:spcAft>
            </a:pPr>
            <a:endParaRPr lang="en-US" sz="1800" b="1" dirty="0"/>
          </a:p>
          <a:p>
            <a:pPr>
              <a:lnSpc>
                <a:spcPct val="100000"/>
              </a:lnSpc>
              <a:spcAft>
                <a:spcPts val="1000"/>
              </a:spcAft>
            </a:pPr>
            <a:r>
              <a:rPr lang="en-US" sz="1800" b="1" dirty="0"/>
              <a:t>Get help when needed – </a:t>
            </a:r>
            <a:r>
              <a:rPr lang="en-US" sz="1800" dirty="0"/>
              <a:t>Investigating and responding to attacks from sophisticated attackers benefits significantly from deep expertise and experience.</a:t>
            </a:r>
          </a:p>
        </p:txBody>
      </p:sp>
    </p:spTree>
    <p:extLst>
      <p:ext uri="{BB962C8B-B14F-4D97-AF65-F5344CB8AC3E}">
        <p14:creationId xmlns:p14="http://schemas.microsoft.com/office/powerpoint/2010/main" val="3774593824"/>
      </p:ext>
    </p:extLst>
  </p:cSld>
  <p:clrMapOvr>
    <a:masterClrMapping/>
  </p:clrMapOvr>
  <p:transition>
    <p:fade/>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Recovery Process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b="1" dirty="0"/>
              <a:t>Isolate the Infection</a:t>
            </a:r>
            <a:r>
              <a:rPr lang="en-US" sz="1800" dirty="0"/>
              <a:t> : Prevent the infection from spreading by separating all infected computers from each other, shared storage, and the network.</a:t>
            </a:r>
          </a:p>
          <a:p>
            <a:pPr>
              <a:lnSpc>
                <a:spcPct val="100000"/>
              </a:lnSpc>
              <a:spcAft>
                <a:spcPts val="1000"/>
              </a:spcAft>
            </a:pPr>
            <a:r>
              <a:rPr lang="en-US" sz="1800" b="1" dirty="0"/>
              <a:t>Identify the Infection</a:t>
            </a:r>
            <a:r>
              <a:rPr lang="en-US" sz="1800" dirty="0"/>
              <a:t> : From messages, evidence on the computer, and identification tools, determine which malware strain you are dealing with.  Determine its scope and the objective of the attack.</a:t>
            </a:r>
          </a:p>
          <a:p>
            <a:pPr>
              <a:lnSpc>
                <a:spcPct val="100000"/>
              </a:lnSpc>
              <a:spcAft>
                <a:spcPts val="1000"/>
              </a:spcAft>
            </a:pPr>
            <a:r>
              <a:rPr lang="en-US" sz="1800" b="1" dirty="0"/>
              <a:t>Report</a:t>
            </a:r>
            <a:r>
              <a:rPr lang="en-US" sz="1800" dirty="0"/>
              <a:t> : Report to the authorities to support and coordinate measures to counter attack.</a:t>
            </a:r>
          </a:p>
          <a:p>
            <a:pPr>
              <a:lnSpc>
                <a:spcPct val="100000"/>
              </a:lnSpc>
              <a:spcAft>
                <a:spcPts val="1000"/>
              </a:spcAft>
            </a:pPr>
            <a:r>
              <a:rPr lang="en-US" sz="1800" b="1" dirty="0"/>
              <a:t>Determine Your Options</a:t>
            </a:r>
            <a:r>
              <a:rPr lang="en-US" sz="1800" dirty="0"/>
              <a:t> : You have a number of ways to deal with the infection. Determine which approach is best for you.</a:t>
            </a:r>
          </a:p>
          <a:p>
            <a:pPr>
              <a:lnSpc>
                <a:spcPct val="100000"/>
              </a:lnSpc>
              <a:spcAft>
                <a:spcPts val="1000"/>
              </a:spcAft>
            </a:pPr>
            <a:r>
              <a:rPr lang="en-US" sz="1800" b="1" dirty="0"/>
              <a:t>Restore and Refresh</a:t>
            </a:r>
            <a:r>
              <a:rPr lang="en-US" sz="1800" dirty="0"/>
              <a:t> : Use safe backups and program and software sources to restore your computer or outfit a new platform.</a:t>
            </a:r>
          </a:p>
          <a:p>
            <a:pPr>
              <a:lnSpc>
                <a:spcPct val="100000"/>
              </a:lnSpc>
              <a:spcAft>
                <a:spcPts val="1000"/>
              </a:spcAft>
            </a:pPr>
            <a:r>
              <a:rPr lang="en-US" sz="1800" b="1" dirty="0"/>
              <a:t>Prevent Recurrence</a:t>
            </a:r>
            <a:r>
              <a:rPr lang="en-US" sz="1800" dirty="0"/>
              <a:t> : Make an assessment of how the infection occurred and what you can do to put measures into place that will prevent it from happening again.</a:t>
            </a:r>
          </a:p>
          <a:p>
            <a:pPr>
              <a:lnSpc>
                <a:spcPct val="100000"/>
              </a:lnSpc>
              <a:spcAft>
                <a:spcPts val="1000"/>
              </a:spcAft>
            </a:pPr>
            <a:endParaRPr lang="en-US" sz="1800" b="1" dirty="0"/>
          </a:p>
        </p:txBody>
      </p:sp>
    </p:spTree>
    <p:extLst>
      <p:ext uri="{BB962C8B-B14F-4D97-AF65-F5344CB8AC3E}">
        <p14:creationId xmlns:p14="http://schemas.microsoft.com/office/powerpoint/2010/main" val="3827710001"/>
      </p:ext>
    </p:extLst>
  </p:cSld>
  <p:clrMapOvr>
    <a:masterClrMapping/>
  </p:clrMapOvr>
  <p:transition>
    <p:fade/>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Isolate the infection</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b="1" dirty="0"/>
              <a:t>Pull the network plug!</a:t>
            </a:r>
          </a:p>
          <a:p>
            <a:pPr>
              <a:lnSpc>
                <a:spcPct val="100000"/>
              </a:lnSpc>
              <a:spcAft>
                <a:spcPts val="1000"/>
              </a:spcAft>
            </a:pPr>
            <a:r>
              <a:rPr lang="en-US" sz="1800" dirty="0"/>
              <a:t>The first thing to do when a computer is suspected of being infected is to isolate it from other computers and storage devices. </a:t>
            </a:r>
          </a:p>
          <a:p>
            <a:pPr>
              <a:lnSpc>
                <a:spcPct val="100000"/>
              </a:lnSpc>
              <a:spcAft>
                <a:spcPts val="1000"/>
              </a:spcAft>
            </a:pPr>
            <a:r>
              <a:rPr lang="en-US" sz="1800" dirty="0"/>
              <a:t>Disconnect it from the network (both wired and Wi-Fi) and from any external storage devices. </a:t>
            </a:r>
          </a:p>
          <a:p>
            <a:pPr>
              <a:lnSpc>
                <a:spcPct val="100000"/>
              </a:lnSpc>
              <a:spcAft>
                <a:spcPts val="1000"/>
              </a:spcAft>
            </a:pPr>
            <a:r>
              <a:rPr lang="en-US" sz="1800" dirty="0" err="1"/>
              <a:t>Cryptoworms</a:t>
            </a:r>
            <a:r>
              <a:rPr lang="en-US" sz="1800" dirty="0"/>
              <a:t> actively seek out connections and other computers, so you want to prevent that happening. </a:t>
            </a:r>
          </a:p>
          <a:p>
            <a:pPr>
              <a:lnSpc>
                <a:spcPct val="100000"/>
              </a:lnSpc>
              <a:spcAft>
                <a:spcPts val="1000"/>
              </a:spcAft>
            </a:pPr>
            <a:r>
              <a:rPr lang="en-US" sz="1800" dirty="0"/>
              <a:t>You also don’t want the ransomware communicating across the network with its command and control center.</a:t>
            </a:r>
          </a:p>
          <a:p>
            <a:pPr>
              <a:lnSpc>
                <a:spcPct val="100000"/>
              </a:lnSpc>
              <a:spcAft>
                <a:spcPts val="1000"/>
              </a:spcAft>
            </a:pPr>
            <a:endParaRPr lang="en-US" sz="1800" dirty="0"/>
          </a:p>
          <a:p>
            <a:pPr>
              <a:lnSpc>
                <a:spcPct val="100000"/>
              </a:lnSpc>
              <a:spcAft>
                <a:spcPts val="1000"/>
              </a:spcAft>
            </a:pPr>
            <a:r>
              <a:rPr lang="en-US" sz="1800" dirty="0"/>
              <a:t>Be aware that there may be more than just one patient zero, meaning that the ransomware may have entered your organization or home through multiple computers, or may be dormant and not yet shown itself on some systems. </a:t>
            </a:r>
          </a:p>
          <a:p>
            <a:pPr>
              <a:lnSpc>
                <a:spcPct val="100000"/>
              </a:lnSpc>
              <a:spcAft>
                <a:spcPts val="1000"/>
              </a:spcAft>
            </a:pPr>
            <a:r>
              <a:rPr lang="en-US" sz="1800" dirty="0"/>
              <a:t>Treat all connected and networked computers with suspicion and apply measures to ensure that all systems are not infected.</a:t>
            </a:r>
          </a:p>
          <a:p>
            <a:pPr>
              <a:lnSpc>
                <a:spcPct val="100000"/>
              </a:lnSpc>
              <a:spcAft>
                <a:spcPts val="1000"/>
              </a:spcAft>
            </a:pPr>
            <a:endParaRPr lang="en-US" sz="1800" b="1" dirty="0"/>
          </a:p>
        </p:txBody>
      </p:sp>
    </p:spTree>
    <p:extLst>
      <p:ext uri="{BB962C8B-B14F-4D97-AF65-F5344CB8AC3E}">
        <p14:creationId xmlns:p14="http://schemas.microsoft.com/office/powerpoint/2010/main" val="717105623"/>
      </p:ext>
    </p:extLst>
  </p:cSld>
  <p:clrMapOvr>
    <a:masterClrMapping/>
  </p:clrMapOvr>
  <p:transition>
    <p:fade/>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Identify the infection</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Most often the ransomware will identify itself when it asks for ransom. </a:t>
            </a:r>
          </a:p>
          <a:p>
            <a:pPr>
              <a:lnSpc>
                <a:spcPct val="100000"/>
              </a:lnSpc>
              <a:spcAft>
                <a:spcPts val="1000"/>
              </a:spcAft>
            </a:pPr>
            <a:r>
              <a:rPr lang="en-US" sz="1800" dirty="0"/>
              <a:t>There are numerous sites that help you identify ransomware, including ID Ransomware. </a:t>
            </a:r>
          </a:p>
          <a:p>
            <a:pPr>
              <a:lnSpc>
                <a:spcPct val="100000"/>
              </a:lnSpc>
              <a:spcAft>
                <a:spcPts val="1000"/>
              </a:spcAft>
            </a:pPr>
            <a:r>
              <a:rPr lang="en-US" sz="1800" dirty="0"/>
              <a:t>The No More Ransom! Project provides the Crypto Sheriff to help identify ransomware.</a:t>
            </a:r>
          </a:p>
          <a:p>
            <a:pPr>
              <a:lnSpc>
                <a:spcPct val="100000"/>
              </a:lnSpc>
              <a:spcAft>
                <a:spcPts val="1000"/>
              </a:spcAft>
            </a:pPr>
            <a:endParaRPr lang="en-US" sz="1800" dirty="0"/>
          </a:p>
          <a:p>
            <a:pPr>
              <a:lnSpc>
                <a:spcPct val="100000"/>
              </a:lnSpc>
              <a:spcAft>
                <a:spcPts val="1000"/>
              </a:spcAft>
            </a:pPr>
            <a:r>
              <a:rPr lang="en-US" sz="1800" dirty="0"/>
              <a:t>Identifying the ransomware will help you understand what type of ransomware you have, how it propagates, what types of files it encrypts, and maybe what your options are for removal and disinfection. </a:t>
            </a:r>
          </a:p>
          <a:p>
            <a:pPr>
              <a:lnSpc>
                <a:spcPct val="100000"/>
              </a:lnSpc>
              <a:spcAft>
                <a:spcPts val="1000"/>
              </a:spcAft>
            </a:pPr>
            <a:r>
              <a:rPr lang="en-US" sz="1800" dirty="0"/>
              <a:t>It also will enable you to report the attack to the authorities, which is recommended.</a:t>
            </a:r>
          </a:p>
          <a:p>
            <a:pPr>
              <a:lnSpc>
                <a:spcPct val="100000"/>
              </a:lnSpc>
              <a:spcAft>
                <a:spcPts val="1000"/>
              </a:spcAft>
            </a:pPr>
            <a:endParaRPr lang="en-US" sz="1800" b="1" dirty="0"/>
          </a:p>
        </p:txBody>
      </p:sp>
    </p:spTree>
    <p:extLst>
      <p:ext uri="{BB962C8B-B14F-4D97-AF65-F5344CB8AC3E}">
        <p14:creationId xmlns:p14="http://schemas.microsoft.com/office/powerpoint/2010/main" val="4189204588"/>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Azure Kubernetes Service</a:t>
            </a:r>
          </a:p>
        </p:txBody>
      </p:sp>
      <p:pic>
        <p:nvPicPr>
          <p:cNvPr id="5" name="Picture 4" descr="Diagram&#10;&#10;Description automatically generated">
            <a:extLst>
              <a:ext uri="{FF2B5EF4-FFF2-40B4-BE49-F238E27FC236}">
                <a16:creationId xmlns:a16="http://schemas.microsoft.com/office/drawing/2014/main" id="{D93E6FB7-46A0-4046-A53C-38FB820424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39174" y="1066205"/>
            <a:ext cx="7856010" cy="5323057"/>
          </a:xfrm>
          <a:prstGeom prst="rect">
            <a:avLst/>
          </a:prstGeom>
        </p:spPr>
      </p:pic>
    </p:spTree>
    <p:extLst>
      <p:ext uri="{BB962C8B-B14F-4D97-AF65-F5344CB8AC3E}">
        <p14:creationId xmlns:p14="http://schemas.microsoft.com/office/powerpoint/2010/main" val="3180565744"/>
      </p:ext>
    </p:extLst>
  </p:cSld>
  <p:clrMapOvr>
    <a:masterClrMapping/>
  </p:clrMapOvr>
  <p:transition>
    <p:fade/>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Report</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You’ll be doing everyone a favor by reporting all ransomware attacks to the authorities. </a:t>
            </a:r>
          </a:p>
          <a:p>
            <a:pPr>
              <a:lnSpc>
                <a:spcPct val="100000"/>
              </a:lnSpc>
              <a:spcAft>
                <a:spcPts val="1000"/>
              </a:spcAft>
            </a:pPr>
            <a:r>
              <a:rPr lang="en-US" sz="1800" dirty="0"/>
              <a:t>The FBI urges ransomware victims to report ransomware incidents regardless of the outcome. </a:t>
            </a:r>
          </a:p>
          <a:p>
            <a:pPr>
              <a:lnSpc>
                <a:spcPct val="100000"/>
              </a:lnSpc>
              <a:spcAft>
                <a:spcPts val="1000"/>
              </a:spcAft>
            </a:pPr>
            <a:r>
              <a:rPr lang="en-US" sz="1800" dirty="0"/>
              <a:t>Victim reporting provides law enforcement with a greater understanding of the threat, provides justification for ransomware investigations, and contributes relevant information to ongoing ransomware cases. </a:t>
            </a:r>
          </a:p>
          <a:p>
            <a:pPr>
              <a:lnSpc>
                <a:spcPct val="100000"/>
              </a:lnSpc>
              <a:spcAft>
                <a:spcPts val="1000"/>
              </a:spcAft>
            </a:pPr>
            <a:r>
              <a:rPr lang="en-US" sz="1800" dirty="0"/>
              <a:t>Knowing more about victims and their experiences with ransomware will help the FBI to determine who is behind the attacks and how they are identifying or targeting victims.</a:t>
            </a:r>
          </a:p>
          <a:p>
            <a:pPr>
              <a:lnSpc>
                <a:spcPct val="100000"/>
              </a:lnSpc>
              <a:spcAft>
                <a:spcPts val="1000"/>
              </a:spcAft>
            </a:pPr>
            <a:endParaRPr lang="en-US" sz="1800" b="1" dirty="0"/>
          </a:p>
          <a:p>
            <a:pPr>
              <a:lnSpc>
                <a:spcPct val="100000"/>
              </a:lnSpc>
              <a:spcAft>
                <a:spcPts val="1000"/>
              </a:spcAft>
            </a:pPr>
            <a:r>
              <a:rPr lang="en-US" sz="1800" dirty="0"/>
              <a:t>You can file a report with the FBI at the Internet Crime Complaint Center.</a:t>
            </a:r>
          </a:p>
        </p:txBody>
      </p:sp>
    </p:spTree>
    <p:extLst>
      <p:ext uri="{BB962C8B-B14F-4D97-AF65-F5344CB8AC3E}">
        <p14:creationId xmlns:p14="http://schemas.microsoft.com/office/powerpoint/2010/main" val="1944647626"/>
      </p:ext>
    </p:extLst>
  </p:cSld>
  <p:clrMapOvr>
    <a:masterClrMapping/>
  </p:clrMapOvr>
  <p:transition>
    <p:fade/>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Legal</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b="1" dirty="0"/>
              <a:t>Maintain Confidentiality and Protect Privilege</a:t>
            </a:r>
            <a:r>
              <a:rPr lang="en-US" sz="1800" dirty="0"/>
              <a:t>. Legal counsel (internal and/or external) should be positioned to direct the investigation and response efforts, generally in close partnership with the IT security lead, to identify legal obligations and manage risk</a:t>
            </a:r>
          </a:p>
          <a:p>
            <a:pPr>
              <a:lnSpc>
                <a:spcPct val="100000"/>
              </a:lnSpc>
              <a:spcAft>
                <a:spcPts val="1000"/>
              </a:spcAft>
            </a:pPr>
            <a:r>
              <a:rPr lang="en-US" sz="1800" b="1" dirty="0"/>
              <a:t>Identify Legal Statutory, Contractual, and Other Obligations</a:t>
            </a:r>
            <a:r>
              <a:rPr lang="en-US" sz="1800" dirty="0"/>
              <a:t>. Statutory legal obligations are constantly shifting as statutory notification obligations are amended and (re)interpreted, changing the data elements and events that trigger notification obligations, and creating so-called notification safe harbors.</a:t>
            </a:r>
          </a:p>
          <a:p>
            <a:pPr>
              <a:lnSpc>
                <a:spcPct val="100000"/>
              </a:lnSpc>
              <a:spcAft>
                <a:spcPts val="1000"/>
              </a:spcAft>
            </a:pPr>
            <a:r>
              <a:rPr lang="en-US" sz="1800" b="1" dirty="0"/>
              <a:t>Take Care Regarding Post-Breach Actions/Statements</a:t>
            </a:r>
            <a:r>
              <a:rPr lang="en-US" sz="1800" dirty="0"/>
              <a:t>. Understanding what to say – and what not to say – is critical to managing legal risk.</a:t>
            </a:r>
          </a:p>
          <a:p>
            <a:pPr>
              <a:lnSpc>
                <a:spcPct val="100000"/>
              </a:lnSpc>
              <a:spcAft>
                <a:spcPts val="1000"/>
              </a:spcAft>
            </a:pPr>
            <a:r>
              <a:rPr lang="en-US" sz="1800" b="1" dirty="0"/>
              <a:t>Engage Law Enforcement</a:t>
            </a:r>
            <a:r>
              <a:rPr lang="en-US" sz="1800" dirty="0"/>
              <a:t>. Engaging law enforcement is now a key consideration in incident response. It is often required depending on industry (for example, certain government contractors) and type of data affected (for example, by major card brands in the case of a credit card breach).</a:t>
            </a:r>
          </a:p>
          <a:p>
            <a:pPr>
              <a:lnSpc>
                <a:spcPct val="100000"/>
              </a:lnSpc>
              <a:spcAft>
                <a:spcPts val="1000"/>
              </a:spcAft>
            </a:pPr>
            <a:r>
              <a:rPr lang="en-US" sz="1800" b="1" dirty="0"/>
              <a:t>Keep Executives/Board Members Adequately Informed</a:t>
            </a:r>
            <a:r>
              <a:rPr lang="en-US" sz="1800" dirty="0"/>
              <a:t>. Increasingly, shareholders and regulators are scrutinizing C-suite and board members involvement in and oversight of cybersecurity incidents.</a:t>
            </a:r>
          </a:p>
        </p:txBody>
      </p:sp>
    </p:spTree>
    <p:extLst>
      <p:ext uri="{BB962C8B-B14F-4D97-AF65-F5344CB8AC3E}">
        <p14:creationId xmlns:p14="http://schemas.microsoft.com/office/powerpoint/2010/main" val="1122303804"/>
      </p:ext>
    </p:extLst>
  </p:cSld>
  <p:clrMapOvr>
    <a:masterClrMapping/>
  </p:clrMapOvr>
  <p:transition>
    <p:fade/>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Determine your options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Your options when infected with ransomware are:</a:t>
            </a:r>
          </a:p>
          <a:p>
            <a:pPr>
              <a:lnSpc>
                <a:spcPct val="100000"/>
              </a:lnSpc>
              <a:spcAft>
                <a:spcPts val="1000"/>
              </a:spcAft>
            </a:pPr>
            <a:r>
              <a:rPr lang="en-US" sz="1800" dirty="0"/>
              <a:t>    To pay the ransom.</a:t>
            </a:r>
          </a:p>
          <a:p>
            <a:pPr>
              <a:lnSpc>
                <a:spcPct val="100000"/>
              </a:lnSpc>
              <a:spcAft>
                <a:spcPts val="1000"/>
              </a:spcAft>
            </a:pPr>
            <a:r>
              <a:rPr lang="en-US" sz="1800" dirty="0"/>
              <a:t>    To try to remove the malware.</a:t>
            </a:r>
          </a:p>
          <a:p>
            <a:pPr>
              <a:lnSpc>
                <a:spcPct val="100000"/>
              </a:lnSpc>
              <a:spcAft>
                <a:spcPts val="1000"/>
              </a:spcAft>
            </a:pPr>
            <a:r>
              <a:rPr lang="en-US" sz="1800" dirty="0"/>
              <a:t>    To wipe the system(s) and reinstall from scratch.</a:t>
            </a:r>
          </a:p>
          <a:p>
            <a:pPr>
              <a:lnSpc>
                <a:spcPct val="100000"/>
              </a:lnSpc>
              <a:spcAft>
                <a:spcPts val="1000"/>
              </a:spcAft>
            </a:pPr>
            <a:endParaRPr lang="en-US" sz="1800" dirty="0"/>
          </a:p>
          <a:p>
            <a:pPr>
              <a:lnSpc>
                <a:spcPct val="100000"/>
              </a:lnSpc>
              <a:spcAft>
                <a:spcPts val="1000"/>
              </a:spcAft>
            </a:pPr>
            <a:r>
              <a:rPr lang="en-US" sz="1800" dirty="0"/>
              <a:t>It’s generally considered a bad idea to pay the ransom. Paying the ransom encourages more ransomware, and in many cases the unlocking of the encrypted files is not successful.</a:t>
            </a:r>
          </a:p>
          <a:p>
            <a:pPr>
              <a:lnSpc>
                <a:spcPct val="100000"/>
              </a:lnSpc>
              <a:spcAft>
                <a:spcPts val="1000"/>
              </a:spcAft>
            </a:pPr>
            <a:endParaRPr lang="en-US" sz="1800" dirty="0"/>
          </a:p>
          <a:p>
            <a:pPr>
              <a:lnSpc>
                <a:spcPct val="100000"/>
              </a:lnSpc>
              <a:spcAft>
                <a:spcPts val="1000"/>
              </a:spcAft>
            </a:pPr>
            <a:r>
              <a:rPr lang="en-US" sz="1800" dirty="0"/>
              <a:t>In a recent survey, more than three-quarters of respondents said their organization is not at all likely to pay the ransom in order to recover their data (77%). Only a small minority said they were willing to pay some ransom (3% of companies have already set up a Bitcoin account in preparation).</a:t>
            </a:r>
          </a:p>
          <a:p>
            <a:pPr>
              <a:lnSpc>
                <a:spcPct val="100000"/>
              </a:lnSpc>
              <a:spcAft>
                <a:spcPts val="1000"/>
              </a:spcAft>
            </a:pPr>
            <a:endParaRPr lang="en-US" sz="1800" dirty="0"/>
          </a:p>
          <a:p>
            <a:pPr>
              <a:lnSpc>
                <a:spcPct val="100000"/>
              </a:lnSpc>
              <a:spcAft>
                <a:spcPts val="1000"/>
              </a:spcAft>
            </a:pPr>
            <a:r>
              <a:rPr lang="en-US" sz="1800" dirty="0"/>
              <a:t>Even if you decide to pay, it’s very possible you won’t get back your data.</a:t>
            </a:r>
          </a:p>
        </p:txBody>
      </p:sp>
    </p:spTree>
    <p:extLst>
      <p:ext uri="{BB962C8B-B14F-4D97-AF65-F5344CB8AC3E}">
        <p14:creationId xmlns:p14="http://schemas.microsoft.com/office/powerpoint/2010/main" val="1042141366"/>
      </p:ext>
    </p:extLst>
  </p:cSld>
  <p:clrMapOvr>
    <a:masterClrMapping/>
  </p:clrMapOvr>
  <p:transition>
    <p:fade/>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10281678" cy="758022"/>
          </a:xfrm>
        </p:spPr>
        <p:txBody>
          <a:bodyPr/>
          <a:lstStyle/>
          <a:p>
            <a:r>
              <a:rPr lang="en-US" dirty="0"/>
              <a:t>Microsoft Defender - Cleaning the Threat</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Malware\Ransomware can be cleared, but the damage has probably already occurred</a:t>
            </a:r>
          </a:p>
          <a:p>
            <a:pPr>
              <a:lnSpc>
                <a:spcPct val="100000"/>
              </a:lnSpc>
              <a:spcAft>
                <a:spcPts val="1000"/>
              </a:spcAft>
            </a:pPr>
            <a:endParaRPr lang="en-US" sz="1800" dirty="0"/>
          </a:p>
          <a:p>
            <a:pPr>
              <a:lnSpc>
                <a:spcPct val="100000"/>
              </a:lnSpc>
              <a:spcAft>
                <a:spcPts val="1000"/>
              </a:spcAft>
            </a:pPr>
            <a:r>
              <a:rPr lang="en-US" sz="1800" dirty="0"/>
              <a:t>Provided you have the experience you can attempt to remove manually, or alternatively, use tools.</a:t>
            </a:r>
          </a:p>
          <a:p>
            <a:pPr>
              <a:lnSpc>
                <a:spcPct val="100000"/>
              </a:lnSpc>
              <a:spcAft>
                <a:spcPts val="1000"/>
              </a:spcAft>
            </a:pPr>
            <a:endParaRPr lang="en-US" sz="1800" dirty="0"/>
          </a:p>
          <a:p>
            <a:pPr>
              <a:lnSpc>
                <a:spcPct val="100000"/>
              </a:lnSpc>
              <a:spcAft>
                <a:spcPts val="1000"/>
              </a:spcAft>
            </a:pPr>
            <a:r>
              <a:rPr lang="en-US" sz="1800" dirty="0"/>
              <a:t>Microsoft provides several tools to prevent infection, but also tools to help remove them:</a:t>
            </a:r>
          </a:p>
          <a:p>
            <a:pPr>
              <a:lnSpc>
                <a:spcPct val="100000"/>
              </a:lnSpc>
              <a:spcAft>
                <a:spcPts val="1000"/>
              </a:spcAft>
            </a:pPr>
            <a:endParaRPr lang="en-US" sz="1800" dirty="0"/>
          </a:p>
          <a:p>
            <a:pPr>
              <a:lnSpc>
                <a:spcPct val="100000"/>
              </a:lnSpc>
              <a:spcAft>
                <a:spcPts val="1000"/>
              </a:spcAft>
            </a:pPr>
            <a:r>
              <a:rPr lang="en-US" sz="1800" dirty="0"/>
              <a:t>Microsoft Safety Scanner</a:t>
            </a:r>
          </a:p>
          <a:p>
            <a:pPr>
              <a:lnSpc>
                <a:spcPct val="100000"/>
              </a:lnSpc>
              <a:spcAft>
                <a:spcPts val="1000"/>
              </a:spcAft>
            </a:pPr>
            <a:r>
              <a:rPr lang="en-US" sz="1800" dirty="0"/>
              <a:t>Windows Defender Offline</a:t>
            </a:r>
          </a:p>
          <a:p>
            <a:endParaRPr lang="en-US" sz="1800" b="1" dirty="0"/>
          </a:p>
        </p:txBody>
      </p:sp>
    </p:spTree>
    <p:extLst>
      <p:ext uri="{BB962C8B-B14F-4D97-AF65-F5344CB8AC3E}">
        <p14:creationId xmlns:p14="http://schemas.microsoft.com/office/powerpoint/2010/main" val="3765810086"/>
      </p:ext>
    </p:extLst>
  </p:cSld>
  <p:clrMapOvr>
    <a:masterClrMapping/>
  </p:clrMapOvr>
  <p:transition>
    <p:fade/>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10281678" cy="758022"/>
          </a:xfrm>
        </p:spPr>
        <p:txBody>
          <a:bodyPr/>
          <a:lstStyle/>
          <a:p>
            <a:r>
              <a:rPr lang="en-US" dirty="0"/>
              <a:t>Microsoft Safety Scanner</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Microsoft Safety Scanner is a scan tool designed to find and remove malware from Windows computers. </a:t>
            </a:r>
          </a:p>
          <a:p>
            <a:pPr>
              <a:lnSpc>
                <a:spcPct val="100000"/>
              </a:lnSpc>
              <a:spcAft>
                <a:spcPts val="1000"/>
              </a:spcAft>
            </a:pPr>
            <a:r>
              <a:rPr lang="en-US" sz="1800" dirty="0"/>
              <a:t>Simply download it and run a scan to find malware and try to reverse changes made by identified threats.</a:t>
            </a:r>
          </a:p>
          <a:p>
            <a:pPr>
              <a:lnSpc>
                <a:spcPct val="100000"/>
              </a:lnSpc>
              <a:spcAft>
                <a:spcPts val="1000"/>
              </a:spcAft>
            </a:pPr>
            <a:endParaRPr lang="en-US" sz="1800" dirty="0"/>
          </a:p>
          <a:p>
            <a:pPr>
              <a:lnSpc>
                <a:spcPct val="100000"/>
              </a:lnSpc>
              <a:spcAft>
                <a:spcPts val="1000"/>
              </a:spcAft>
            </a:pPr>
            <a:r>
              <a:rPr lang="en-US" sz="1800" dirty="0"/>
              <a:t>Safety Scanner only scans when manually triggered and is available for use 10 days after being downloaded. We recommend that you always download the latest version of this tool before each scan.</a:t>
            </a:r>
          </a:p>
          <a:p>
            <a:pPr>
              <a:lnSpc>
                <a:spcPct val="100000"/>
              </a:lnSpc>
              <a:spcAft>
                <a:spcPts val="1000"/>
              </a:spcAft>
            </a:pPr>
            <a:endParaRPr lang="en-US" sz="1800" dirty="0"/>
          </a:p>
          <a:p>
            <a:pPr>
              <a:lnSpc>
                <a:spcPct val="100000"/>
              </a:lnSpc>
              <a:spcAft>
                <a:spcPts val="1000"/>
              </a:spcAft>
            </a:pPr>
            <a:r>
              <a:rPr lang="en-US" sz="1800" dirty="0"/>
              <a:t>Safety scanner is a portable executable and does not appear in the Windows Start menu or as an icon on the desktop. Note where you saved this download.</a:t>
            </a:r>
          </a:p>
          <a:p>
            <a:pPr>
              <a:lnSpc>
                <a:spcPct val="100000"/>
              </a:lnSpc>
              <a:spcAft>
                <a:spcPts val="1000"/>
              </a:spcAft>
            </a:pPr>
            <a:endParaRPr lang="en-US" sz="1800" dirty="0"/>
          </a:p>
          <a:p>
            <a:pPr>
              <a:lnSpc>
                <a:spcPct val="100000"/>
              </a:lnSpc>
              <a:spcAft>
                <a:spcPts val="1000"/>
              </a:spcAft>
            </a:pPr>
            <a:r>
              <a:rPr lang="en-US" sz="1800" dirty="0"/>
              <a:t>This tool does not replace your antimalware product.</a:t>
            </a:r>
          </a:p>
        </p:txBody>
      </p:sp>
    </p:spTree>
    <p:extLst>
      <p:ext uri="{BB962C8B-B14F-4D97-AF65-F5344CB8AC3E}">
        <p14:creationId xmlns:p14="http://schemas.microsoft.com/office/powerpoint/2010/main" val="186976529"/>
      </p:ext>
    </p:extLst>
  </p:cSld>
  <p:clrMapOvr>
    <a:masterClrMapping/>
  </p:clrMapOvr>
  <p:transition>
    <p:fade/>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Windows Defender Offline</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5669574" cy="502447"/>
          </a:xfrm>
        </p:spPr>
        <p:txBody>
          <a:bodyPr/>
          <a:lstStyle/>
          <a:p>
            <a:pPr>
              <a:lnSpc>
                <a:spcPct val="100000"/>
              </a:lnSpc>
              <a:spcAft>
                <a:spcPts val="1000"/>
              </a:spcAft>
            </a:pPr>
            <a:r>
              <a:rPr lang="en-US" sz="1800" dirty="0"/>
              <a:t>Microsoft Defender Offline is a powerful offline scanning tool that runs without starting your operating system in order to remove persistent threats.</a:t>
            </a:r>
          </a:p>
          <a:p>
            <a:pPr>
              <a:lnSpc>
                <a:spcPct val="100000"/>
              </a:lnSpc>
              <a:spcAft>
                <a:spcPts val="1000"/>
              </a:spcAft>
            </a:pPr>
            <a:endParaRPr lang="en-US" sz="1800" dirty="0"/>
          </a:p>
          <a:p>
            <a:pPr>
              <a:lnSpc>
                <a:spcPct val="100000"/>
              </a:lnSpc>
              <a:spcAft>
                <a:spcPts val="1000"/>
              </a:spcAft>
            </a:pPr>
            <a:r>
              <a:rPr lang="en-US" sz="1800" dirty="0"/>
              <a:t>Sometimes Microsoft Defender Antivirus might find malware that it can’t remove—for example, highly persistent malware such as rootkits. </a:t>
            </a:r>
          </a:p>
          <a:p>
            <a:pPr>
              <a:lnSpc>
                <a:spcPct val="100000"/>
              </a:lnSpc>
              <a:spcAft>
                <a:spcPts val="1000"/>
              </a:spcAft>
            </a:pPr>
            <a:endParaRPr lang="en-US" sz="1800" dirty="0"/>
          </a:p>
          <a:p>
            <a:pPr>
              <a:lnSpc>
                <a:spcPct val="100000"/>
              </a:lnSpc>
              <a:spcAft>
                <a:spcPts val="1000"/>
              </a:spcAft>
            </a:pPr>
            <a:r>
              <a:rPr lang="en-US" sz="1800" dirty="0"/>
              <a:t>If that happens, it will prompt you to run Microsoft Defender Offline, which is already installed with Windows 10.</a:t>
            </a:r>
            <a:endParaRPr lang="en-US" sz="1800" b="1" dirty="0"/>
          </a:p>
        </p:txBody>
      </p:sp>
      <p:pic>
        <p:nvPicPr>
          <p:cNvPr id="4" name="Picture 3">
            <a:extLst>
              <a:ext uri="{FF2B5EF4-FFF2-40B4-BE49-F238E27FC236}">
                <a16:creationId xmlns:a16="http://schemas.microsoft.com/office/drawing/2014/main" id="{4CD69073-24FF-440B-992F-24204AB062E5}"/>
              </a:ext>
            </a:extLst>
          </p:cNvPr>
          <p:cNvPicPr>
            <a:picLocks noChangeAspect="1"/>
          </p:cNvPicPr>
          <p:nvPr/>
        </p:nvPicPr>
        <p:blipFill>
          <a:blip r:embed="rId3"/>
          <a:stretch>
            <a:fillRect/>
          </a:stretch>
        </p:blipFill>
        <p:spPr>
          <a:xfrm>
            <a:off x="6516605" y="980605"/>
            <a:ext cx="4794086" cy="4404059"/>
          </a:xfrm>
          <a:prstGeom prst="rect">
            <a:avLst/>
          </a:prstGeom>
        </p:spPr>
      </p:pic>
    </p:spTree>
    <p:extLst>
      <p:ext uri="{BB962C8B-B14F-4D97-AF65-F5344CB8AC3E}">
        <p14:creationId xmlns:p14="http://schemas.microsoft.com/office/powerpoint/2010/main" val="1363881152"/>
      </p:ext>
    </p:extLst>
  </p:cSld>
  <p:clrMapOvr>
    <a:masterClrMapping/>
  </p:clrMapOvr>
  <p:transition>
    <p:fade/>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Restore and Refresh</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You have the choice of trying to remove the malware from your systems or wiping your systems and reinstalling from safe backups and clean OS and application sources.</a:t>
            </a:r>
          </a:p>
          <a:p>
            <a:pPr>
              <a:lnSpc>
                <a:spcPct val="100000"/>
              </a:lnSpc>
              <a:spcAft>
                <a:spcPts val="1000"/>
              </a:spcAft>
            </a:pPr>
            <a:endParaRPr lang="en-US" sz="1800" dirty="0"/>
          </a:p>
          <a:p>
            <a:pPr>
              <a:lnSpc>
                <a:spcPct val="100000"/>
              </a:lnSpc>
              <a:spcAft>
                <a:spcPts val="1000"/>
              </a:spcAft>
            </a:pPr>
            <a:r>
              <a:rPr lang="en-US" sz="1800" dirty="0"/>
              <a:t>The surest way of being certain that malware or ransomware has been removed from a system is to do a complete wipe of all storage devices and reinstall everything from scratch. Formatting the hard disks in your system will ensure that no remnants of the malware remain.</a:t>
            </a:r>
          </a:p>
          <a:p>
            <a:pPr>
              <a:lnSpc>
                <a:spcPct val="100000"/>
              </a:lnSpc>
              <a:spcAft>
                <a:spcPts val="1000"/>
              </a:spcAft>
            </a:pPr>
            <a:endParaRPr lang="en-US" sz="1800" dirty="0"/>
          </a:p>
          <a:p>
            <a:pPr>
              <a:lnSpc>
                <a:spcPct val="100000"/>
              </a:lnSpc>
              <a:spcAft>
                <a:spcPts val="1000"/>
              </a:spcAft>
            </a:pPr>
            <a:r>
              <a:rPr lang="en-US" sz="1800" dirty="0"/>
              <a:t>Be sure to determine the date of infection as well as you can from malware file dates, messages, and other information you have uncovered about how your particular malware operates. </a:t>
            </a:r>
          </a:p>
          <a:p>
            <a:pPr>
              <a:lnSpc>
                <a:spcPct val="100000"/>
              </a:lnSpc>
              <a:spcAft>
                <a:spcPts val="1000"/>
              </a:spcAft>
            </a:pPr>
            <a:r>
              <a:rPr lang="en-US" sz="1800" dirty="0"/>
              <a:t>Consider that an infection might have been dormant in your system for a while before it activated and made significant changes to your system. </a:t>
            </a:r>
          </a:p>
          <a:p>
            <a:pPr>
              <a:lnSpc>
                <a:spcPct val="100000"/>
              </a:lnSpc>
              <a:spcAft>
                <a:spcPts val="1000"/>
              </a:spcAft>
            </a:pPr>
            <a:r>
              <a:rPr lang="en-US" sz="1800" dirty="0"/>
              <a:t>Identifying and learning about the particular malware that attacked your systems will enable you to understand how that malware functions and what your best strategy should be for restoring your systems.</a:t>
            </a:r>
          </a:p>
          <a:p>
            <a:pPr>
              <a:lnSpc>
                <a:spcPct val="100000"/>
              </a:lnSpc>
              <a:spcAft>
                <a:spcPts val="1000"/>
              </a:spcAft>
            </a:pPr>
            <a:endParaRPr lang="en-US" sz="1800" b="1" dirty="0"/>
          </a:p>
        </p:txBody>
      </p:sp>
    </p:spTree>
    <p:extLst>
      <p:ext uri="{BB962C8B-B14F-4D97-AF65-F5344CB8AC3E}">
        <p14:creationId xmlns:p14="http://schemas.microsoft.com/office/powerpoint/2010/main" val="9591614"/>
      </p:ext>
    </p:extLst>
  </p:cSld>
  <p:clrMapOvr>
    <a:masterClrMapping/>
  </p:clrMapOvr>
  <p:transition>
    <p:fade/>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Restore and Refresh (3-2-1-1-0)</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Backup files and systems (Azure Backup, OneDrive)</a:t>
            </a:r>
          </a:p>
          <a:p>
            <a:pPr>
              <a:lnSpc>
                <a:spcPct val="100000"/>
              </a:lnSpc>
              <a:spcAft>
                <a:spcPts val="1000"/>
              </a:spcAft>
            </a:pPr>
            <a:endParaRPr lang="en-US" sz="1800" dirty="0"/>
          </a:p>
          <a:p>
            <a:pPr>
              <a:lnSpc>
                <a:spcPct val="100000"/>
              </a:lnSpc>
              <a:spcAft>
                <a:spcPts val="1000"/>
              </a:spcAft>
            </a:pPr>
            <a:r>
              <a:rPr lang="en-US" sz="1800" dirty="0"/>
              <a:t>Use the 32110 data protection zip code</a:t>
            </a:r>
          </a:p>
          <a:p>
            <a:pPr>
              <a:lnSpc>
                <a:spcPct val="100000"/>
              </a:lnSpc>
              <a:spcAft>
                <a:spcPts val="1000"/>
              </a:spcAft>
            </a:pPr>
            <a:r>
              <a:rPr lang="en-US" sz="1800" dirty="0"/>
              <a:t>3 Different Copies of Data</a:t>
            </a:r>
          </a:p>
          <a:p>
            <a:pPr>
              <a:lnSpc>
                <a:spcPct val="100000"/>
              </a:lnSpc>
              <a:spcAft>
                <a:spcPts val="1000"/>
              </a:spcAft>
            </a:pPr>
            <a:r>
              <a:rPr lang="en-US" sz="1800" dirty="0"/>
              <a:t>2 Different Media</a:t>
            </a:r>
          </a:p>
          <a:p>
            <a:pPr>
              <a:lnSpc>
                <a:spcPct val="100000"/>
              </a:lnSpc>
              <a:spcAft>
                <a:spcPts val="1000"/>
              </a:spcAft>
            </a:pPr>
            <a:r>
              <a:rPr lang="en-US" sz="1800" dirty="0"/>
              <a:t>1 Offsite copy</a:t>
            </a:r>
          </a:p>
          <a:p>
            <a:pPr>
              <a:lnSpc>
                <a:spcPct val="100000"/>
              </a:lnSpc>
              <a:spcAft>
                <a:spcPts val="1000"/>
              </a:spcAft>
            </a:pPr>
            <a:r>
              <a:rPr lang="en-US" sz="1800" dirty="0"/>
              <a:t>1 copy is air-gapped or immutable</a:t>
            </a:r>
          </a:p>
          <a:p>
            <a:pPr>
              <a:lnSpc>
                <a:spcPct val="100000"/>
              </a:lnSpc>
              <a:spcAft>
                <a:spcPts val="1000"/>
              </a:spcAft>
            </a:pPr>
            <a:r>
              <a:rPr lang="en-US" sz="1800" dirty="0"/>
              <a:t>0 Errors after backup</a:t>
            </a:r>
          </a:p>
          <a:p>
            <a:endParaRPr lang="en-US" sz="1800" b="1" dirty="0"/>
          </a:p>
        </p:txBody>
      </p:sp>
    </p:spTree>
    <p:extLst>
      <p:ext uri="{BB962C8B-B14F-4D97-AF65-F5344CB8AC3E}">
        <p14:creationId xmlns:p14="http://schemas.microsoft.com/office/powerpoint/2010/main" val="4249993540"/>
      </p:ext>
    </p:extLst>
  </p:cSld>
  <p:clrMapOvr>
    <a:masterClrMapping/>
  </p:clrMapOvr>
  <p:transition>
    <p:fade/>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Prevent Recurrence</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b="1" dirty="0"/>
              <a:t> </a:t>
            </a:r>
            <a:r>
              <a:rPr lang="en-US" sz="1800" dirty="0"/>
              <a:t>Use anti-virus and anti-malware software or other security policies to block known payloads from launching.</a:t>
            </a:r>
          </a:p>
          <a:p>
            <a:pPr>
              <a:lnSpc>
                <a:spcPct val="100000"/>
              </a:lnSpc>
              <a:spcAft>
                <a:spcPts val="1000"/>
              </a:spcAft>
            </a:pPr>
            <a:endParaRPr lang="en-US" sz="1800" dirty="0"/>
          </a:p>
          <a:p>
            <a:pPr>
              <a:lnSpc>
                <a:spcPct val="100000"/>
              </a:lnSpc>
              <a:spcAft>
                <a:spcPts val="1000"/>
              </a:spcAft>
            </a:pPr>
            <a:r>
              <a:rPr lang="en-US" sz="1800" dirty="0"/>
              <a:t>Make frequent, comprehensive backups of all important files and isolate them from local and open networks.</a:t>
            </a:r>
          </a:p>
          <a:p>
            <a:pPr>
              <a:lnSpc>
                <a:spcPct val="100000"/>
              </a:lnSpc>
              <a:spcAft>
                <a:spcPts val="1000"/>
              </a:spcAft>
            </a:pPr>
            <a:endParaRPr lang="en-US" sz="1800" dirty="0"/>
          </a:p>
          <a:p>
            <a:pPr>
              <a:lnSpc>
                <a:spcPct val="100000"/>
              </a:lnSpc>
              <a:spcAft>
                <a:spcPts val="1000"/>
              </a:spcAft>
            </a:pPr>
            <a:r>
              <a:rPr lang="en-US" sz="1800" dirty="0"/>
              <a:t>Immutable backup options such as Object Lock offer users a way to maintain truly air-gapped backups. The data is fixed, unchangeable, and cannot be deleted within the time frame set by the end-user. With immutability set on critical data, you can quickly restore uninfected data from your immutable backups, deploy them, and return to business without interruption.</a:t>
            </a:r>
          </a:p>
          <a:p>
            <a:pPr>
              <a:lnSpc>
                <a:spcPct val="100000"/>
              </a:lnSpc>
              <a:spcAft>
                <a:spcPts val="1000"/>
              </a:spcAft>
            </a:pPr>
            <a:endParaRPr lang="en-US" sz="1800" dirty="0"/>
          </a:p>
          <a:p>
            <a:pPr>
              <a:lnSpc>
                <a:spcPct val="100000"/>
              </a:lnSpc>
              <a:spcAft>
                <a:spcPts val="1000"/>
              </a:spcAft>
            </a:pPr>
            <a:r>
              <a:rPr lang="en-US" sz="1800" dirty="0"/>
              <a:t>Object Lock functionality for backups allows you to store objects using a Write Once, Read Many (WORM) model, meaning after it’s written, data cannot be modified. Using Object Lock, no one can encrypt, tamper with, or delete your protected data for a specified period of time, creating a solid line of defense against ransomware attacks.</a:t>
            </a:r>
          </a:p>
          <a:p>
            <a:pPr>
              <a:lnSpc>
                <a:spcPct val="100000"/>
              </a:lnSpc>
              <a:spcAft>
                <a:spcPts val="1000"/>
              </a:spcAft>
            </a:pPr>
            <a:endParaRPr lang="en-US" sz="1800" b="1" dirty="0"/>
          </a:p>
        </p:txBody>
      </p:sp>
    </p:spTree>
    <p:extLst>
      <p:ext uri="{BB962C8B-B14F-4D97-AF65-F5344CB8AC3E}">
        <p14:creationId xmlns:p14="http://schemas.microsoft.com/office/powerpoint/2010/main" val="2767460652"/>
      </p:ext>
    </p:extLst>
  </p:cSld>
  <p:clrMapOvr>
    <a:masterClrMapping/>
  </p:clrMapOvr>
  <p:transition>
    <p:fade/>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Prevent Recurrence (</a:t>
            </a:r>
            <a:r>
              <a:rPr lang="en-US" dirty="0" err="1"/>
              <a:t>Cont</a:t>
            </a:r>
            <a:r>
              <a:rPr lang="en-US" dirty="0"/>
              <a:t>)</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200990"/>
            <a:ext cx="10719558" cy="502447"/>
          </a:xfrm>
        </p:spPr>
        <p:txBody>
          <a:bodyPr/>
          <a:lstStyle/>
          <a:p>
            <a:pPr>
              <a:lnSpc>
                <a:spcPct val="100000"/>
              </a:lnSpc>
              <a:spcAft>
                <a:spcPts val="1000"/>
              </a:spcAft>
            </a:pPr>
            <a:r>
              <a:rPr lang="en-US" sz="1800" dirty="0"/>
              <a:t>Keep offline backups of data stored in locations inaccessible from any potentially infected computer, such as disconnected external storage drives or the cloud, which prevents them from being accessed by the ransomware.</a:t>
            </a:r>
          </a:p>
          <a:p>
            <a:pPr>
              <a:lnSpc>
                <a:spcPct val="100000"/>
              </a:lnSpc>
              <a:spcAft>
                <a:spcPts val="1000"/>
              </a:spcAft>
            </a:pPr>
            <a:endParaRPr lang="en-US" sz="1800" dirty="0"/>
          </a:p>
          <a:p>
            <a:pPr>
              <a:lnSpc>
                <a:spcPct val="100000"/>
              </a:lnSpc>
              <a:spcAft>
                <a:spcPts val="1000"/>
              </a:spcAft>
            </a:pPr>
            <a:r>
              <a:rPr lang="en-US" sz="1800" dirty="0"/>
              <a:t>Install the latest security updates issued by software vendors of your OS and applications. Remember to patch early and patch often to close known vulnerabilities in operating systems, browsers, and web plugins.</a:t>
            </a:r>
          </a:p>
          <a:p>
            <a:pPr>
              <a:lnSpc>
                <a:spcPct val="100000"/>
              </a:lnSpc>
              <a:spcAft>
                <a:spcPts val="1000"/>
              </a:spcAft>
            </a:pPr>
            <a:endParaRPr lang="en-US" sz="1800" dirty="0"/>
          </a:p>
          <a:p>
            <a:pPr>
              <a:lnSpc>
                <a:spcPct val="100000"/>
              </a:lnSpc>
              <a:spcAft>
                <a:spcPts val="1000"/>
              </a:spcAft>
            </a:pPr>
            <a:r>
              <a:rPr lang="en-US" sz="1800" dirty="0"/>
              <a:t>Consider deploying security software to protect endpoints, email servers, and network systems from infection.</a:t>
            </a:r>
          </a:p>
          <a:p>
            <a:pPr>
              <a:lnSpc>
                <a:spcPct val="100000"/>
              </a:lnSpc>
              <a:spcAft>
                <a:spcPts val="1000"/>
              </a:spcAft>
            </a:pPr>
            <a:endParaRPr lang="en-US" sz="1800" dirty="0"/>
          </a:p>
          <a:p>
            <a:pPr>
              <a:lnSpc>
                <a:spcPct val="100000"/>
              </a:lnSpc>
              <a:spcAft>
                <a:spcPts val="1000"/>
              </a:spcAft>
            </a:pPr>
            <a:r>
              <a:rPr lang="en-US" sz="1800" dirty="0"/>
              <a:t>Exercise cyber hygiene, such as using caution when opening email attachments and links.</a:t>
            </a:r>
          </a:p>
          <a:p>
            <a:pPr>
              <a:lnSpc>
                <a:spcPct val="100000"/>
              </a:lnSpc>
              <a:spcAft>
                <a:spcPts val="1000"/>
              </a:spcAft>
            </a:pPr>
            <a:endParaRPr lang="en-US" sz="1800" b="1" dirty="0"/>
          </a:p>
        </p:txBody>
      </p:sp>
    </p:spTree>
    <p:extLst>
      <p:ext uri="{BB962C8B-B14F-4D97-AF65-F5344CB8AC3E}">
        <p14:creationId xmlns:p14="http://schemas.microsoft.com/office/powerpoint/2010/main" val="918560976"/>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Azure Arc enabled AKS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The Microsoft Defender for Cloud for Kubernetes clusters extension can defend your on-premises clusters with the same threat detection capabilities offered for Azure Kubernetes Service clusters.</a:t>
            </a:r>
          </a:p>
          <a:p>
            <a:endParaRPr lang="en-US" sz="1800" b="1" dirty="0"/>
          </a:p>
        </p:txBody>
      </p:sp>
      <p:pic>
        <p:nvPicPr>
          <p:cNvPr id="4" name="Picture 3" descr="Diagram&#10;&#10;Description automatically generated">
            <a:extLst>
              <a:ext uri="{FF2B5EF4-FFF2-40B4-BE49-F238E27FC236}">
                <a16:creationId xmlns:a16="http://schemas.microsoft.com/office/drawing/2014/main" id="{58B2A1D4-055B-49BB-8D15-CED1FD58D1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5643" y="2424363"/>
            <a:ext cx="5584766" cy="3457575"/>
          </a:xfrm>
          <a:prstGeom prst="rect">
            <a:avLst/>
          </a:prstGeom>
        </p:spPr>
      </p:pic>
    </p:spTree>
    <p:extLst>
      <p:ext uri="{BB962C8B-B14F-4D97-AF65-F5344CB8AC3E}">
        <p14:creationId xmlns:p14="http://schemas.microsoft.com/office/powerpoint/2010/main" val="2652455892"/>
      </p:ext>
    </p:extLst>
  </p:cSld>
  <p:clrMapOvr>
    <a:masterClrMapping/>
  </p:clrMapOvr>
  <p:transition>
    <p:fade/>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Prevent Recurrence (</a:t>
            </a:r>
            <a:r>
              <a:rPr lang="en-US" dirty="0" err="1"/>
              <a:t>Cont</a:t>
            </a:r>
            <a:r>
              <a:rPr lang="en-US" dirty="0"/>
              <a:t>)</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200990"/>
            <a:ext cx="10719558" cy="502447"/>
          </a:xfrm>
        </p:spPr>
        <p:txBody>
          <a:bodyPr/>
          <a:lstStyle/>
          <a:p>
            <a:pPr>
              <a:lnSpc>
                <a:spcPct val="100000"/>
              </a:lnSpc>
              <a:spcAft>
                <a:spcPts val="1000"/>
              </a:spcAft>
            </a:pPr>
            <a:r>
              <a:rPr lang="en-US" sz="1800" dirty="0"/>
              <a:t>Segment your networks to keep critical computers isolated and to prevent the spread of malware in case of attack. Turn off unneeded network shares.</a:t>
            </a:r>
          </a:p>
          <a:p>
            <a:pPr>
              <a:lnSpc>
                <a:spcPct val="100000"/>
              </a:lnSpc>
              <a:spcAft>
                <a:spcPts val="1000"/>
              </a:spcAft>
            </a:pPr>
            <a:endParaRPr lang="en-US" sz="1800" dirty="0"/>
          </a:p>
          <a:p>
            <a:pPr>
              <a:lnSpc>
                <a:spcPct val="100000"/>
              </a:lnSpc>
              <a:spcAft>
                <a:spcPts val="1000"/>
              </a:spcAft>
            </a:pPr>
            <a:r>
              <a:rPr lang="en-US" sz="1800" dirty="0"/>
              <a:t>Turn off admin rights for users who don’t require them. Give users the lowest system permissions they need to do their work.</a:t>
            </a:r>
          </a:p>
          <a:p>
            <a:pPr>
              <a:lnSpc>
                <a:spcPct val="100000"/>
              </a:lnSpc>
              <a:spcAft>
                <a:spcPts val="1000"/>
              </a:spcAft>
            </a:pPr>
            <a:endParaRPr lang="en-US" sz="1800" dirty="0"/>
          </a:p>
          <a:p>
            <a:pPr>
              <a:lnSpc>
                <a:spcPct val="100000"/>
              </a:lnSpc>
              <a:spcAft>
                <a:spcPts val="1000"/>
              </a:spcAft>
            </a:pPr>
            <a:r>
              <a:rPr lang="en-US" sz="1800" dirty="0"/>
              <a:t>Restrict write permissions on file servers as much as possible.</a:t>
            </a:r>
          </a:p>
          <a:p>
            <a:pPr>
              <a:lnSpc>
                <a:spcPct val="100000"/>
              </a:lnSpc>
              <a:spcAft>
                <a:spcPts val="1000"/>
              </a:spcAft>
            </a:pPr>
            <a:endParaRPr lang="en-US" sz="1800" dirty="0"/>
          </a:p>
          <a:p>
            <a:pPr>
              <a:lnSpc>
                <a:spcPct val="100000"/>
              </a:lnSpc>
              <a:spcAft>
                <a:spcPts val="1000"/>
              </a:spcAft>
            </a:pPr>
            <a:r>
              <a:rPr lang="en-US" sz="1800" dirty="0"/>
              <a:t>Educate yourself, your employees, and your family in best practices to keep malware out of your systems. Update everyone on the latest email phishing scams and human engineering aimed at turning victims into abettors.</a:t>
            </a:r>
          </a:p>
        </p:txBody>
      </p:sp>
    </p:spTree>
    <p:extLst>
      <p:ext uri="{BB962C8B-B14F-4D97-AF65-F5344CB8AC3E}">
        <p14:creationId xmlns:p14="http://schemas.microsoft.com/office/powerpoint/2010/main" val="3283518394"/>
      </p:ext>
    </p:extLst>
  </p:cSld>
  <p:clrMapOvr>
    <a:masterClrMapping/>
  </p:clrMapOvr>
  <p:transition>
    <p:fade/>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4984" y="2579750"/>
            <a:ext cx="4161390" cy="553982"/>
          </a:xfrm>
        </p:spPr>
        <p:txBody>
          <a:bodyPr/>
          <a:lstStyle/>
          <a:p>
            <a:r>
              <a:rPr lang="en-US" dirty="0"/>
              <a:t>Question…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5765" y="3535511"/>
            <a:ext cx="4161244" cy="1292662"/>
          </a:xfrm>
        </p:spPr>
        <p:txBody>
          <a:bodyPr/>
          <a:lstStyle/>
          <a:p>
            <a:r>
              <a:rPr lang="en-US" dirty="0"/>
              <a:t>What tools can be used to backup on-premises and Azure-based virtual machines?</a:t>
            </a:r>
          </a:p>
          <a:p>
            <a:endParaRPr lang="en-US" dirty="0"/>
          </a:p>
        </p:txBody>
      </p:sp>
      <p:grpSp>
        <p:nvGrpSpPr>
          <p:cNvPr id="85" name="Group 84">
            <a:extLst>
              <a:ext uri="{FF2B5EF4-FFF2-40B4-BE49-F238E27FC236}">
                <a16:creationId xmlns:a16="http://schemas.microsoft.com/office/drawing/2014/main" id="{4C9C32A9-34B3-4EE1-9676-AB2377E09779}"/>
              </a:ext>
            </a:extLst>
          </p:cNvPr>
          <p:cNvGrpSpPr/>
          <p:nvPr/>
        </p:nvGrpSpPr>
        <p:grpSpPr>
          <a:xfrm>
            <a:off x="6822592" y="1060351"/>
            <a:ext cx="4568003" cy="4552594"/>
            <a:chOff x="4619625" y="1828800"/>
            <a:chExt cx="1882776" cy="1876425"/>
          </a:xfrm>
        </p:grpSpPr>
        <p:sp>
          <p:nvSpPr>
            <p:cNvPr id="86" name="Line 410">
              <a:extLst>
                <a:ext uri="{FF2B5EF4-FFF2-40B4-BE49-F238E27FC236}">
                  <a16:creationId xmlns:a16="http://schemas.microsoft.com/office/drawing/2014/main" id="{99B41B36-482E-4206-A200-E2A08CEB17A4}"/>
                </a:ext>
              </a:extLst>
            </p:cNvPr>
            <p:cNvSpPr>
              <a:spLocks noChangeShapeType="1"/>
            </p:cNvSpPr>
            <p:nvPr/>
          </p:nvSpPr>
          <p:spPr bwMode="auto">
            <a:xfrm flipH="1" flipV="1">
              <a:off x="4964113" y="2908300"/>
              <a:ext cx="481013" cy="5127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7" name="Line 411">
              <a:extLst>
                <a:ext uri="{FF2B5EF4-FFF2-40B4-BE49-F238E27FC236}">
                  <a16:creationId xmlns:a16="http://schemas.microsoft.com/office/drawing/2014/main" id="{D00A0915-C57E-482D-AD62-51AF4E342593}"/>
                </a:ext>
              </a:extLst>
            </p:cNvPr>
            <p:cNvSpPr>
              <a:spLocks noChangeShapeType="1"/>
            </p:cNvSpPr>
            <p:nvPr/>
          </p:nvSpPr>
          <p:spPr bwMode="auto">
            <a:xfrm flipH="1">
              <a:off x="5280025" y="2111375"/>
              <a:ext cx="539750" cy="3476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8" name="Line 412">
              <a:extLst>
                <a:ext uri="{FF2B5EF4-FFF2-40B4-BE49-F238E27FC236}">
                  <a16:creationId xmlns:a16="http://schemas.microsoft.com/office/drawing/2014/main" id="{C2EBB12A-DEF6-45FC-893E-757802743017}"/>
                </a:ext>
              </a:extLst>
            </p:cNvPr>
            <p:cNvSpPr>
              <a:spLocks noChangeShapeType="1"/>
            </p:cNvSpPr>
            <p:nvPr/>
          </p:nvSpPr>
          <p:spPr bwMode="auto">
            <a:xfrm flipV="1">
              <a:off x="5448300" y="2722562"/>
              <a:ext cx="769938" cy="6985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9" name="Line 413">
              <a:extLst>
                <a:ext uri="{FF2B5EF4-FFF2-40B4-BE49-F238E27FC236}">
                  <a16:creationId xmlns:a16="http://schemas.microsoft.com/office/drawing/2014/main" id="{3ECF3F10-8F39-4AD1-8517-AC0E2C98A1F5}"/>
                </a:ext>
              </a:extLst>
            </p:cNvPr>
            <p:cNvSpPr>
              <a:spLocks noChangeShapeType="1"/>
            </p:cNvSpPr>
            <p:nvPr/>
          </p:nvSpPr>
          <p:spPr bwMode="auto">
            <a:xfrm>
              <a:off x="5819775" y="2111375"/>
              <a:ext cx="398463" cy="6096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0" name="Freeform 414">
              <a:extLst>
                <a:ext uri="{FF2B5EF4-FFF2-40B4-BE49-F238E27FC236}">
                  <a16:creationId xmlns:a16="http://schemas.microsoft.com/office/drawing/2014/main" id="{B7660BA5-A0C7-43A9-8BAA-205CE30164A6}"/>
                </a:ext>
              </a:extLst>
            </p:cNvPr>
            <p:cNvSpPr>
              <a:spLocks/>
            </p:cNvSpPr>
            <p:nvPr/>
          </p:nvSpPr>
          <p:spPr bwMode="auto">
            <a:xfrm>
              <a:off x="5935663" y="2436812"/>
              <a:ext cx="566738" cy="568325"/>
            </a:xfrm>
            <a:custGeom>
              <a:avLst/>
              <a:gdLst>
                <a:gd name="T0" fmla="*/ 63 w 351"/>
                <a:gd name="T1" fmla="*/ 288 h 351"/>
                <a:gd name="T2" fmla="*/ 288 w 351"/>
                <a:gd name="T3" fmla="*/ 288 h 351"/>
                <a:gd name="T4" fmla="*/ 288 w 351"/>
                <a:gd name="T5" fmla="*/ 63 h 351"/>
                <a:gd name="T6" fmla="*/ 63 w 351"/>
                <a:gd name="T7" fmla="*/ 63 h 351"/>
                <a:gd name="T8" fmla="*/ 63 w 351"/>
                <a:gd name="T9" fmla="*/ 288 h 351"/>
              </a:gdLst>
              <a:ahLst/>
              <a:cxnLst>
                <a:cxn ang="0">
                  <a:pos x="T0" y="T1"/>
                </a:cxn>
                <a:cxn ang="0">
                  <a:pos x="T2" y="T3"/>
                </a:cxn>
                <a:cxn ang="0">
                  <a:pos x="T4" y="T5"/>
                </a:cxn>
                <a:cxn ang="0">
                  <a:pos x="T6" y="T7"/>
                </a:cxn>
                <a:cxn ang="0">
                  <a:pos x="T8" y="T9"/>
                </a:cxn>
              </a:cxnLst>
              <a:rect l="0" t="0" r="r" b="b"/>
              <a:pathLst>
                <a:path w="351" h="351">
                  <a:moveTo>
                    <a:pt x="63" y="288"/>
                  </a:moveTo>
                  <a:cubicBezTo>
                    <a:pt x="125" y="351"/>
                    <a:pt x="226" y="351"/>
                    <a:pt x="288" y="288"/>
                  </a:cubicBezTo>
                  <a:cubicBezTo>
                    <a:pt x="351" y="226"/>
                    <a:pt x="351" y="125"/>
                    <a:pt x="288" y="63"/>
                  </a:cubicBezTo>
                  <a:cubicBezTo>
                    <a:pt x="226" y="0"/>
                    <a:pt x="125" y="0"/>
                    <a:pt x="63" y="63"/>
                  </a:cubicBezTo>
                  <a:cubicBezTo>
                    <a:pt x="0" y="125"/>
                    <a:pt x="0" y="226"/>
                    <a:pt x="63"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1" name="Freeform 415">
              <a:extLst>
                <a:ext uri="{FF2B5EF4-FFF2-40B4-BE49-F238E27FC236}">
                  <a16:creationId xmlns:a16="http://schemas.microsoft.com/office/drawing/2014/main" id="{E937DC75-36A4-426E-856E-19D8BA38525F}"/>
                </a:ext>
              </a:extLst>
            </p:cNvPr>
            <p:cNvSpPr>
              <a:spLocks/>
            </p:cNvSpPr>
            <p:nvPr/>
          </p:nvSpPr>
          <p:spPr bwMode="auto">
            <a:xfrm>
              <a:off x="5537200" y="1828800"/>
              <a:ext cx="566738" cy="566738"/>
            </a:xfrm>
            <a:custGeom>
              <a:avLst/>
              <a:gdLst>
                <a:gd name="T0" fmla="*/ 62 w 350"/>
                <a:gd name="T1" fmla="*/ 287 h 350"/>
                <a:gd name="T2" fmla="*/ 287 w 350"/>
                <a:gd name="T3" fmla="*/ 287 h 350"/>
                <a:gd name="T4" fmla="*/ 287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4" y="350"/>
                    <a:pt x="225" y="350"/>
                    <a:pt x="287" y="287"/>
                  </a:cubicBezTo>
                  <a:cubicBezTo>
                    <a:pt x="350" y="225"/>
                    <a:pt x="350" y="124"/>
                    <a:pt x="287" y="62"/>
                  </a:cubicBezTo>
                  <a:cubicBezTo>
                    <a:pt x="225" y="0"/>
                    <a:pt x="124" y="0"/>
                    <a:pt x="62" y="62"/>
                  </a:cubicBezTo>
                  <a:cubicBezTo>
                    <a:pt x="0" y="124"/>
                    <a:pt x="0" y="225"/>
                    <a:pt x="62" y="287"/>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2" name="Freeform 416">
              <a:extLst>
                <a:ext uri="{FF2B5EF4-FFF2-40B4-BE49-F238E27FC236}">
                  <a16:creationId xmlns:a16="http://schemas.microsoft.com/office/drawing/2014/main" id="{F848879F-9285-492C-9E10-9AAECB1E3A0F}"/>
                </a:ext>
              </a:extLst>
            </p:cNvPr>
            <p:cNvSpPr>
              <a:spLocks/>
            </p:cNvSpPr>
            <p:nvPr/>
          </p:nvSpPr>
          <p:spPr bwMode="auto">
            <a:xfrm>
              <a:off x="4619625" y="1992312"/>
              <a:ext cx="803275" cy="1041400"/>
            </a:xfrm>
            <a:custGeom>
              <a:avLst/>
              <a:gdLst>
                <a:gd name="T0" fmla="*/ 506 w 506"/>
                <a:gd name="T1" fmla="*/ 656 h 656"/>
                <a:gd name="T2" fmla="*/ 0 w 506"/>
                <a:gd name="T3" fmla="*/ 656 h 656"/>
                <a:gd name="T4" fmla="*/ 0 w 506"/>
                <a:gd name="T5" fmla="*/ 149 h 656"/>
                <a:gd name="T6" fmla="*/ 159 w 506"/>
                <a:gd name="T7" fmla="*/ 0 h 656"/>
                <a:gd name="T8" fmla="*/ 506 w 506"/>
                <a:gd name="T9" fmla="*/ 0 h 656"/>
                <a:gd name="T10" fmla="*/ 506 w 506"/>
                <a:gd name="T11" fmla="*/ 656 h 656"/>
              </a:gdLst>
              <a:ahLst/>
              <a:cxnLst>
                <a:cxn ang="0">
                  <a:pos x="T0" y="T1"/>
                </a:cxn>
                <a:cxn ang="0">
                  <a:pos x="T2" y="T3"/>
                </a:cxn>
                <a:cxn ang="0">
                  <a:pos x="T4" y="T5"/>
                </a:cxn>
                <a:cxn ang="0">
                  <a:pos x="T6" y="T7"/>
                </a:cxn>
                <a:cxn ang="0">
                  <a:pos x="T8" y="T9"/>
                </a:cxn>
                <a:cxn ang="0">
                  <a:pos x="T10" y="T11"/>
                </a:cxn>
              </a:cxnLst>
              <a:rect l="0" t="0" r="r" b="b"/>
              <a:pathLst>
                <a:path w="506" h="656">
                  <a:moveTo>
                    <a:pt x="506" y="656"/>
                  </a:moveTo>
                  <a:lnTo>
                    <a:pt x="0" y="656"/>
                  </a:lnTo>
                  <a:lnTo>
                    <a:pt x="0" y="149"/>
                  </a:lnTo>
                  <a:lnTo>
                    <a:pt x="159" y="0"/>
                  </a:lnTo>
                  <a:lnTo>
                    <a:pt x="506" y="0"/>
                  </a:lnTo>
                  <a:lnTo>
                    <a:pt x="506" y="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3" name="Freeform 417">
              <a:extLst>
                <a:ext uri="{FF2B5EF4-FFF2-40B4-BE49-F238E27FC236}">
                  <a16:creationId xmlns:a16="http://schemas.microsoft.com/office/drawing/2014/main" id="{F3FD086D-C029-49E4-9F99-AB7F2BF7FC11}"/>
                </a:ext>
              </a:extLst>
            </p:cNvPr>
            <p:cNvSpPr>
              <a:spLocks/>
            </p:cNvSpPr>
            <p:nvPr/>
          </p:nvSpPr>
          <p:spPr bwMode="auto">
            <a:xfrm>
              <a:off x="4619625" y="1992312"/>
              <a:ext cx="252413" cy="236538"/>
            </a:xfrm>
            <a:custGeom>
              <a:avLst/>
              <a:gdLst>
                <a:gd name="T0" fmla="*/ 159 w 159"/>
                <a:gd name="T1" fmla="*/ 149 h 149"/>
                <a:gd name="T2" fmla="*/ 0 w 159"/>
                <a:gd name="T3" fmla="*/ 149 h 149"/>
                <a:gd name="T4" fmla="*/ 159 w 159"/>
                <a:gd name="T5" fmla="*/ 0 h 149"/>
                <a:gd name="T6" fmla="*/ 159 w 159"/>
                <a:gd name="T7" fmla="*/ 149 h 149"/>
              </a:gdLst>
              <a:ahLst/>
              <a:cxnLst>
                <a:cxn ang="0">
                  <a:pos x="T0" y="T1"/>
                </a:cxn>
                <a:cxn ang="0">
                  <a:pos x="T2" y="T3"/>
                </a:cxn>
                <a:cxn ang="0">
                  <a:pos x="T4" y="T5"/>
                </a:cxn>
                <a:cxn ang="0">
                  <a:pos x="T6" y="T7"/>
                </a:cxn>
              </a:cxnLst>
              <a:rect l="0" t="0" r="r" b="b"/>
              <a:pathLst>
                <a:path w="159" h="149">
                  <a:moveTo>
                    <a:pt x="159" y="149"/>
                  </a:moveTo>
                  <a:lnTo>
                    <a:pt x="0" y="149"/>
                  </a:lnTo>
                  <a:lnTo>
                    <a:pt x="159" y="0"/>
                  </a:lnTo>
                  <a:lnTo>
                    <a:pt x="159" y="149"/>
                  </a:lnTo>
                  <a:close/>
                </a:path>
              </a:pathLst>
            </a:custGeom>
            <a:solidFill>
              <a:srgbClr val="D3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4" name="Rectangle 418">
              <a:extLst>
                <a:ext uri="{FF2B5EF4-FFF2-40B4-BE49-F238E27FC236}">
                  <a16:creationId xmlns:a16="http://schemas.microsoft.com/office/drawing/2014/main" id="{328C556D-FF82-4D5B-85FA-3EDE68F28DC1}"/>
                </a:ext>
              </a:extLst>
            </p:cNvPr>
            <p:cNvSpPr>
              <a:spLocks noChangeArrowheads="1"/>
            </p:cNvSpPr>
            <p:nvPr/>
          </p:nvSpPr>
          <p:spPr bwMode="auto">
            <a:xfrm>
              <a:off x="4733925" y="232886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5" name="Rectangle 419">
              <a:extLst>
                <a:ext uri="{FF2B5EF4-FFF2-40B4-BE49-F238E27FC236}">
                  <a16:creationId xmlns:a16="http://schemas.microsoft.com/office/drawing/2014/main" id="{3BEA3C1F-3EB5-4FDE-B535-80C59904B2B2}"/>
                </a:ext>
              </a:extLst>
            </p:cNvPr>
            <p:cNvSpPr>
              <a:spLocks noChangeArrowheads="1"/>
            </p:cNvSpPr>
            <p:nvPr/>
          </p:nvSpPr>
          <p:spPr bwMode="auto">
            <a:xfrm>
              <a:off x="4733925" y="2432050"/>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6" name="Rectangle 420">
              <a:extLst>
                <a:ext uri="{FF2B5EF4-FFF2-40B4-BE49-F238E27FC236}">
                  <a16:creationId xmlns:a16="http://schemas.microsoft.com/office/drawing/2014/main" id="{16961D26-D7D1-434B-A75A-55DB5FBAF0C5}"/>
                </a:ext>
              </a:extLst>
            </p:cNvPr>
            <p:cNvSpPr>
              <a:spLocks noChangeArrowheads="1"/>
            </p:cNvSpPr>
            <p:nvPr/>
          </p:nvSpPr>
          <p:spPr bwMode="auto">
            <a:xfrm>
              <a:off x="4733925" y="2535237"/>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7" name="Rectangle 421">
              <a:extLst>
                <a:ext uri="{FF2B5EF4-FFF2-40B4-BE49-F238E27FC236}">
                  <a16:creationId xmlns:a16="http://schemas.microsoft.com/office/drawing/2014/main" id="{6361F4F4-D16D-47B5-8398-6C4497FB36E2}"/>
                </a:ext>
              </a:extLst>
            </p:cNvPr>
            <p:cNvSpPr>
              <a:spLocks noChangeArrowheads="1"/>
            </p:cNvSpPr>
            <p:nvPr/>
          </p:nvSpPr>
          <p:spPr bwMode="auto">
            <a:xfrm>
              <a:off x="4733925" y="264001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8" name="Rectangle 422">
              <a:extLst>
                <a:ext uri="{FF2B5EF4-FFF2-40B4-BE49-F238E27FC236}">
                  <a16:creationId xmlns:a16="http://schemas.microsoft.com/office/drawing/2014/main" id="{C49DFEE2-A329-47F8-BCEC-0C793835D3EB}"/>
                </a:ext>
              </a:extLst>
            </p:cNvPr>
            <p:cNvSpPr>
              <a:spLocks noChangeArrowheads="1"/>
            </p:cNvSpPr>
            <p:nvPr/>
          </p:nvSpPr>
          <p:spPr bwMode="auto">
            <a:xfrm>
              <a:off x="4733925" y="2740025"/>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9" name="Freeform 423">
              <a:extLst>
                <a:ext uri="{FF2B5EF4-FFF2-40B4-BE49-F238E27FC236}">
                  <a16:creationId xmlns:a16="http://schemas.microsoft.com/office/drawing/2014/main" id="{A5BC700D-4025-49BA-853A-AC343CF3C1E3}"/>
                </a:ext>
              </a:extLst>
            </p:cNvPr>
            <p:cNvSpPr>
              <a:spLocks/>
            </p:cNvSpPr>
            <p:nvPr/>
          </p:nvSpPr>
          <p:spPr bwMode="auto">
            <a:xfrm>
              <a:off x="4976813" y="2189162"/>
              <a:ext cx="566738" cy="566738"/>
            </a:xfrm>
            <a:custGeom>
              <a:avLst/>
              <a:gdLst>
                <a:gd name="T0" fmla="*/ 62 w 350"/>
                <a:gd name="T1" fmla="*/ 287 h 350"/>
                <a:gd name="T2" fmla="*/ 288 w 350"/>
                <a:gd name="T3" fmla="*/ 287 h 350"/>
                <a:gd name="T4" fmla="*/ 288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5" y="350"/>
                    <a:pt x="225" y="350"/>
                    <a:pt x="288" y="287"/>
                  </a:cubicBezTo>
                  <a:cubicBezTo>
                    <a:pt x="350" y="225"/>
                    <a:pt x="350" y="124"/>
                    <a:pt x="288" y="62"/>
                  </a:cubicBezTo>
                  <a:cubicBezTo>
                    <a:pt x="225" y="0"/>
                    <a:pt x="125" y="0"/>
                    <a:pt x="62" y="62"/>
                  </a:cubicBezTo>
                  <a:cubicBezTo>
                    <a:pt x="0" y="124"/>
                    <a:pt x="0" y="225"/>
                    <a:pt x="62" y="28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0" name="Rectangle 424">
              <a:extLst>
                <a:ext uri="{FF2B5EF4-FFF2-40B4-BE49-F238E27FC236}">
                  <a16:creationId xmlns:a16="http://schemas.microsoft.com/office/drawing/2014/main" id="{1B1717D7-ED7A-4748-8683-3FBE286040ED}"/>
                </a:ext>
              </a:extLst>
            </p:cNvPr>
            <p:cNvSpPr>
              <a:spLocks noChangeArrowheads="1"/>
            </p:cNvSpPr>
            <p:nvPr/>
          </p:nvSpPr>
          <p:spPr bwMode="auto">
            <a:xfrm>
              <a:off x="4629150" y="2287587"/>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1" name="Rectangle 425">
              <a:extLst>
                <a:ext uri="{FF2B5EF4-FFF2-40B4-BE49-F238E27FC236}">
                  <a16:creationId xmlns:a16="http://schemas.microsoft.com/office/drawing/2014/main" id="{299FE854-A402-4505-AA49-9B2647CAA55A}"/>
                </a:ext>
              </a:extLst>
            </p:cNvPr>
            <p:cNvSpPr>
              <a:spLocks noChangeArrowheads="1"/>
            </p:cNvSpPr>
            <p:nvPr/>
          </p:nvSpPr>
          <p:spPr bwMode="auto">
            <a:xfrm>
              <a:off x="4629150" y="2435225"/>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2" name="Rectangle 426">
              <a:extLst>
                <a:ext uri="{FF2B5EF4-FFF2-40B4-BE49-F238E27FC236}">
                  <a16:creationId xmlns:a16="http://schemas.microsoft.com/office/drawing/2014/main" id="{CEDCE140-A139-47BF-94F8-BE26C272B1F0}"/>
                </a:ext>
              </a:extLst>
            </p:cNvPr>
            <p:cNvSpPr>
              <a:spLocks noChangeArrowheads="1"/>
            </p:cNvSpPr>
            <p:nvPr/>
          </p:nvSpPr>
          <p:spPr bwMode="auto">
            <a:xfrm>
              <a:off x="4629150" y="2578100"/>
              <a:ext cx="819150" cy="77788"/>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3" name="Freeform 427">
              <a:extLst>
                <a:ext uri="{FF2B5EF4-FFF2-40B4-BE49-F238E27FC236}">
                  <a16:creationId xmlns:a16="http://schemas.microsoft.com/office/drawing/2014/main" id="{77869824-C7D2-4F07-AE99-3DD09DB93D1F}"/>
                </a:ext>
              </a:extLst>
            </p:cNvPr>
            <p:cNvSpPr>
              <a:spLocks noEditPoints="1"/>
            </p:cNvSpPr>
            <p:nvPr/>
          </p:nvSpPr>
          <p:spPr bwMode="auto">
            <a:xfrm>
              <a:off x="4938713" y="2147887"/>
              <a:ext cx="647700" cy="650875"/>
            </a:xfrm>
            <a:custGeom>
              <a:avLst/>
              <a:gdLst>
                <a:gd name="T0" fmla="*/ 401 w 401"/>
                <a:gd name="T1" fmla="*/ 373 h 402"/>
                <a:gd name="T2" fmla="*/ 341 w 401"/>
                <a:gd name="T3" fmla="*/ 313 h 402"/>
                <a:gd name="T4" fmla="*/ 327 w 401"/>
                <a:gd name="T5" fmla="*/ 71 h 402"/>
                <a:gd name="T6" fmla="*/ 71 w 401"/>
                <a:gd name="T7" fmla="*/ 71 h 402"/>
                <a:gd name="T8" fmla="*/ 71 w 401"/>
                <a:gd name="T9" fmla="*/ 328 h 402"/>
                <a:gd name="T10" fmla="*/ 312 w 401"/>
                <a:gd name="T11" fmla="*/ 342 h 402"/>
                <a:gd name="T12" fmla="*/ 372 w 401"/>
                <a:gd name="T13" fmla="*/ 402 h 402"/>
                <a:gd name="T14" fmla="*/ 401 w 401"/>
                <a:gd name="T15" fmla="*/ 373 h 402"/>
                <a:gd name="T16" fmla="*/ 98 w 401"/>
                <a:gd name="T17" fmla="*/ 301 h 402"/>
                <a:gd name="T18" fmla="*/ 98 w 401"/>
                <a:gd name="T19" fmla="*/ 98 h 402"/>
                <a:gd name="T20" fmla="*/ 300 w 401"/>
                <a:gd name="T21" fmla="*/ 98 h 402"/>
                <a:gd name="T22" fmla="*/ 300 w 401"/>
                <a:gd name="T23" fmla="*/ 301 h 402"/>
                <a:gd name="T24" fmla="*/ 98 w 401"/>
                <a:gd name="T25" fmla="*/ 30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02">
                  <a:moveTo>
                    <a:pt x="401" y="373"/>
                  </a:moveTo>
                  <a:cubicBezTo>
                    <a:pt x="341" y="313"/>
                    <a:pt x="341" y="313"/>
                    <a:pt x="341" y="313"/>
                  </a:cubicBezTo>
                  <a:cubicBezTo>
                    <a:pt x="398" y="241"/>
                    <a:pt x="393" y="137"/>
                    <a:pt x="327" y="71"/>
                  </a:cubicBezTo>
                  <a:cubicBezTo>
                    <a:pt x="256" y="0"/>
                    <a:pt x="142" y="0"/>
                    <a:pt x="71" y="71"/>
                  </a:cubicBezTo>
                  <a:cubicBezTo>
                    <a:pt x="0" y="142"/>
                    <a:pt x="0" y="257"/>
                    <a:pt x="71" y="328"/>
                  </a:cubicBezTo>
                  <a:cubicBezTo>
                    <a:pt x="137" y="394"/>
                    <a:pt x="241" y="398"/>
                    <a:pt x="312" y="342"/>
                  </a:cubicBezTo>
                  <a:cubicBezTo>
                    <a:pt x="372" y="402"/>
                    <a:pt x="372" y="402"/>
                    <a:pt x="372" y="402"/>
                  </a:cubicBezTo>
                  <a:lnTo>
                    <a:pt x="401" y="373"/>
                  </a:lnTo>
                  <a:close/>
                  <a:moveTo>
                    <a:pt x="98" y="301"/>
                  </a:moveTo>
                  <a:cubicBezTo>
                    <a:pt x="41" y="245"/>
                    <a:pt x="41" y="154"/>
                    <a:pt x="98" y="98"/>
                  </a:cubicBezTo>
                  <a:cubicBezTo>
                    <a:pt x="154" y="42"/>
                    <a:pt x="244" y="42"/>
                    <a:pt x="300" y="98"/>
                  </a:cubicBezTo>
                  <a:cubicBezTo>
                    <a:pt x="357" y="154"/>
                    <a:pt x="357" y="245"/>
                    <a:pt x="300" y="301"/>
                  </a:cubicBezTo>
                  <a:cubicBezTo>
                    <a:pt x="244" y="357"/>
                    <a:pt x="154" y="357"/>
                    <a:pt x="98" y="30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4" name="Freeform 428">
              <a:extLst>
                <a:ext uri="{FF2B5EF4-FFF2-40B4-BE49-F238E27FC236}">
                  <a16:creationId xmlns:a16="http://schemas.microsoft.com/office/drawing/2014/main" id="{F03DD5C7-8953-4208-9270-82D12C2280F1}"/>
                </a:ext>
              </a:extLst>
            </p:cNvPr>
            <p:cNvSpPr>
              <a:spLocks/>
            </p:cNvSpPr>
            <p:nvPr/>
          </p:nvSpPr>
          <p:spPr bwMode="auto">
            <a:xfrm>
              <a:off x="5483225" y="2695575"/>
              <a:ext cx="352425" cy="352425"/>
            </a:xfrm>
            <a:custGeom>
              <a:avLst/>
              <a:gdLst>
                <a:gd name="T0" fmla="*/ 171 w 218"/>
                <a:gd name="T1" fmla="*/ 213 h 217"/>
                <a:gd name="T2" fmla="*/ 214 w 218"/>
                <a:gd name="T3" fmla="*/ 170 h 217"/>
                <a:gd name="T4" fmla="*/ 214 w 218"/>
                <a:gd name="T5" fmla="*/ 157 h 217"/>
                <a:gd name="T6" fmla="*/ 61 w 218"/>
                <a:gd name="T7" fmla="*/ 4 h 217"/>
                <a:gd name="T8" fmla="*/ 47 w 218"/>
                <a:gd name="T9" fmla="*/ 4 h 217"/>
                <a:gd name="T10" fmla="*/ 4 w 218"/>
                <a:gd name="T11" fmla="*/ 47 h 217"/>
                <a:gd name="T12" fmla="*/ 4 w 218"/>
                <a:gd name="T13" fmla="*/ 60 h 217"/>
                <a:gd name="T14" fmla="*/ 157 w 218"/>
                <a:gd name="T15" fmla="*/ 213 h 217"/>
                <a:gd name="T16" fmla="*/ 171 w 218"/>
                <a:gd name="T17" fmla="*/ 2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17">
                  <a:moveTo>
                    <a:pt x="171" y="213"/>
                  </a:moveTo>
                  <a:cubicBezTo>
                    <a:pt x="214" y="170"/>
                    <a:pt x="214" y="170"/>
                    <a:pt x="214" y="170"/>
                  </a:cubicBezTo>
                  <a:cubicBezTo>
                    <a:pt x="218" y="167"/>
                    <a:pt x="218" y="161"/>
                    <a:pt x="214" y="157"/>
                  </a:cubicBezTo>
                  <a:cubicBezTo>
                    <a:pt x="61" y="4"/>
                    <a:pt x="61" y="4"/>
                    <a:pt x="61" y="4"/>
                  </a:cubicBezTo>
                  <a:cubicBezTo>
                    <a:pt x="57" y="0"/>
                    <a:pt x="51" y="0"/>
                    <a:pt x="47" y="4"/>
                  </a:cubicBezTo>
                  <a:cubicBezTo>
                    <a:pt x="4" y="47"/>
                    <a:pt x="4" y="47"/>
                    <a:pt x="4" y="47"/>
                  </a:cubicBezTo>
                  <a:cubicBezTo>
                    <a:pt x="0" y="51"/>
                    <a:pt x="0" y="56"/>
                    <a:pt x="4" y="60"/>
                  </a:cubicBezTo>
                  <a:cubicBezTo>
                    <a:pt x="157" y="213"/>
                    <a:pt x="157" y="213"/>
                    <a:pt x="157" y="213"/>
                  </a:cubicBezTo>
                  <a:cubicBezTo>
                    <a:pt x="161" y="217"/>
                    <a:pt x="167" y="217"/>
                    <a:pt x="171" y="21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5" name="Freeform 429">
              <a:extLst>
                <a:ext uri="{FF2B5EF4-FFF2-40B4-BE49-F238E27FC236}">
                  <a16:creationId xmlns:a16="http://schemas.microsoft.com/office/drawing/2014/main" id="{8982D286-7CA3-49C3-9398-7CF9C707BF8F}"/>
                </a:ext>
              </a:extLst>
            </p:cNvPr>
            <p:cNvSpPr>
              <a:spLocks/>
            </p:cNvSpPr>
            <p:nvPr/>
          </p:nvSpPr>
          <p:spPr bwMode="auto">
            <a:xfrm>
              <a:off x="5118100" y="2295525"/>
              <a:ext cx="133350" cy="133350"/>
            </a:xfrm>
            <a:custGeom>
              <a:avLst/>
              <a:gdLst>
                <a:gd name="T0" fmla="*/ 15 w 83"/>
                <a:gd name="T1" fmla="*/ 68 h 82"/>
                <a:gd name="T2" fmla="*/ 68 w 83"/>
                <a:gd name="T3" fmla="*/ 68 h 82"/>
                <a:gd name="T4" fmla="*/ 68 w 83"/>
                <a:gd name="T5" fmla="*/ 14 h 82"/>
                <a:gd name="T6" fmla="*/ 15 w 83"/>
                <a:gd name="T7" fmla="*/ 14 h 82"/>
                <a:gd name="T8" fmla="*/ 15 w 83"/>
                <a:gd name="T9" fmla="*/ 68 h 82"/>
              </a:gdLst>
              <a:ahLst/>
              <a:cxnLst>
                <a:cxn ang="0">
                  <a:pos x="T0" y="T1"/>
                </a:cxn>
                <a:cxn ang="0">
                  <a:pos x="T2" y="T3"/>
                </a:cxn>
                <a:cxn ang="0">
                  <a:pos x="T4" y="T5"/>
                </a:cxn>
                <a:cxn ang="0">
                  <a:pos x="T6" y="T7"/>
                </a:cxn>
                <a:cxn ang="0">
                  <a:pos x="T8" y="T9"/>
                </a:cxn>
              </a:cxnLst>
              <a:rect l="0" t="0" r="r" b="b"/>
              <a:pathLst>
                <a:path w="83" h="82">
                  <a:moveTo>
                    <a:pt x="15" y="68"/>
                  </a:moveTo>
                  <a:cubicBezTo>
                    <a:pt x="30" y="82"/>
                    <a:pt x="54" y="82"/>
                    <a:pt x="68" y="68"/>
                  </a:cubicBezTo>
                  <a:cubicBezTo>
                    <a:pt x="83" y="53"/>
                    <a:pt x="83" y="29"/>
                    <a:pt x="68" y="14"/>
                  </a:cubicBezTo>
                  <a:cubicBezTo>
                    <a:pt x="54" y="0"/>
                    <a:pt x="30" y="0"/>
                    <a:pt x="15" y="14"/>
                  </a:cubicBezTo>
                  <a:cubicBezTo>
                    <a:pt x="0" y="29"/>
                    <a:pt x="0" y="53"/>
                    <a:pt x="15" y="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6" name="Freeform 430">
              <a:extLst>
                <a:ext uri="{FF2B5EF4-FFF2-40B4-BE49-F238E27FC236}">
                  <a16:creationId xmlns:a16="http://schemas.microsoft.com/office/drawing/2014/main" id="{309044C0-0D76-45FE-89C2-489F3E2B75E2}"/>
                </a:ext>
              </a:extLst>
            </p:cNvPr>
            <p:cNvSpPr>
              <a:spLocks/>
            </p:cNvSpPr>
            <p:nvPr/>
          </p:nvSpPr>
          <p:spPr bwMode="auto">
            <a:xfrm>
              <a:off x="5483225" y="2736850"/>
              <a:ext cx="352425" cy="311150"/>
            </a:xfrm>
            <a:custGeom>
              <a:avLst/>
              <a:gdLst>
                <a:gd name="T0" fmla="*/ 4 w 218"/>
                <a:gd name="T1" fmla="*/ 22 h 192"/>
                <a:gd name="T2" fmla="*/ 26 w 218"/>
                <a:gd name="T3" fmla="*/ 0 h 192"/>
                <a:gd name="T4" fmla="*/ 175 w 218"/>
                <a:gd name="T5" fmla="*/ 150 h 192"/>
                <a:gd name="T6" fmla="*/ 181 w 218"/>
                <a:gd name="T7" fmla="*/ 150 h 192"/>
                <a:gd name="T8" fmla="*/ 206 w 218"/>
                <a:gd name="T9" fmla="*/ 124 h 192"/>
                <a:gd name="T10" fmla="*/ 214 w 218"/>
                <a:gd name="T11" fmla="*/ 132 h 192"/>
                <a:gd name="T12" fmla="*/ 214 w 218"/>
                <a:gd name="T13" fmla="*/ 145 h 192"/>
                <a:gd name="T14" fmla="*/ 170 w 218"/>
                <a:gd name="T15" fmla="*/ 189 h 192"/>
                <a:gd name="T16" fmla="*/ 158 w 218"/>
                <a:gd name="T17" fmla="*/ 189 h 192"/>
                <a:gd name="T18" fmla="*/ 4 w 218"/>
                <a:gd name="T19" fmla="*/ 35 h 192"/>
                <a:gd name="T20" fmla="*/ 4 w 218"/>
                <a:gd name="T21"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4" y="22"/>
                  </a:moveTo>
                  <a:cubicBezTo>
                    <a:pt x="26" y="0"/>
                    <a:pt x="26" y="0"/>
                    <a:pt x="26" y="0"/>
                  </a:cubicBezTo>
                  <a:cubicBezTo>
                    <a:pt x="175" y="150"/>
                    <a:pt x="175" y="150"/>
                    <a:pt x="175" y="150"/>
                  </a:cubicBezTo>
                  <a:cubicBezTo>
                    <a:pt x="177" y="151"/>
                    <a:pt x="179" y="151"/>
                    <a:pt x="181" y="150"/>
                  </a:cubicBezTo>
                  <a:cubicBezTo>
                    <a:pt x="206" y="124"/>
                    <a:pt x="206" y="124"/>
                    <a:pt x="206" y="124"/>
                  </a:cubicBezTo>
                  <a:cubicBezTo>
                    <a:pt x="214" y="132"/>
                    <a:pt x="214" y="132"/>
                    <a:pt x="214" y="132"/>
                  </a:cubicBezTo>
                  <a:cubicBezTo>
                    <a:pt x="218" y="136"/>
                    <a:pt x="218" y="141"/>
                    <a:pt x="214" y="145"/>
                  </a:cubicBezTo>
                  <a:cubicBezTo>
                    <a:pt x="170" y="189"/>
                    <a:pt x="170" y="189"/>
                    <a:pt x="170" y="189"/>
                  </a:cubicBezTo>
                  <a:cubicBezTo>
                    <a:pt x="167" y="192"/>
                    <a:pt x="161" y="192"/>
                    <a:pt x="158" y="189"/>
                  </a:cubicBezTo>
                  <a:cubicBezTo>
                    <a:pt x="4" y="35"/>
                    <a:pt x="4" y="35"/>
                    <a:pt x="4" y="35"/>
                  </a:cubicBezTo>
                  <a:cubicBezTo>
                    <a:pt x="0" y="31"/>
                    <a:pt x="0" y="25"/>
                    <a:pt x="4" y="22"/>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7" name="Freeform 431">
              <a:extLst>
                <a:ext uri="{FF2B5EF4-FFF2-40B4-BE49-F238E27FC236}">
                  <a16:creationId xmlns:a16="http://schemas.microsoft.com/office/drawing/2014/main" id="{39164427-A194-4957-B58D-D794EB71867F}"/>
                </a:ext>
              </a:extLst>
            </p:cNvPr>
            <p:cNvSpPr>
              <a:spLocks/>
            </p:cNvSpPr>
            <p:nvPr/>
          </p:nvSpPr>
          <p:spPr bwMode="auto">
            <a:xfrm>
              <a:off x="5643563" y="2111375"/>
              <a:ext cx="307975" cy="185738"/>
            </a:xfrm>
            <a:custGeom>
              <a:avLst/>
              <a:gdLst>
                <a:gd name="T0" fmla="*/ 109 w 190"/>
                <a:gd name="T1" fmla="*/ 0 h 115"/>
                <a:gd name="T2" fmla="*/ 0 w 190"/>
                <a:gd name="T3" fmla="*/ 40 h 115"/>
                <a:gd name="T4" fmla="*/ 108 w 190"/>
                <a:gd name="T5" fmla="*/ 115 h 115"/>
                <a:gd name="T6" fmla="*/ 190 w 190"/>
                <a:gd name="T7" fmla="*/ 81 h 115"/>
                <a:gd name="T8" fmla="*/ 109 w 190"/>
                <a:gd name="T9" fmla="*/ 0 h 115"/>
              </a:gdLst>
              <a:ahLst/>
              <a:cxnLst>
                <a:cxn ang="0">
                  <a:pos x="T0" y="T1"/>
                </a:cxn>
                <a:cxn ang="0">
                  <a:pos x="T2" y="T3"/>
                </a:cxn>
                <a:cxn ang="0">
                  <a:pos x="T4" y="T5"/>
                </a:cxn>
                <a:cxn ang="0">
                  <a:pos x="T6" y="T7"/>
                </a:cxn>
                <a:cxn ang="0">
                  <a:pos x="T8" y="T9"/>
                </a:cxn>
              </a:cxnLst>
              <a:rect l="0" t="0" r="r" b="b"/>
              <a:pathLst>
                <a:path w="190" h="115">
                  <a:moveTo>
                    <a:pt x="109" y="0"/>
                  </a:moveTo>
                  <a:cubicBezTo>
                    <a:pt x="0" y="40"/>
                    <a:pt x="0" y="40"/>
                    <a:pt x="0" y="40"/>
                  </a:cubicBezTo>
                  <a:cubicBezTo>
                    <a:pt x="17" y="84"/>
                    <a:pt x="59" y="115"/>
                    <a:pt x="108" y="115"/>
                  </a:cubicBezTo>
                  <a:cubicBezTo>
                    <a:pt x="140" y="115"/>
                    <a:pt x="169" y="102"/>
                    <a:pt x="190" y="81"/>
                  </a:cubicBezTo>
                  <a:lnTo>
                    <a:pt x="109" y="0"/>
                  </a:lnTo>
                  <a:close/>
                </a:path>
              </a:pathLst>
            </a:custGeom>
            <a:solidFill>
              <a:srgbClr val="104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8" name="Freeform 432">
              <a:extLst>
                <a:ext uri="{FF2B5EF4-FFF2-40B4-BE49-F238E27FC236}">
                  <a16:creationId xmlns:a16="http://schemas.microsoft.com/office/drawing/2014/main" id="{391FCF2A-8FD3-4EA8-8FD5-20DD651D0C97}"/>
                </a:ext>
              </a:extLst>
            </p:cNvPr>
            <p:cNvSpPr>
              <a:spLocks/>
            </p:cNvSpPr>
            <p:nvPr/>
          </p:nvSpPr>
          <p:spPr bwMode="auto">
            <a:xfrm>
              <a:off x="5632450" y="1978025"/>
              <a:ext cx="187325" cy="133350"/>
            </a:xfrm>
            <a:custGeom>
              <a:avLst/>
              <a:gdLst>
                <a:gd name="T0" fmla="*/ 34 w 116"/>
                <a:gd name="T1" fmla="*/ 0 h 82"/>
                <a:gd name="T2" fmla="*/ 0 w 116"/>
                <a:gd name="T3" fmla="*/ 82 h 82"/>
                <a:gd name="T4" fmla="*/ 0 w 116"/>
                <a:gd name="T5" fmla="*/ 82 h 82"/>
                <a:gd name="T6" fmla="*/ 116 w 116"/>
                <a:gd name="T7" fmla="*/ 82 h 82"/>
                <a:gd name="T8" fmla="*/ 34 w 116"/>
                <a:gd name="T9" fmla="*/ 0 h 82"/>
              </a:gdLst>
              <a:ahLst/>
              <a:cxnLst>
                <a:cxn ang="0">
                  <a:pos x="T0" y="T1"/>
                </a:cxn>
                <a:cxn ang="0">
                  <a:pos x="T2" y="T3"/>
                </a:cxn>
                <a:cxn ang="0">
                  <a:pos x="T4" y="T5"/>
                </a:cxn>
                <a:cxn ang="0">
                  <a:pos x="T6" y="T7"/>
                </a:cxn>
                <a:cxn ang="0">
                  <a:pos x="T8" y="T9"/>
                </a:cxn>
              </a:cxnLst>
              <a:rect l="0" t="0" r="r" b="b"/>
              <a:pathLst>
                <a:path w="116" h="82">
                  <a:moveTo>
                    <a:pt x="34" y="0"/>
                  </a:moveTo>
                  <a:cubicBezTo>
                    <a:pt x="13" y="21"/>
                    <a:pt x="0" y="50"/>
                    <a:pt x="0" y="82"/>
                  </a:cubicBezTo>
                  <a:cubicBezTo>
                    <a:pt x="0" y="82"/>
                    <a:pt x="0" y="82"/>
                    <a:pt x="0" y="82"/>
                  </a:cubicBezTo>
                  <a:cubicBezTo>
                    <a:pt x="116" y="82"/>
                    <a:pt x="116" y="82"/>
                    <a:pt x="116" y="82"/>
                  </a:cubicBezTo>
                  <a:lnTo>
                    <a:pt x="34" y="0"/>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9" name="Freeform 433">
              <a:extLst>
                <a:ext uri="{FF2B5EF4-FFF2-40B4-BE49-F238E27FC236}">
                  <a16:creationId xmlns:a16="http://schemas.microsoft.com/office/drawing/2014/main" id="{50EBE9DB-4C31-411D-9D81-485D93E9EA07}"/>
                </a:ext>
              </a:extLst>
            </p:cNvPr>
            <p:cNvSpPr>
              <a:spLocks/>
            </p:cNvSpPr>
            <p:nvPr/>
          </p:nvSpPr>
          <p:spPr bwMode="auto">
            <a:xfrm>
              <a:off x="5632450" y="2111375"/>
              <a:ext cx="187325" cy="65088"/>
            </a:xfrm>
            <a:custGeom>
              <a:avLst/>
              <a:gdLst>
                <a:gd name="T0" fmla="*/ 0 w 116"/>
                <a:gd name="T1" fmla="*/ 0 h 40"/>
                <a:gd name="T2" fmla="*/ 7 w 116"/>
                <a:gd name="T3" fmla="*/ 40 h 40"/>
                <a:gd name="T4" fmla="*/ 116 w 116"/>
                <a:gd name="T5" fmla="*/ 0 h 40"/>
                <a:gd name="T6" fmla="*/ 0 w 116"/>
                <a:gd name="T7" fmla="*/ 0 h 40"/>
              </a:gdLst>
              <a:ahLst/>
              <a:cxnLst>
                <a:cxn ang="0">
                  <a:pos x="T0" y="T1"/>
                </a:cxn>
                <a:cxn ang="0">
                  <a:pos x="T2" y="T3"/>
                </a:cxn>
                <a:cxn ang="0">
                  <a:pos x="T4" y="T5"/>
                </a:cxn>
                <a:cxn ang="0">
                  <a:pos x="T6" y="T7"/>
                </a:cxn>
              </a:cxnLst>
              <a:rect l="0" t="0" r="r" b="b"/>
              <a:pathLst>
                <a:path w="116" h="40">
                  <a:moveTo>
                    <a:pt x="0" y="0"/>
                  </a:moveTo>
                  <a:cubicBezTo>
                    <a:pt x="0" y="14"/>
                    <a:pt x="3" y="28"/>
                    <a:pt x="7" y="40"/>
                  </a:cubicBezTo>
                  <a:cubicBezTo>
                    <a:pt x="116" y="0"/>
                    <a:pt x="116" y="0"/>
                    <a:pt x="11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0" name="Freeform 434">
              <a:extLst>
                <a:ext uri="{FF2B5EF4-FFF2-40B4-BE49-F238E27FC236}">
                  <a16:creationId xmlns:a16="http://schemas.microsoft.com/office/drawing/2014/main" id="{C4E12542-5165-4D72-9B5C-3126BD7F1889}"/>
                </a:ext>
              </a:extLst>
            </p:cNvPr>
            <p:cNvSpPr>
              <a:spLocks/>
            </p:cNvSpPr>
            <p:nvPr/>
          </p:nvSpPr>
          <p:spPr bwMode="auto">
            <a:xfrm>
              <a:off x="5688013" y="1924050"/>
              <a:ext cx="317500" cy="319088"/>
            </a:xfrm>
            <a:custGeom>
              <a:avLst/>
              <a:gdLst>
                <a:gd name="T0" fmla="*/ 163 w 197"/>
                <a:gd name="T1" fmla="*/ 197 h 197"/>
                <a:gd name="T2" fmla="*/ 197 w 197"/>
                <a:gd name="T3" fmla="*/ 116 h 197"/>
                <a:gd name="T4" fmla="*/ 81 w 197"/>
                <a:gd name="T5" fmla="*/ 0 h 197"/>
                <a:gd name="T6" fmla="*/ 0 w 197"/>
                <a:gd name="T7" fmla="*/ 34 h 197"/>
                <a:gd name="T8" fmla="*/ 82 w 197"/>
                <a:gd name="T9" fmla="*/ 116 h 197"/>
                <a:gd name="T10" fmla="*/ 163 w 197"/>
                <a:gd name="T11" fmla="*/ 197 h 197"/>
              </a:gdLst>
              <a:ahLst/>
              <a:cxnLst>
                <a:cxn ang="0">
                  <a:pos x="T0" y="T1"/>
                </a:cxn>
                <a:cxn ang="0">
                  <a:pos x="T2" y="T3"/>
                </a:cxn>
                <a:cxn ang="0">
                  <a:pos x="T4" y="T5"/>
                </a:cxn>
                <a:cxn ang="0">
                  <a:pos x="T6" y="T7"/>
                </a:cxn>
                <a:cxn ang="0">
                  <a:pos x="T8" y="T9"/>
                </a:cxn>
                <a:cxn ang="0">
                  <a:pos x="T10" y="T11"/>
                </a:cxn>
              </a:cxnLst>
              <a:rect l="0" t="0" r="r" b="b"/>
              <a:pathLst>
                <a:path w="197" h="197">
                  <a:moveTo>
                    <a:pt x="163" y="197"/>
                  </a:moveTo>
                  <a:cubicBezTo>
                    <a:pt x="184" y="176"/>
                    <a:pt x="197" y="147"/>
                    <a:pt x="197" y="116"/>
                  </a:cubicBezTo>
                  <a:cubicBezTo>
                    <a:pt x="197" y="52"/>
                    <a:pt x="145" y="0"/>
                    <a:pt x="81" y="0"/>
                  </a:cubicBezTo>
                  <a:cubicBezTo>
                    <a:pt x="50" y="0"/>
                    <a:pt x="21" y="13"/>
                    <a:pt x="0" y="34"/>
                  </a:cubicBezTo>
                  <a:cubicBezTo>
                    <a:pt x="82" y="116"/>
                    <a:pt x="82" y="116"/>
                    <a:pt x="82" y="116"/>
                  </a:cubicBezTo>
                  <a:lnTo>
                    <a:pt x="163" y="197"/>
                  </a:lnTo>
                  <a:close/>
                </a:path>
              </a:pathLst>
            </a:custGeom>
            <a:solidFill>
              <a:srgbClr val="4B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1" name="Rectangle 435">
              <a:extLst>
                <a:ext uri="{FF2B5EF4-FFF2-40B4-BE49-F238E27FC236}">
                  <a16:creationId xmlns:a16="http://schemas.microsoft.com/office/drawing/2014/main" id="{6BEA8C22-57E4-4606-A33E-FE914C89F350}"/>
                </a:ext>
              </a:extLst>
            </p:cNvPr>
            <p:cNvSpPr>
              <a:spLocks noChangeArrowheads="1"/>
            </p:cNvSpPr>
            <p:nvPr/>
          </p:nvSpPr>
          <p:spPr bwMode="auto">
            <a:xfrm>
              <a:off x="6080125" y="2743200"/>
              <a:ext cx="69850" cy="96838"/>
            </a:xfrm>
            <a:prstGeom prst="rect">
              <a:avLst/>
            </a:prstGeom>
            <a:solidFill>
              <a:srgbClr val="4BC8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2" name="Rectangle 436">
              <a:extLst>
                <a:ext uri="{FF2B5EF4-FFF2-40B4-BE49-F238E27FC236}">
                  <a16:creationId xmlns:a16="http://schemas.microsoft.com/office/drawing/2014/main" id="{6F8AB57F-8196-4909-97E1-AC27C6C1A5CA}"/>
                </a:ext>
              </a:extLst>
            </p:cNvPr>
            <p:cNvSpPr>
              <a:spLocks noChangeArrowheads="1"/>
            </p:cNvSpPr>
            <p:nvPr/>
          </p:nvSpPr>
          <p:spPr bwMode="auto">
            <a:xfrm>
              <a:off x="6184900" y="2633662"/>
              <a:ext cx="68263" cy="206375"/>
            </a:xfrm>
            <a:prstGeom prst="rect">
              <a:avLst/>
            </a:prstGeom>
            <a:solidFill>
              <a:srgbClr val="489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3" name="Rectangle 437">
              <a:extLst>
                <a:ext uri="{FF2B5EF4-FFF2-40B4-BE49-F238E27FC236}">
                  <a16:creationId xmlns:a16="http://schemas.microsoft.com/office/drawing/2014/main" id="{5DF34858-DEC5-4FED-8D61-69D6D2CFF087}"/>
                </a:ext>
              </a:extLst>
            </p:cNvPr>
            <p:cNvSpPr>
              <a:spLocks noChangeArrowheads="1"/>
            </p:cNvSpPr>
            <p:nvPr/>
          </p:nvSpPr>
          <p:spPr bwMode="auto">
            <a:xfrm>
              <a:off x="6288088" y="2543175"/>
              <a:ext cx="69850" cy="296863"/>
            </a:xfrm>
            <a:prstGeom prst="rect">
              <a:avLst/>
            </a:prstGeom>
            <a:solidFill>
              <a:srgbClr val="1049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4" name="Freeform 438">
              <a:extLst>
                <a:ext uri="{FF2B5EF4-FFF2-40B4-BE49-F238E27FC236}">
                  <a16:creationId xmlns:a16="http://schemas.microsoft.com/office/drawing/2014/main" id="{0D2A4FC3-04BD-4CCA-8AA1-F732DCED883C}"/>
                </a:ext>
              </a:extLst>
            </p:cNvPr>
            <p:cNvSpPr>
              <a:spLocks/>
            </p:cNvSpPr>
            <p:nvPr/>
          </p:nvSpPr>
          <p:spPr bwMode="auto">
            <a:xfrm>
              <a:off x="5160963" y="3138487"/>
              <a:ext cx="566738" cy="566738"/>
            </a:xfrm>
            <a:custGeom>
              <a:avLst/>
              <a:gdLst>
                <a:gd name="T0" fmla="*/ 62 w 350"/>
                <a:gd name="T1" fmla="*/ 288 h 350"/>
                <a:gd name="T2" fmla="*/ 288 w 350"/>
                <a:gd name="T3" fmla="*/ 288 h 350"/>
                <a:gd name="T4" fmla="*/ 288 w 350"/>
                <a:gd name="T5" fmla="*/ 62 h 350"/>
                <a:gd name="T6" fmla="*/ 62 w 350"/>
                <a:gd name="T7" fmla="*/ 62 h 350"/>
                <a:gd name="T8" fmla="*/ 62 w 350"/>
                <a:gd name="T9" fmla="*/ 288 h 350"/>
              </a:gdLst>
              <a:ahLst/>
              <a:cxnLst>
                <a:cxn ang="0">
                  <a:pos x="T0" y="T1"/>
                </a:cxn>
                <a:cxn ang="0">
                  <a:pos x="T2" y="T3"/>
                </a:cxn>
                <a:cxn ang="0">
                  <a:pos x="T4" y="T5"/>
                </a:cxn>
                <a:cxn ang="0">
                  <a:pos x="T6" y="T7"/>
                </a:cxn>
                <a:cxn ang="0">
                  <a:pos x="T8" y="T9"/>
                </a:cxn>
              </a:cxnLst>
              <a:rect l="0" t="0" r="r" b="b"/>
              <a:pathLst>
                <a:path w="350" h="350">
                  <a:moveTo>
                    <a:pt x="62" y="288"/>
                  </a:moveTo>
                  <a:cubicBezTo>
                    <a:pt x="125" y="350"/>
                    <a:pt x="226" y="350"/>
                    <a:pt x="288" y="288"/>
                  </a:cubicBezTo>
                  <a:cubicBezTo>
                    <a:pt x="350" y="226"/>
                    <a:pt x="350" y="125"/>
                    <a:pt x="288" y="62"/>
                  </a:cubicBezTo>
                  <a:cubicBezTo>
                    <a:pt x="226" y="0"/>
                    <a:pt x="125" y="0"/>
                    <a:pt x="62" y="62"/>
                  </a:cubicBezTo>
                  <a:cubicBezTo>
                    <a:pt x="0" y="125"/>
                    <a:pt x="0" y="226"/>
                    <a:pt x="62"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5" name="Rectangle 439">
              <a:extLst>
                <a:ext uri="{FF2B5EF4-FFF2-40B4-BE49-F238E27FC236}">
                  <a16:creationId xmlns:a16="http://schemas.microsoft.com/office/drawing/2014/main" id="{FCD36AD4-8343-4AE6-A468-2697CA580C13}"/>
                </a:ext>
              </a:extLst>
            </p:cNvPr>
            <p:cNvSpPr>
              <a:spLocks noChangeArrowheads="1"/>
            </p:cNvSpPr>
            <p:nvPr/>
          </p:nvSpPr>
          <p:spPr bwMode="auto">
            <a:xfrm>
              <a:off x="5302250" y="3495675"/>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6" name="Rectangle 440">
              <a:extLst>
                <a:ext uri="{FF2B5EF4-FFF2-40B4-BE49-F238E27FC236}">
                  <a16:creationId xmlns:a16="http://schemas.microsoft.com/office/drawing/2014/main" id="{188F2A0C-955C-489F-8D3E-4A687CB0FF46}"/>
                </a:ext>
              </a:extLst>
            </p:cNvPr>
            <p:cNvSpPr>
              <a:spLocks noChangeArrowheads="1"/>
            </p:cNvSpPr>
            <p:nvPr/>
          </p:nvSpPr>
          <p:spPr bwMode="auto">
            <a:xfrm>
              <a:off x="5302250" y="3435350"/>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7" name="Rectangle 441">
              <a:extLst>
                <a:ext uri="{FF2B5EF4-FFF2-40B4-BE49-F238E27FC236}">
                  <a16:creationId xmlns:a16="http://schemas.microsoft.com/office/drawing/2014/main" id="{DBADCFA6-4E0C-4ED7-BAC4-9E6D460B3635}"/>
                </a:ext>
              </a:extLst>
            </p:cNvPr>
            <p:cNvSpPr>
              <a:spLocks noChangeArrowheads="1"/>
            </p:cNvSpPr>
            <p:nvPr/>
          </p:nvSpPr>
          <p:spPr bwMode="auto">
            <a:xfrm>
              <a:off x="5302250" y="3316287"/>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8" name="Rectangle 442">
              <a:extLst>
                <a:ext uri="{FF2B5EF4-FFF2-40B4-BE49-F238E27FC236}">
                  <a16:creationId xmlns:a16="http://schemas.microsoft.com/office/drawing/2014/main" id="{9DF8EC42-A5B3-4474-9F16-6E030E59D0BF}"/>
                </a:ext>
              </a:extLst>
            </p:cNvPr>
            <p:cNvSpPr>
              <a:spLocks noChangeArrowheads="1"/>
            </p:cNvSpPr>
            <p:nvPr/>
          </p:nvSpPr>
          <p:spPr bwMode="auto">
            <a:xfrm>
              <a:off x="5302250" y="3376612"/>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9" name="Freeform 443">
              <a:extLst>
                <a:ext uri="{FF2B5EF4-FFF2-40B4-BE49-F238E27FC236}">
                  <a16:creationId xmlns:a16="http://schemas.microsoft.com/office/drawing/2014/main" id="{0F68C91E-E214-495E-8136-EA04727FD3BE}"/>
                </a:ext>
              </a:extLst>
            </p:cNvPr>
            <p:cNvSpPr>
              <a:spLocks/>
            </p:cNvSpPr>
            <p:nvPr/>
          </p:nvSpPr>
          <p:spPr bwMode="auto">
            <a:xfrm>
              <a:off x="5302250" y="3363912"/>
              <a:ext cx="269875" cy="133350"/>
            </a:xfrm>
            <a:custGeom>
              <a:avLst/>
              <a:gdLst>
                <a:gd name="T0" fmla="*/ 170 w 170"/>
                <a:gd name="T1" fmla="*/ 0 h 84"/>
                <a:gd name="T2" fmla="*/ 132 w 170"/>
                <a:gd name="T3" fmla="*/ 11 h 84"/>
                <a:gd name="T4" fmla="*/ 142 w 170"/>
                <a:gd name="T5" fmla="*/ 20 h 84"/>
                <a:gd name="T6" fmla="*/ 118 w 170"/>
                <a:gd name="T7" fmla="*/ 44 h 84"/>
                <a:gd name="T8" fmla="*/ 92 w 170"/>
                <a:gd name="T9" fmla="*/ 17 h 84"/>
                <a:gd name="T10" fmla="*/ 46 w 170"/>
                <a:gd name="T11" fmla="*/ 63 h 84"/>
                <a:gd name="T12" fmla="*/ 24 w 170"/>
                <a:gd name="T13" fmla="*/ 41 h 84"/>
                <a:gd name="T14" fmla="*/ 0 w 170"/>
                <a:gd name="T15" fmla="*/ 66 h 84"/>
                <a:gd name="T16" fmla="*/ 0 w 170"/>
                <a:gd name="T17" fmla="*/ 84 h 84"/>
                <a:gd name="T18" fmla="*/ 24 w 170"/>
                <a:gd name="T19" fmla="*/ 60 h 84"/>
                <a:gd name="T20" fmla="*/ 46 w 170"/>
                <a:gd name="T21" fmla="*/ 81 h 84"/>
                <a:gd name="T22" fmla="*/ 92 w 170"/>
                <a:gd name="T23" fmla="*/ 36 h 84"/>
                <a:gd name="T24" fmla="*/ 118 w 170"/>
                <a:gd name="T25" fmla="*/ 63 h 84"/>
                <a:gd name="T26" fmla="*/ 151 w 170"/>
                <a:gd name="T27" fmla="*/ 29 h 84"/>
                <a:gd name="T28" fmla="*/ 160 w 170"/>
                <a:gd name="T29" fmla="*/ 38 h 84"/>
                <a:gd name="T30" fmla="*/ 170 w 170"/>
                <a:gd name="T3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84">
                  <a:moveTo>
                    <a:pt x="170" y="0"/>
                  </a:moveTo>
                  <a:lnTo>
                    <a:pt x="132" y="11"/>
                  </a:lnTo>
                  <a:lnTo>
                    <a:pt x="142" y="20"/>
                  </a:lnTo>
                  <a:lnTo>
                    <a:pt x="118" y="44"/>
                  </a:lnTo>
                  <a:lnTo>
                    <a:pt x="92" y="17"/>
                  </a:lnTo>
                  <a:lnTo>
                    <a:pt x="46" y="63"/>
                  </a:lnTo>
                  <a:lnTo>
                    <a:pt x="24" y="41"/>
                  </a:lnTo>
                  <a:lnTo>
                    <a:pt x="0" y="66"/>
                  </a:lnTo>
                  <a:lnTo>
                    <a:pt x="0" y="84"/>
                  </a:lnTo>
                  <a:lnTo>
                    <a:pt x="24" y="60"/>
                  </a:lnTo>
                  <a:lnTo>
                    <a:pt x="46" y="81"/>
                  </a:lnTo>
                  <a:lnTo>
                    <a:pt x="92" y="36"/>
                  </a:lnTo>
                  <a:lnTo>
                    <a:pt x="118" y="63"/>
                  </a:lnTo>
                  <a:lnTo>
                    <a:pt x="151" y="29"/>
                  </a:lnTo>
                  <a:lnTo>
                    <a:pt x="160" y="38"/>
                  </a:lnTo>
                  <a:lnTo>
                    <a:pt x="170" y="0"/>
                  </a:lnTo>
                  <a:close/>
                </a:path>
              </a:pathLst>
            </a:custGeom>
            <a:solidFill>
              <a:srgbClr val="1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grpSp>
        <p:nvGrpSpPr>
          <p:cNvPr id="18" name="Group 17">
            <a:extLst>
              <a:ext uri="{FF2B5EF4-FFF2-40B4-BE49-F238E27FC236}">
                <a16:creationId xmlns:a16="http://schemas.microsoft.com/office/drawing/2014/main" id="{6ABC43EE-426A-47A7-9658-61ED8417DC01}"/>
              </a:ext>
            </a:extLst>
          </p:cNvPr>
          <p:cNvGrpSpPr/>
          <p:nvPr/>
        </p:nvGrpSpPr>
        <p:grpSpPr>
          <a:xfrm>
            <a:off x="2858136" y="2450032"/>
            <a:ext cx="703664" cy="7036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51987" y="2464902"/>
              <a:ext cx="493361" cy="493361"/>
            </a:xfrm>
            <a:prstGeom prst="rect">
              <a:avLst/>
            </a:prstGeom>
          </p:spPr>
        </p:pic>
      </p:grpSp>
    </p:spTree>
    <p:extLst>
      <p:ext uri="{BB962C8B-B14F-4D97-AF65-F5344CB8AC3E}">
        <p14:creationId xmlns:p14="http://schemas.microsoft.com/office/powerpoint/2010/main" val="476488654"/>
      </p:ext>
    </p:extLst>
  </p:cSld>
  <p:clrMapOvr>
    <a:masterClrMapping/>
  </p:clrMapOvr>
  <p:transition>
    <p:fade/>
  </p:transition>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86EC9-54A6-4E5E-BC02-F5A97CA22B36}"/>
              </a:ext>
            </a:extLst>
          </p:cNvPr>
          <p:cNvSpPr txBox="1"/>
          <p:nvPr/>
        </p:nvSpPr>
        <p:spPr>
          <a:xfrm>
            <a:off x="6537911" y="-754803"/>
            <a:ext cx="5654090" cy="561211"/>
          </a:xfrm>
          <a:prstGeom prst="rect">
            <a:avLst/>
          </a:prstGeom>
          <a:solidFill>
            <a:srgbClr val="FF0066"/>
          </a:solidFill>
        </p:spPr>
        <p:txBody>
          <a:bodyPr wrap="square" lIns="179285" tIns="143428" rIns="179285" bIns="143428" rtlCol="0">
            <a:spAutoFit/>
          </a:bodyPr>
          <a:lstStyle/>
          <a:p>
            <a:pPr>
              <a:lnSpc>
                <a:spcPct val="90000"/>
              </a:lnSpc>
              <a:spcAft>
                <a:spcPts val="588"/>
              </a:spcAft>
            </a:pPr>
            <a:r>
              <a:rPr lang="en-US" sz="1961" dirty="0">
                <a:solidFill>
                  <a:schemeClr val="bg1"/>
                </a:solidFill>
              </a:rPr>
              <a:t>Thank You slide</a:t>
            </a:r>
          </a:p>
        </p:txBody>
      </p:sp>
      <p:sp>
        <p:nvSpPr>
          <p:cNvPr id="3" name="Title 2">
            <a:extLst>
              <a:ext uri="{FF2B5EF4-FFF2-40B4-BE49-F238E27FC236}">
                <a16:creationId xmlns:a16="http://schemas.microsoft.com/office/drawing/2014/main" id="{581BBE84-9D13-41FD-AB94-48384D386832}"/>
              </a:ext>
            </a:extLst>
          </p:cNvPr>
          <p:cNvSpPr txBox="1">
            <a:spLocks/>
          </p:cNvSpPr>
          <p:nvPr/>
        </p:nvSpPr>
        <p:spPr>
          <a:xfrm>
            <a:off x="493345" y="3035864"/>
            <a:ext cx="9144000" cy="498527"/>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dirty="0">
                <a:solidFill>
                  <a:schemeClr val="bg1"/>
                </a:solidFill>
              </a:rPr>
              <a:t>Break</a:t>
            </a:r>
          </a:p>
        </p:txBody>
      </p:sp>
    </p:spTree>
    <p:custDataLst>
      <p:tags r:id="rId1"/>
    </p:custDataLst>
    <p:extLst>
      <p:ext uri="{BB962C8B-B14F-4D97-AF65-F5344CB8AC3E}">
        <p14:creationId xmlns:p14="http://schemas.microsoft.com/office/powerpoint/2010/main" val="3775267537"/>
      </p:ext>
    </p:extLst>
  </p:cSld>
  <p:clrMapOvr>
    <a:masterClrMapping/>
  </p:clrMapOvr>
  <p:transition>
    <p:fade/>
  </p:transition>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27A9985-64CD-4226-964D-0DDC962D62FE}"/>
              </a:ext>
            </a:extLst>
          </p:cNvPr>
          <p:cNvSpPr txBox="1"/>
          <p:nvPr/>
        </p:nvSpPr>
        <p:spPr>
          <a:xfrm>
            <a:off x="403058" y="69088"/>
            <a:ext cx="4135606" cy="778574"/>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3530" b="0" i="0" u="none" strike="noStrike" kern="1200" cap="none" spc="0" normalizeH="0" baseline="0" noProof="0" dirty="0">
                <a:ln>
                  <a:noFill/>
                </a:ln>
                <a:solidFill>
                  <a:srgbClr val="32145A"/>
                </a:solidFill>
                <a:effectLst/>
                <a:uLnTx/>
                <a:uFillTx/>
                <a:latin typeface="Segoe UI Semibold"/>
                <a:ea typeface="+mn-ea"/>
                <a:cs typeface="+mn-cs"/>
              </a:rPr>
              <a:t>Welcome Back!</a:t>
            </a:r>
          </a:p>
        </p:txBody>
      </p:sp>
      <p:sp>
        <p:nvSpPr>
          <p:cNvPr id="7" name="POI_ECAF" title="Icon of a map location marker">
            <a:extLst>
              <a:ext uri="{FF2B5EF4-FFF2-40B4-BE49-F238E27FC236}">
                <a16:creationId xmlns:a16="http://schemas.microsoft.com/office/drawing/2014/main" id="{8B40C856-42C0-4F83-A4B7-F1690160FB37}"/>
              </a:ext>
            </a:extLst>
          </p:cNvPr>
          <p:cNvSpPr>
            <a:spLocks noChangeAspect="1" noEditPoints="1"/>
          </p:cNvSpPr>
          <p:nvPr/>
        </p:nvSpPr>
        <p:spPr bwMode="auto">
          <a:xfrm rot="16200000">
            <a:off x="2810234" y="4893868"/>
            <a:ext cx="336960" cy="53918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nvGrpSpPr>
          <p:cNvPr id="21" name="Group 20">
            <a:extLst>
              <a:ext uri="{FF2B5EF4-FFF2-40B4-BE49-F238E27FC236}">
                <a16:creationId xmlns:a16="http://schemas.microsoft.com/office/drawing/2014/main" id="{BE6B509F-5030-4611-9719-785B52B6B2FE}"/>
              </a:ext>
            </a:extLst>
          </p:cNvPr>
          <p:cNvGrpSpPr/>
          <p:nvPr/>
        </p:nvGrpSpPr>
        <p:grpSpPr>
          <a:xfrm>
            <a:off x="10241172" y="5398738"/>
            <a:ext cx="1332848" cy="1133894"/>
            <a:chOff x="10306486" y="5346486"/>
            <a:chExt cx="1332848" cy="1133894"/>
          </a:xfrm>
        </p:grpSpPr>
        <p:grpSp>
          <p:nvGrpSpPr>
            <p:cNvPr id="8" name="Group 7">
              <a:extLst>
                <a:ext uri="{FF2B5EF4-FFF2-40B4-BE49-F238E27FC236}">
                  <a16:creationId xmlns:a16="http://schemas.microsoft.com/office/drawing/2014/main" id="{0BFAE69D-3EBB-47D4-8EDB-7E3C400BAFEE}"/>
                </a:ext>
              </a:extLst>
            </p:cNvPr>
            <p:cNvGrpSpPr/>
            <p:nvPr/>
          </p:nvGrpSpPr>
          <p:grpSpPr>
            <a:xfrm>
              <a:off x="10306486" y="5346486"/>
              <a:ext cx="1065210" cy="307777"/>
              <a:chOff x="6546323" y="6478152"/>
              <a:chExt cx="1065210" cy="307777"/>
            </a:xfrm>
          </p:grpSpPr>
          <p:sp>
            <p:nvSpPr>
              <p:cNvPr id="19" name="Rectangle 18">
                <a:extLst>
                  <a:ext uri="{FF2B5EF4-FFF2-40B4-BE49-F238E27FC236}">
                    <a16:creationId xmlns:a16="http://schemas.microsoft.com/office/drawing/2014/main" id="{4A1ADD93-30D4-49A9-86DF-B1D6E0FF4AFD}"/>
                  </a:ext>
                </a:extLst>
              </p:cNvPr>
              <p:cNvSpPr/>
              <p:nvPr/>
            </p:nvSpPr>
            <p:spPr bwMode="auto">
              <a:xfrm>
                <a:off x="6546323" y="6564307"/>
                <a:ext cx="135467" cy="135467"/>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TextBox 19">
                <a:extLst>
                  <a:ext uri="{FF2B5EF4-FFF2-40B4-BE49-F238E27FC236}">
                    <a16:creationId xmlns:a16="http://schemas.microsoft.com/office/drawing/2014/main" id="{3AF104A3-4BBD-429A-8F98-445490FD5C0A}"/>
                  </a:ext>
                </a:extLst>
              </p:cNvPr>
              <p:cNvSpPr txBox="1"/>
              <p:nvPr/>
            </p:nvSpPr>
            <p:spPr>
              <a:xfrm>
                <a:off x="6723328" y="6478152"/>
                <a:ext cx="888205"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Presentation/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Whole Group</a:t>
                </a:r>
              </a:p>
            </p:txBody>
          </p:sp>
        </p:grpSp>
        <p:grpSp>
          <p:nvGrpSpPr>
            <p:cNvPr id="10" name="Group 9">
              <a:extLst>
                <a:ext uri="{FF2B5EF4-FFF2-40B4-BE49-F238E27FC236}">
                  <a16:creationId xmlns:a16="http://schemas.microsoft.com/office/drawing/2014/main" id="{4499351A-9A1D-4195-9BF8-A0D697012B2C}"/>
                </a:ext>
              </a:extLst>
            </p:cNvPr>
            <p:cNvGrpSpPr/>
            <p:nvPr/>
          </p:nvGrpSpPr>
          <p:grpSpPr>
            <a:xfrm>
              <a:off x="10309579" y="5724451"/>
              <a:ext cx="597838" cy="153888"/>
              <a:chOff x="7873089" y="6555096"/>
              <a:chExt cx="597838" cy="153888"/>
            </a:xfrm>
          </p:grpSpPr>
          <p:sp>
            <p:nvSpPr>
              <p:cNvPr id="17" name="Rectangle 16">
                <a:extLst>
                  <a:ext uri="{FF2B5EF4-FFF2-40B4-BE49-F238E27FC236}">
                    <a16:creationId xmlns:a16="http://schemas.microsoft.com/office/drawing/2014/main" id="{535ED643-E585-483E-8F9C-B6A5037B1D0F}"/>
                  </a:ext>
                </a:extLst>
              </p:cNvPr>
              <p:cNvSpPr/>
              <p:nvPr/>
            </p:nvSpPr>
            <p:spPr bwMode="auto">
              <a:xfrm>
                <a:off x="7873089" y="6564307"/>
                <a:ext cx="135467" cy="135467"/>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TextBox 17">
                <a:extLst>
                  <a:ext uri="{FF2B5EF4-FFF2-40B4-BE49-F238E27FC236}">
                    <a16:creationId xmlns:a16="http://schemas.microsoft.com/office/drawing/2014/main" id="{0A0FB2CD-4F1E-41A7-A319-99D1B5F1B8A7}"/>
                  </a:ext>
                </a:extLst>
              </p:cNvPr>
              <p:cNvSpPr txBox="1"/>
              <p:nvPr/>
            </p:nvSpPr>
            <p:spPr>
              <a:xfrm>
                <a:off x="8050094" y="6555096"/>
                <a:ext cx="420833"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Lab</a:t>
                </a:r>
              </a:p>
            </p:txBody>
          </p:sp>
        </p:grpSp>
        <p:grpSp>
          <p:nvGrpSpPr>
            <p:cNvPr id="11" name="Group 10">
              <a:extLst>
                <a:ext uri="{FF2B5EF4-FFF2-40B4-BE49-F238E27FC236}">
                  <a16:creationId xmlns:a16="http://schemas.microsoft.com/office/drawing/2014/main" id="{C3FCE39E-E09B-488C-AFCB-81FCF54FE6AB}"/>
                </a:ext>
              </a:extLst>
            </p:cNvPr>
            <p:cNvGrpSpPr/>
            <p:nvPr/>
          </p:nvGrpSpPr>
          <p:grpSpPr>
            <a:xfrm>
              <a:off x="10306486" y="5948527"/>
              <a:ext cx="1332848" cy="307777"/>
              <a:chOff x="9199855" y="6478152"/>
              <a:chExt cx="1332848" cy="307777"/>
            </a:xfrm>
          </p:grpSpPr>
          <p:sp>
            <p:nvSpPr>
              <p:cNvPr id="15" name="Rectangle 14">
                <a:extLst>
                  <a:ext uri="{FF2B5EF4-FFF2-40B4-BE49-F238E27FC236}">
                    <a16:creationId xmlns:a16="http://schemas.microsoft.com/office/drawing/2014/main" id="{BD5C0EBC-A212-4F43-BC58-EB27CA02A628}"/>
                  </a:ext>
                </a:extLst>
              </p:cNvPr>
              <p:cNvSpPr/>
              <p:nvPr/>
            </p:nvSpPr>
            <p:spPr bwMode="auto">
              <a:xfrm>
                <a:off x="9199855" y="6564307"/>
                <a:ext cx="135467" cy="135467"/>
              </a:xfrm>
              <a:prstGeom prst="rect">
                <a:avLst/>
              </a:prstGeom>
              <a:solidFill>
                <a:srgbClr val="B4A0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TextBox 15">
                <a:extLst>
                  <a:ext uri="{FF2B5EF4-FFF2-40B4-BE49-F238E27FC236}">
                    <a16:creationId xmlns:a16="http://schemas.microsoft.com/office/drawing/2014/main" id="{44EBCBA0-98B8-4016-903D-13834DFF8C7B}"/>
                  </a:ext>
                </a:extLst>
              </p:cNvPr>
              <p:cNvSpPr txBox="1"/>
              <p:nvPr/>
            </p:nvSpPr>
            <p:spPr>
              <a:xfrm>
                <a:off x="9376860" y="6478152"/>
                <a:ext cx="1155843"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 Discussion/ Group Work</a:t>
                </a:r>
              </a:p>
            </p:txBody>
          </p:sp>
        </p:grpSp>
        <p:grpSp>
          <p:nvGrpSpPr>
            <p:cNvPr id="12" name="Group 11">
              <a:extLst>
                <a:ext uri="{FF2B5EF4-FFF2-40B4-BE49-F238E27FC236}">
                  <a16:creationId xmlns:a16="http://schemas.microsoft.com/office/drawing/2014/main" id="{FBF10118-9709-4C16-80C5-D7B4A7F705C5}"/>
                </a:ext>
              </a:extLst>
            </p:cNvPr>
            <p:cNvGrpSpPr/>
            <p:nvPr/>
          </p:nvGrpSpPr>
          <p:grpSpPr>
            <a:xfrm>
              <a:off x="10306486" y="6326492"/>
              <a:ext cx="1233580" cy="153888"/>
              <a:chOff x="10526621" y="6555096"/>
              <a:chExt cx="1233580" cy="153888"/>
            </a:xfrm>
          </p:grpSpPr>
          <p:sp>
            <p:nvSpPr>
              <p:cNvPr id="13" name="Rectangle 12">
                <a:extLst>
                  <a:ext uri="{FF2B5EF4-FFF2-40B4-BE49-F238E27FC236}">
                    <a16:creationId xmlns:a16="http://schemas.microsoft.com/office/drawing/2014/main" id="{CD7634E0-80F4-45C3-AF3C-FE636F38960A}"/>
                  </a:ext>
                </a:extLst>
              </p:cNvPr>
              <p:cNvSpPr/>
              <p:nvPr/>
            </p:nvSpPr>
            <p:spPr bwMode="auto">
              <a:xfrm>
                <a:off x="10526621" y="6564307"/>
                <a:ext cx="135467" cy="135467"/>
              </a:xfrm>
              <a:prstGeom prst="rect">
                <a:avLst/>
              </a:prstGeom>
              <a:solidFill>
                <a:srgbClr val="FFF1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TextBox 13">
                <a:extLst>
                  <a:ext uri="{FF2B5EF4-FFF2-40B4-BE49-F238E27FC236}">
                    <a16:creationId xmlns:a16="http://schemas.microsoft.com/office/drawing/2014/main" id="{A470C848-C031-4463-BC43-159CDD3394E9}"/>
                  </a:ext>
                </a:extLst>
              </p:cNvPr>
              <p:cNvSpPr txBox="1"/>
              <p:nvPr/>
            </p:nvSpPr>
            <p:spPr>
              <a:xfrm>
                <a:off x="10703627" y="6555096"/>
                <a:ext cx="1056574"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Announcements</a:t>
                </a:r>
              </a:p>
            </p:txBody>
          </p:sp>
        </p:grpSp>
      </p:grpSp>
      <p:graphicFrame>
        <p:nvGraphicFramePr>
          <p:cNvPr id="22" name="Table 11">
            <a:extLst>
              <a:ext uri="{FF2B5EF4-FFF2-40B4-BE49-F238E27FC236}">
                <a16:creationId xmlns:a16="http://schemas.microsoft.com/office/drawing/2014/main" id="{8515EC05-B40F-4FBC-818A-EBF949EDA83F}"/>
              </a:ext>
            </a:extLst>
          </p:cNvPr>
          <p:cNvGraphicFramePr>
            <a:graphicFrameLocks noGrp="1"/>
          </p:cNvGraphicFramePr>
          <p:nvPr>
            <p:extLst>
              <p:ext uri="{D42A27DB-BD31-4B8C-83A1-F6EECF244321}">
                <p14:modId xmlns:p14="http://schemas.microsoft.com/office/powerpoint/2010/main" val="2909764331"/>
              </p:ext>
            </p:extLst>
          </p:nvPr>
        </p:nvGraphicFramePr>
        <p:xfrm>
          <a:off x="3388699" y="881706"/>
          <a:ext cx="4883019" cy="5205228"/>
        </p:xfrm>
        <a:graphic>
          <a:graphicData uri="http://schemas.openxmlformats.org/drawingml/2006/table">
            <a:tbl>
              <a:tblPr firstRow="1" bandRow="1"/>
              <a:tblGrid>
                <a:gridCol w="291390">
                  <a:extLst>
                    <a:ext uri="{9D8B030D-6E8A-4147-A177-3AD203B41FA5}">
                      <a16:colId xmlns:a16="http://schemas.microsoft.com/office/drawing/2014/main" val="2909524990"/>
                    </a:ext>
                  </a:extLst>
                </a:gridCol>
                <a:gridCol w="826896">
                  <a:extLst>
                    <a:ext uri="{9D8B030D-6E8A-4147-A177-3AD203B41FA5}">
                      <a16:colId xmlns:a16="http://schemas.microsoft.com/office/drawing/2014/main" val="2309314199"/>
                    </a:ext>
                  </a:extLst>
                </a:gridCol>
                <a:gridCol w="2665892">
                  <a:extLst>
                    <a:ext uri="{9D8B030D-6E8A-4147-A177-3AD203B41FA5}">
                      <a16:colId xmlns:a16="http://schemas.microsoft.com/office/drawing/2014/main" val="4046901895"/>
                    </a:ext>
                  </a:extLst>
                </a:gridCol>
                <a:gridCol w="1098841">
                  <a:extLst>
                    <a:ext uri="{9D8B030D-6E8A-4147-A177-3AD203B41FA5}">
                      <a16:colId xmlns:a16="http://schemas.microsoft.com/office/drawing/2014/main" val="2926309358"/>
                    </a:ext>
                  </a:extLst>
                </a:gridCol>
              </a:tblGrid>
              <a:tr h="371802">
                <a:tc rowSpan="3">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Kick-Off</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8:00-8:05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fontAlgn="ctr">
                        <a:lnSpc>
                          <a:spcPct val="107000"/>
                        </a:lnSpc>
                        <a:spcBef>
                          <a:spcPts val="0"/>
                        </a:spcBef>
                        <a:spcAft>
                          <a:spcPts val="0"/>
                        </a:spcAft>
                      </a:pPr>
                      <a:r>
                        <a:rPr lang="en-US" sz="1000" u="none" strike="noStrike" dirty="0">
                          <a:solidFill>
                            <a:schemeClr val="tx1"/>
                          </a:solidFill>
                          <a:effectLst/>
                        </a:rPr>
                        <a:t>Welcome</a:t>
                      </a:r>
                      <a:endParaRPr lang="en-US" sz="1000" b="0" i="0" u="none" strike="noStrike" dirty="0">
                        <a:solidFill>
                          <a:schemeClr val="tx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rowSpan="5">
                  <a:txBody>
                    <a:bodyPr/>
                    <a:lstStyle/>
                    <a:p>
                      <a:pPr marL="0" marR="0" algn="l" fontAlgn="ctr">
                        <a:lnSpc>
                          <a:spcPct val="107000"/>
                        </a:lnSpc>
                        <a:spcBef>
                          <a:spcPts val="0"/>
                        </a:spcBef>
                        <a:spcAft>
                          <a:spcPts val="0"/>
                        </a:spcAft>
                      </a:pPr>
                      <a:r>
                        <a:rPr lang="en-US" sz="1000" b="0" i="0" u="none" strike="noStrike" dirty="0">
                          <a:solidFill>
                            <a:schemeClr val="tx1"/>
                          </a:solidFill>
                          <a:effectLst/>
                          <a:latin typeface="+mn-lt"/>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mpd="sng">
                      <a:noFill/>
                      <a:prstDash val="soli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791238288"/>
                  </a:ext>
                </a:extLst>
              </a:tr>
              <a:tr h="371802">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8:05-8:30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cs typeface="Times New Roman" panose="02020603050405020304" pitchFamily="18" charset="0"/>
                        </a:rPr>
                        <a:t>Attack Patterns + Analysis</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591924777"/>
                  </a:ext>
                </a:extLst>
              </a:tr>
              <a:tr h="371802">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8:30-8:45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Demo Walkthrough</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2755605935"/>
                  </a:ext>
                </a:extLst>
              </a:tr>
              <a:tr h="371802">
                <a:tc rowSpan="5">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Ingest</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8:45-9:00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Break</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190498420"/>
                  </a:ext>
                </a:extLst>
              </a:tr>
              <a:tr h="371802">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9:00-10:00</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Attack Patterns + Catching Attacks</a:t>
                      </a:r>
                      <a:endParaRPr lang="en-US" sz="1000" b="0" i="0" u="none" strike="noStrike" kern="1200" dirty="0">
                        <a:solidFill>
                          <a:schemeClr val="tx1"/>
                        </a:solidFill>
                        <a:effectLst/>
                        <a:latin typeface="+mn-lt"/>
                        <a:cs typeface="Times New Roman" panose="02020603050405020304" pitchFamily="18" charset="0"/>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279824163"/>
                  </a:ext>
                </a:extLst>
              </a:tr>
              <a:tr h="371802">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10:00-11:00</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Activity: Attack Patterns</a:t>
                      </a:r>
                      <a:endParaRPr lang="en-US" sz="1000" b="0" i="0" u="none" strike="noStrike" kern="1200" dirty="0">
                        <a:solidFill>
                          <a:schemeClr val="tx1"/>
                        </a:solidFill>
                        <a:effectLst/>
                        <a:latin typeface="+mn-lt"/>
                        <a:cs typeface="Times New Roman" panose="02020603050405020304" pitchFamily="18" charset="0"/>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rowSpan="3">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452610243"/>
                  </a:ext>
                </a:extLst>
              </a:tr>
              <a:tr h="371802">
                <a:tc vMerge="1">
                  <a:txBody>
                    <a:bodyPr/>
                    <a:lstStyle/>
                    <a:p>
                      <a:pPr marL="0" marR="0" algn="ctr">
                        <a:lnSpc>
                          <a:spcPct val="107000"/>
                        </a:lnSpc>
                        <a:spcBef>
                          <a:spcPts val="0"/>
                        </a:spcBef>
                        <a:spcAft>
                          <a:spcPts val="0"/>
                        </a:spcAft>
                      </a:pPr>
                      <a:endParaRPr lang="en-US" sz="10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11:00-12:00</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Build Hands-on: </a:t>
                      </a:r>
                      <a:endParaRPr lang="en-US" sz="1000" b="0" i="0" u="none" strike="noStrike" kern="1200" dirty="0">
                        <a:solidFill>
                          <a:schemeClr val="tx1"/>
                        </a:solidFill>
                        <a:effectLst/>
                        <a:latin typeface="+mn-lt"/>
                        <a:ea typeface="+mn-ea"/>
                        <a:cs typeface="Times New Roman" panose="02020603050405020304" pitchFamily="18" charset="0"/>
                      </a:endParaRPr>
                    </a:p>
                    <a:p>
                      <a:pPr marL="0" marR="0" algn="ctr" font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Attack Simulation</a:t>
                      </a:r>
                      <a:endParaRPr lang="en-US" sz="1000" b="0" i="0" u="none" strike="noStrike" kern="1200" dirty="0">
                        <a:solidFill>
                          <a:schemeClr val="tx1"/>
                        </a:solidFill>
                        <a:effectLst/>
                        <a:latin typeface="+mn-lt"/>
                        <a:ea typeface="+mn-ea"/>
                        <a:cs typeface="Times New Roman" panose="02020603050405020304" pitchFamily="18" charset="0"/>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27881426"/>
                  </a:ext>
                </a:extLst>
              </a:tr>
              <a:tr h="371802">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12:00-1:00</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Long Break</a:t>
                      </a:r>
                      <a:endParaRPr lang="en-US" sz="1000" b="0" i="0" u="none" strike="noStrike" kern="1200" dirty="0">
                        <a:solidFill>
                          <a:schemeClr val="tx1"/>
                        </a:solidFill>
                        <a:effectLst/>
                        <a:latin typeface="+mn-lt"/>
                        <a:ea typeface="+mn-ea"/>
                        <a:cs typeface="Times New Roman" panose="02020603050405020304" pitchFamily="18" charset="0"/>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553931019"/>
                  </a:ext>
                </a:extLst>
              </a:tr>
              <a:tr h="371802">
                <a:tc rowSpan="6">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Transform</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002060"/>
                    </a:solidFill>
                  </a:tcPr>
                </a:tc>
                <a:tc>
                  <a:txBody>
                    <a:bodyPr/>
                    <a:lstStyle/>
                    <a:p>
                      <a:pPr marL="0" marR="0" lvl="0" indent="0" algn="ctr" defTabSz="932563" rtl="0" eaLnBrk="1" fontAlgn="auto" latinLnBrk="0" hangingPunct="1">
                        <a:lnSpc>
                          <a:spcPct val="107000"/>
                        </a:lnSpc>
                        <a:spcBef>
                          <a:spcPts val="0"/>
                        </a:spcBef>
                        <a:spcAft>
                          <a:spcPts val="0"/>
                        </a:spcAft>
                        <a:buClrTx/>
                        <a:buSzTx/>
                        <a:buFontTx/>
                        <a:buNone/>
                        <a:tabLst/>
                        <a:defRPr/>
                      </a:pPr>
                      <a:r>
                        <a:rPr lang="en-US" sz="1000" b="0" i="0" u="none" strike="noStrike" kern="1200">
                          <a:solidFill>
                            <a:schemeClr val="tx1"/>
                          </a:solidFill>
                          <a:effectLst/>
                          <a:latin typeface="+mn-lt"/>
                          <a:ea typeface="Calibri" panose="020F0502020204030204" pitchFamily="34" charset="0"/>
                          <a:cs typeface="Times New Roman" panose="02020603050405020304" pitchFamily="18" charset="0"/>
                        </a:rPr>
                        <a:t>1:00-2:00</a:t>
                      </a:r>
                      <a:endPar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fontAlgn="ctr">
                        <a:lnSpc>
                          <a:spcPct val="107000"/>
                        </a:lnSpc>
                        <a:spcBef>
                          <a:spcPts val="0"/>
                        </a:spcBef>
                        <a:spcAft>
                          <a:spcPts val="0"/>
                        </a:spcAft>
                      </a:pPr>
                      <a:r>
                        <a:rPr lang="en-US" sz="1000" b="0" i="0" u="none" strike="noStrike" kern="1200" dirty="0">
                          <a:solidFill>
                            <a:schemeClr val="tx1"/>
                          </a:solidFill>
                          <a:effectLst/>
                          <a:latin typeface="+mn-lt"/>
                          <a:cs typeface="Times New Roman" panose="02020603050405020304" pitchFamily="18" charset="0"/>
                        </a:rPr>
                        <a:t>Windows Defender, Attack Analysis, Emerging Threats</a:t>
                      </a: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rowSpan="4">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633297440"/>
                  </a:ext>
                </a:extLst>
              </a:tr>
              <a:tr h="371802">
                <a:tc vMerge="1">
                  <a:txBody>
                    <a:bodyPr/>
                    <a:lstStyle/>
                    <a:p>
                      <a:endParaRPr lang="en-US"/>
                    </a:p>
                  </a:txBody>
                  <a:tcPr/>
                </a:tc>
                <a:tc>
                  <a:txBody>
                    <a:bodyPr/>
                    <a:lstStyle/>
                    <a:p>
                      <a:pPr marL="0" marR="0" 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2:00-2:30</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Restoring Systems</a:t>
                      </a:r>
                      <a:endParaRPr lang="en-US" sz="1000" b="0" i="0" u="none" strike="noStrike" kern="1200" dirty="0">
                        <a:solidFill>
                          <a:schemeClr val="tx1"/>
                        </a:solidFill>
                        <a:effectLst/>
                        <a:latin typeface="+mn-lt"/>
                        <a:cs typeface="Times New Roman" panose="02020603050405020304" pitchFamily="18" charset="0"/>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endParaRPr lang="en-US"/>
                    </a:p>
                  </a:txBody>
                  <a:tcPr/>
                </a:tc>
                <a:extLst>
                  <a:ext uri="{0D108BD9-81ED-4DB2-BD59-A6C34878D82A}">
                    <a16:rowId xmlns:a16="http://schemas.microsoft.com/office/drawing/2014/main" val="2661783243"/>
                  </a:ext>
                </a:extLst>
              </a:tr>
              <a:tr h="371802">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2:30-2:45</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Break</a:t>
                      </a:r>
                      <a:endParaRPr lang="en-US" sz="1000" b="0" i="0" u="none" strike="noStrike" kern="1200" dirty="0">
                        <a:solidFill>
                          <a:schemeClr val="tx1"/>
                        </a:solidFill>
                        <a:effectLst/>
                        <a:latin typeface="+mn-lt"/>
                        <a:cs typeface="Times New Roman" panose="02020603050405020304" pitchFamily="18" charset="0"/>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45338612"/>
                  </a:ext>
                </a:extLst>
              </a:tr>
              <a:tr h="371802">
                <a:tc vMerge="1">
                  <a:txBody>
                    <a:bodyPr/>
                    <a:lstStyle/>
                    <a:p>
                      <a:pPr marL="0" marR="0" algn="ctr">
                        <a:lnSpc>
                          <a:spcPct val="107000"/>
                        </a:lnSpc>
                        <a:spcBef>
                          <a:spcPts val="0"/>
                        </a:spcBef>
                        <a:spcAft>
                          <a:spcPts val="0"/>
                        </a:spcAft>
                      </a:pPr>
                      <a:endParaRPr lang="en-US" sz="10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p>
                      <a:pPr marL="0" marR="0" 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2:45-3:15</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Activity: Restoring Systems</a:t>
                      </a:r>
                      <a:endParaRPr lang="en-US" sz="1000" b="0" i="0" u="none" strike="noStrike" kern="1200" dirty="0">
                        <a:solidFill>
                          <a:schemeClr val="tx1"/>
                        </a:solidFill>
                        <a:effectLst/>
                        <a:latin typeface="+mn-lt"/>
                        <a:cs typeface="Times New Roman" panose="02020603050405020304" pitchFamily="18" charset="0"/>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14060379"/>
                  </a:ext>
                </a:extLst>
              </a:tr>
              <a:tr h="371802">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3:15-4:00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Build Hands-on: </a:t>
                      </a:r>
                      <a:endParaRPr lang="en-US" sz="1000" b="0" i="0" u="none" strike="noStrike" dirty="0">
                        <a:solidFill>
                          <a:schemeClr val="bg1"/>
                        </a:solidFill>
                        <a:effectLst/>
                        <a:latin typeface="+mn-lt"/>
                      </a:endParaRPr>
                    </a:p>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Restoring Systems</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4063039413"/>
                  </a:ext>
                </a:extLst>
              </a:tr>
              <a:tr h="371802">
                <a:tc vMerge="1">
                  <a:txBody>
                    <a:bodyPr/>
                    <a:lstStyle/>
                    <a:p>
                      <a:pPr marL="0" marR="0" algn="ctr">
                        <a:lnSpc>
                          <a:spcPct val="107000"/>
                        </a:lnSpc>
                        <a:spcBef>
                          <a:spcPts val="0"/>
                        </a:spcBef>
                        <a:spcAft>
                          <a:spcPts val="0"/>
                        </a:spcAft>
                      </a:pPr>
                      <a:endParaRPr lang="en-US" sz="10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F0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4:00-4:15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Closing</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964641089"/>
                  </a:ext>
                </a:extLst>
              </a:tr>
            </a:tbl>
          </a:graphicData>
        </a:graphic>
      </p:graphicFrame>
    </p:spTree>
    <p:extLst>
      <p:ext uri="{BB962C8B-B14F-4D97-AF65-F5344CB8AC3E}">
        <p14:creationId xmlns:p14="http://schemas.microsoft.com/office/powerpoint/2010/main" val="829160759"/>
      </p:ext>
    </p:extLst>
  </p:cSld>
  <p:clrMapOvr>
    <a:masterClrMapping/>
  </p:clrMapOvr>
  <p:transition>
    <p:fade/>
  </p:transition>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DB5DF518-9D87-4C9E-B207-CAE342D1FE02}"/>
              </a:ext>
            </a:extLst>
          </p:cNvPr>
          <p:cNvSpPr>
            <a:spLocks noGrp="1"/>
          </p:cNvSpPr>
          <p:nvPr>
            <p:ph type="title"/>
          </p:nvPr>
        </p:nvSpPr>
        <p:spPr>
          <a:xfrm>
            <a:off x="1319920" y="204363"/>
            <a:ext cx="10789916" cy="977575"/>
          </a:xfrm>
        </p:spPr>
        <p:txBody>
          <a:bodyPr/>
          <a:lstStyle/>
          <a:p>
            <a:r>
              <a:rPr lang="en-US" dirty="0"/>
              <a:t>Breakout Activity: </a:t>
            </a:r>
            <a:br>
              <a:rPr lang="en-US" dirty="0"/>
            </a:br>
            <a:r>
              <a:rPr lang="en-US" dirty="0">
                <a:solidFill>
                  <a:srgbClr val="737373"/>
                </a:solidFill>
              </a:rPr>
              <a:t>Restoring Systems</a:t>
            </a:r>
          </a:p>
        </p:txBody>
      </p:sp>
      <p:cxnSp>
        <p:nvCxnSpPr>
          <p:cNvPr id="2" name="Straight Connector 1">
            <a:extLst>
              <a:ext uri="{FF2B5EF4-FFF2-40B4-BE49-F238E27FC236}">
                <a16:creationId xmlns:a16="http://schemas.microsoft.com/office/drawing/2014/main" id="{3660676B-CEE5-40F8-9118-26AA90898AA7}"/>
              </a:ext>
            </a:extLst>
          </p:cNvPr>
          <p:cNvCxnSpPr>
            <a:cxnSpLocks/>
          </p:cNvCxnSpPr>
          <p:nvPr/>
        </p:nvCxnSpPr>
        <p:spPr>
          <a:xfrm>
            <a:off x="2158770" y="1705555"/>
            <a:ext cx="0" cy="826935"/>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D0941A39-0F86-4711-A40F-04DA806B6824}"/>
              </a:ext>
            </a:extLst>
          </p:cNvPr>
          <p:cNvSpPr txBox="1"/>
          <p:nvPr/>
        </p:nvSpPr>
        <p:spPr>
          <a:xfrm>
            <a:off x="614995" y="1965134"/>
            <a:ext cx="1364867"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OUTCOMES</a:t>
            </a:r>
          </a:p>
        </p:txBody>
      </p:sp>
      <p:sp>
        <p:nvSpPr>
          <p:cNvPr id="9" name="TextBox 8">
            <a:extLst>
              <a:ext uri="{FF2B5EF4-FFF2-40B4-BE49-F238E27FC236}">
                <a16:creationId xmlns:a16="http://schemas.microsoft.com/office/drawing/2014/main" id="{A9D20C43-0225-4E6D-A468-3A69C0A69639}"/>
              </a:ext>
            </a:extLst>
          </p:cNvPr>
          <p:cNvSpPr txBox="1"/>
          <p:nvPr/>
        </p:nvSpPr>
        <p:spPr>
          <a:xfrm>
            <a:off x="2242267" y="1795856"/>
            <a:ext cx="6909671"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A1A1A"/>
                </a:solidFill>
                <a:effectLst/>
                <a:uLnTx/>
                <a:uFillTx/>
                <a:latin typeface="Segoe UI"/>
                <a:ea typeface="+mn-ea"/>
                <a:cs typeface="+mn-cs"/>
              </a:rPr>
              <a:t>As a result of participating in this activity, you will better be able to </a:t>
            </a:r>
            <a:r>
              <a:rPr lang="en-US" b="1" dirty="0">
                <a:solidFill>
                  <a:srgbClr val="B4A0FF"/>
                </a:solidFill>
                <a:latin typeface="Segoe UI"/>
              </a:rPr>
              <a:t>how to restore Azure and on-premises systems</a:t>
            </a: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11" name="people_23" title="Icon of a person with a chat bubble above them">
            <a:extLst>
              <a:ext uri="{FF2B5EF4-FFF2-40B4-BE49-F238E27FC236}">
                <a16:creationId xmlns:a16="http://schemas.microsoft.com/office/drawing/2014/main" id="{49875BA4-0DB1-4D64-BD35-603AF15D0A57}"/>
              </a:ext>
            </a:extLst>
          </p:cNvPr>
          <p:cNvSpPr>
            <a:spLocks noChangeAspect="1" noEditPoints="1"/>
          </p:cNvSpPr>
          <p:nvPr/>
        </p:nvSpPr>
        <p:spPr bwMode="auto">
          <a:xfrm>
            <a:off x="588397" y="350351"/>
            <a:ext cx="687791" cy="680511"/>
          </a:xfrm>
          <a:custGeom>
            <a:avLst/>
            <a:gdLst>
              <a:gd name="T0" fmla="*/ 75 w 275"/>
              <a:gd name="T1" fmla="*/ 34 h 273"/>
              <a:gd name="T2" fmla="*/ 75 w 275"/>
              <a:gd name="T3" fmla="*/ 0 h 273"/>
              <a:gd name="T4" fmla="*/ 275 w 275"/>
              <a:gd name="T5" fmla="*/ 0 h 273"/>
              <a:gd name="T6" fmla="*/ 275 w 275"/>
              <a:gd name="T7" fmla="*/ 125 h 273"/>
              <a:gd name="T8" fmla="*/ 247 w 275"/>
              <a:gd name="T9" fmla="*/ 125 h 273"/>
              <a:gd name="T10" fmla="*/ 203 w 275"/>
              <a:gd name="T11" fmla="*/ 170 h 273"/>
              <a:gd name="T12" fmla="*/ 203 w 275"/>
              <a:gd name="T13" fmla="*/ 127 h 273"/>
              <a:gd name="T14" fmla="*/ 181 w 275"/>
              <a:gd name="T15" fmla="*/ 127 h 273"/>
              <a:gd name="T16" fmla="*/ 92 w 275"/>
              <a:gd name="T17" fmla="*/ 71 h 273"/>
              <a:gd name="T18" fmla="*/ 38 w 275"/>
              <a:gd name="T19" fmla="*/ 126 h 273"/>
              <a:gd name="T20" fmla="*/ 92 w 275"/>
              <a:gd name="T21" fmla="*/ 181 h 273"/>
              <a:gd name="T22" fmla="*/ 147 w 275"/>
              <a:gd name="T23" fmla="*/ 126 h 273"/>
              <a:gd name="T24" fmla="*/ 92 w 275"/>
              <a:gd name="T25" fmla="*/ 71 h 273"/>
              <a:gd name="T26" fmla="*/ 185 w 275"/>
              <a:gd name="T27" fmla="*/ 273 h 273"/>
              <a:gd name="T28" fmla="*/ 92 w 275"/>
              <a:gd name="T29" fmla="*/ 181 h 273"/>
              <a:gd name="T30" fmla="*/ 0 w 275"/>
              <a:gd name="T31" fmla="*/ 273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5" h="273">
                <a:moveTo>
                  <a:pt x="75" y="34"/>
                </a:moveTo>
                <a:cubicBezTo>
                  <a:pt x="75" y="0"/>
                  <a:pt x="75" y="0"/>
                  <a:pt x="75" y="0"/>
                </a:cubicBezTo>
                <a:cubicBezTo>
                  <a:pt x="275" y="0"/>
                  <a:pt x="275" y="0"/>
                  <a:pt x="275" y="0"/>
                </a:cubicBezTo>
                <a:cubicBezTo>
                  <a:pt x="275" y="125"/>
                  <a:pt x="275" y="125"/>
                  <a:pt x="275" y="125"/>
                </a:cubicBezTo>
                <a:cubicBezTo>
                  <a:pt x="247" y="125"/>
                  <a:pt x="247" y="125"/>
                  <a:pt x="247" y="125"/>
                </a:cubicBezTo>
                <a:cubicBezTo>
                  <a:pt x="203" y="170"/>
                  <a:pt x="203" y="170"/>
                  <a:pt x="203" y="170"/>
                </a:cubicBezTo>
                <a:cubicBezTo>
                  <a:pt x="203" y="127"/>
                  <a:pt x="203" y="127"/>
                  <a:pt x="203" y="127"/>
                </a:cubicBezTo>
                <a:cubicBezTo>
                  <a:pt x="181" y="127"/>
                  <a:pt x="181" y="127"/>
                  <a:pt x="181" y="127"/>
                </a:cubicBezTo>
                <a:moveTo>
                  <a:pt x="92" y="71"/>
                </a:moveTo>
                <a:cubicBezTo>
                  <a:pt x="62" y="71"/>
                  <a:pt x="38" y="96"/>
                  <a:pt x="38" y="126"/>
                </a:cubicBezTo>
                <a:cubicBezTo>
                  <a:pt x="38" y="156"/>
                  <a:pt x="62" y="181"/>
                  <a:pt x="92" y="181"/>
                </a:cubicBezTo>
                <a:cubicBezTo>
                  <a:pt x="123" y="181"/>
                  <a:pt x="147" y="156"/>
                  <a:pt x="147" y="126"/>
                </a:cubicBezTo>
                <a:cubicBezTo>
                  <a:pt x="147" y="96"/>
                  <a:pt x="123" y="71"/>
                  <a:pt x="92" y="71"/>
                </a:cubicBezTo>
                <a:close/>
                <a:moveTo>
                  <a:pt x="185" y="273"/>
                </a:moveTo>
                <a:cubicBezTo>
                  <a:pt x="185" y="222"/>
                  <a:pt x="144" y="181"/>
                  <a:pt x="92" y="181"/>
                </a:cubicBezTo>
                <a:cubicBezTo>
                  <a:pt x="41" y="181"/>
                  <a:pt x="0" y="222"/>
                  <a:pt x="0" y="273"/>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sp>
        <p:nvSpPr>
          <p:cNvPr id="48" name="POI_ECAF" title="Icon of a map location marker">
            <a:extLst>
              <a:ext uri="{FF2B5EF4-FFF2-40B4-BE49-F238E27FC236}">
                <a16:creationId xmlns:a16="http://schemas.microsoft.com/office/drawing/2014/main" id="{99387040-8A71-4F00-97D8-D6FE0D772B93}"/>
              </a:ext>
            </a:extLst>
          </p:cNvPr>
          <p:cNvSpPr>
            <a:spLocks noChangeAspect="1" noEditPoints="1"/>
          </p:cNvSpPr>
          <p:nvPr/>
        </p:nvSpPr>
        <p:spPr bwMode="auto">
          <a:xfrm>
            <a:off x="10078479" y="5856008"/>
            <a:ext cx="165123" cy="264223"/>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75" name="TextBox 74">
            <a:extLst>
              <a:ext uri="{FF2B5EF4-FFF2-40B4-BE49-F238E27FC236}">
                <a16:creationId xmlns:a16="http://schemas.microsoft.com/office/drawing/2014/main" id="{2708A3F5-D28F-4BB2-9EE2-62BD33BC4FD4}"/>
              </a:ext>
            </a:extLst>
          </p:cNvPr>
          <p:cNvSpPr txBox="1"/>
          <p:nvPr/>
        </p:nvSpPr>
        <p:spPr>
          <a:xfrm>
            <a:off x="659349" y="3183463"/>
            <a:ext cx="1320513"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a:t>
            </a:r>
          </a:p>
        </p:txBody>
      </p:sp>
      <p:grpSp>
        <p:nvGrpSpPr>
          <p:cNvPr id="38" name="Group 37">
            <a:extLst>
              <a:ext uri="{FF2B5EF4-FFF2-40B4-BE49-F238E27FC236}">
                <a16:creationId xmlns:a16="http://schemas.microsoft.com/office/drawing/2014/main" id="{A80E9DE7-6BD8-44D8-825E-54BFAA23771B}"/>
              </a:ext>
            </a:extLst>
          </p:cNvPr>
          <p:cNvGrpSpPr/>
          <p:nvPr/>
        </p:nvGrpSpPr>
        <p:grpSpPr>
          <a:xfrm>
            <a:off x="3882387" y="3199866"/>
            <a:ext cx="512509" cy="275288"/>
            <a:chOff x="2293669" y="3176514"/>
            <a:chExt cx="680846" cy="365708"/>
          </a:xfrm>
        </p:grpSpPr>
        <p:sp>
          <p:nvSpPr>
            <p:cNvPr id="35" name="girl_2" title="Icon of a woman">
              <a:extLst>
                <a:ext uri="{FF2B5EF4-FFF2-40B4-BE49-F238E27FC236}">
                  <a16:creationId xmlns:a16="http://schemas.microsoft.com/office/drawing/2014/main" id="{A410E4D0-2889-4422-8D90-711281CC1B5A}"/>
                </a:ext>
              </a:extLst>
            </p:cNvPr>
            <p:cNvSpPr>
              <a:spLocks noChangeAspect="1" noEditPoints="1"/>
            </p:cNvSpPr>
            <p:nvPr/>
          </p:nvSpPr>
          <p:spPr bwMode="auto">
            <a:xfrm>
              <a:off x="2619213" y="3176514"/>
              <a:ext cx="355302" cy="365708"/>
            </a:xfrm>
            <a:custGeom>
              <a:avLst/>
              <a:gdLst>
                <a:gd name="T0" fmla="*/ 62 w 331"/>
                <a:gd name="T1" fmla="*/ 104 h 339"/>
                <a:gd name="T2" fmla="*/ 166 w 331"/>
                <a:gd name="T3" fmla="*/ 0 h 339"/>
                <a:gd name="T4" fmla="*/ 270 w 331"/>
                <a:gd name="T5" fmla="*/ 104 h 339"/>
                <a:gd name="T6" fmla="*/ 166 w 331"/>
                <a:gd name="T7" fmla="*/ 208 h 339"/>
                <a:gd name="T8" fmla="*/ 62 w 331"/>
                <a:gd name="T9" fmla="*/ 104 h 339"/>
                <a:gd name="T10" fmla="*/ 296 w 331"/>
                <a:gd name="T11" fmla="*/ 339 h 339"/>
                <a:gd name="T12" fmla="*/ 166 w 331"/>
                <a:gd name="T13" fmla="*/ 208 h 339"/>
                <a:gd name="T14" fmla="*/ 35 w 331"/>
                <a:gd name="T15" fmla="*/ 339 h 339"/>
                <a:gd name="T16" fmla="*/ 109 w 331"/>
                <a:gd name="T17" fmla="*/ 221 h 339"/>
                <a:gd name="T18" fmla="*/ 166 w 331"/>
                <a:gd name="T19" fmla="*/ 274 h 339"/>
                <a:gd name="T20" fmla="*/ 222 w 331"/>
                <a:gd name="T21" fmla="*/ 221 h 339"/>
                <a:gd name="T22" fmla="*/ 0 w 331"/>
                <a:gd name="T23" fmla="*/ 190 h 339"/>
                <a:gd name="T24" fmla="*/ 31 w 331"/>
                <a:gd name="T25" fmla="*/ 217 h 339"/>
                <a:gd name="T26" fmla="*/ 62 w 331"/>
                <a:gd name="T27" fmla="*/ 190 h 339"/>
                <a:gd name="T28" fmla="*/ 62 w 331"/>
                <a:gd name="T29" fmla="*/ 101 h 339"/>
                <a:gd name="T30" fmla="*/ 62 w 331"/>
                <a:gd name="T31" fmla="*/ 192 h 339"/>
                <a:gd name="T32" fmla="*/ 270 w 331"/>
                <a:gd name="T33" fmla="*/ 190 h 339"/>
                <a:gd name="T34" fmla="*/ 300 w 331"/>
                <a:gd name="T35" fmla="*/ 217 h 339"/>
                <a:gd name="T36" fmla="*/ 331 w 331"/>
                <a:gd name="T37" fmla="*/ 190 h 339"/>
                <a:gd name="T38" fmla="*/ 270 w 331"/>
                <a:gd name="T39" fmla="*/ 101 h 339"/>
                <a:gd name="T40" fmla="*/ 270 w 331"/>
                <a:gd name="T41" fmla="*/ 192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1" h="339">
                  <a:moveTo>
                    <a:pt x="62" y="104"/>
                  </a:moveTo>
                  <a:cubicBezTo>
                    <a:pt x="62" y="47"/>
                    <a:pt x="108" y="0"/>
                    <a:pt x="166" y="0"/>
                  </a:cubicBezTo>
                  <a:cubicBezTo>
                    <a:pt x="223" y="0"/>
                    <a:pt x="270" y="47"/>
                    <a:pt x="270" y="104"/>
                  </a:cubicBezTo>
                  <a:cubicBezTo>
                    <a:pt x="270" y="162"/>
                    <a:pt x="223" y="208"/>
                    <a:pt x="166" y="208"/>
                  </a:cubicBezTo>
                  <a:cubicBezTo>
                    <a:pt x="108" y="208"/>
                    <a:pt x="62" y="162"/>
                    <a:pt x="62" y="104"/>
                  </a:cubicBezTo>
                  <a:close/>
                  <a:moveTo>
                    <a:pt x="296" y="339"/>
                  </a:moveTo>
                  <a:cubicBezTo>
                    <a:pt x="296" y="267"/>
                    <a:pt x="238" y="208"/>
                    <a:pt x="166" y="208"/>
                  </a:cubicBezTo>
                  <a:cubicBezTo>
                    <a:pt x="94" y="208"/>
                    <a:pt x="35" y="267"/>
                    <a:pt x="35" y="339"/>
                  </a:cubicBezTo>
                  <a:moveTo>
                    <a:pt x="109" y="221"/>
                  </a:moveTo>
                  <a:cubicBezTo>
                    <a:pt x="166" y="274"/>
                    <a:pt x="166" y="274"/>
                    <a:pt x="166" y="274"/>
                  </a:cubicBezTo>
                  <a:cubicBezTo>
                    <a:pt x="222" y="221"/>
                    <a:pt x="222" y="221"/>
                    <a:pt x="222" y="221"/>
                  </a:cubicBezTo>
                  <a:moveTo>
                    <a:pt x="0" y="190"/>
                  </a:moveTo>
                  <a:cubicBezTo>
                    <a:pt x="0" y="205"/>
                    <a:pt x="14" y="217"/>
                    <a:pt x="31" y="217"/>
                  </a:cubicBezTo>
                  <a:cubicBezTo>
                    <a:pt x="48" y="217"/>
                    <a:pt x="62" y="205"/>
                    <a:pt x="62" y="190"/>
                  </a:cubicBezTo>
                  <a:moveTo>
                    <a:pt x="62" y="101"/>
                  </a:moveTo>
                  <a:cubicBezTo>
                    <a:pt x="62" y="192"/>
                    <a:pt x="62" y="192"/>
                    <a:pt x="62" y="192"/>
                  </a:cubicBezTo>
                  <a:moveTo>
                    <a:pt x="270" y="190"/>
                  </a:moveTo>
                  <a:cubicBezTo>
                    <a:pt x="270" y="205"/>
                    <a:pt x="283" y="217"/>
                    <a:pt x="300" y="217"/>
                  </a:cubicBezTo>
                  <a:cubicBezTo>
                    <a:pt x="317" y="217"/>
                    <a:pt x="331" y="205"/>
                    <a:pt x="331" y="190"/>
                  </a:cubicBezTo>
                  <a:moveTo>
                    <a:pt x="270" y="101"/>
                  </a:moveTo>
                  <a:cubicBezTo>
                    <a:pt x="270" y="192"/>
                    <a:pt x="270" y="192"/>
                    <a:pt x="270" y="192"/>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32145A"/>
                </a:solidFill>
                <a:effectLst/>
                <a:uLnTx/>
                <a:uFillTx/>
                <a:latin typeface="Segoe UI"/>
                <a:ea typeface="+mn-ea"/>
                <a:cs typeface="+mn-cs"/>
              </a:endParaRPr>
            </a:p>
          </p:txBody>
        </p:sp>
        <p:sp>
          <p:nvSpPr>
            <p:cNvPr id="37" name="boy" title="Icon of a man">
              <a:extLst>
                <a:ext uri="{FF2B5EF4-FFF2-40B4-BE49-F238E27FC236}">
                  <a16:creationId xmlns:a16="http://schemas.microsoft.com/office/drawing/2014/main" id="{1E3EC17B-2479-4F08-BF07-0EB716A4EB28}"/>
                </a:ext>
              </a:extLst>
            </p:cNvPr>
            <p:cNvSpPr>
              <a:spLocks noChangeAspect="1" noEditPoints="1"/>
            </p:cNvSpPr>
            <p:nvPr/>
          </p:nvSpPr>
          <p:spPr bwMode="auto">
            <a:xfrm>
              <a:off x="2293669" y="3176514"/>
              <a:ext cx="280971" cy="365708"/>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32145A"/>
                </a:solidFill>
                <a:effectLst/>
                <a:uLnTx/>
                <a:uFillTx/>
                <a:latin typeface="Segoe UI"/>
                <a:ea typeface="+mn-ea"/>
                <a:cs typeface="+mn-cs"/>
              </a:endParaRPr>
            </a:p>
          </p:txBody>
        </p:sp>
      </p:grpSp>
      <p:sp>
        <p:nvSpPr>
          <p:cNvPr id="39" name="TextBox 38">
            <a:extLst>
              <a:ext uri="{FF2B5EF4-FFF2-40B4-BE49-F238E27FC236}">
                <a16:creationId xmlns:a16="http://schemas.microsoft.com/office/drawing/2014/main" id="{6CF02255-2CAC-425F-AD44-D797CB70C4BB}"/>
              </a:ext>
            </a:extLst>
          </p:cNvPr>
          <p:cNvSpPr txBox="1"/>
          <p:nvPr/>
        </p:nvSpPr>
        <p:spPr>
          <a:xfrm>
            <a:off x="4533716" y="3276325"/>
            <a:ext cx="1117342"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Learning Adviser</a:t>
            </a:r>
          </a:p>
        </p:txBody>
      </p:sp>
      <p:sp>
        <p:nvSpPr>
          <p:cNvPr id="50" name="clock_10" title="Icon of an hourglass">
            <a:extLst>
              <a:ext uri="{FF2B5EF4-FFF2-40B4-BE49-F238E27FC236}">
                <a16:creationId xmlns:a16="http://schemas.microsoft.com/office/drawing/2014/main" id="{5647DA7D-E8D1-4477-AD7D-44DFEDD3466F}"/>
              </a:ext>
            </a:extLst>
          </p:cNvPr>
          <p:cNvSpPr>
            <a:spLocks noChangeAspect="1" noEditPoints="1"/>
          </p:cNvSpPr>
          <p:nvPr/>
        </p:nvSpPr>
        <p:spPr bwMode="auto">
          <a:xfrm>
            <a:off x="2352418" y="3200834"/>
            <a:ext cx="273365" cy="274320"/>
          </a:xfrm>
          <a:custGeom>
            <a:avLst/>
            <a:gdLst>
              <a:gd name="T0" fmla="*/ 286 w 323"/>
              <a:gd name="T1" fmla="*/ 324 h 324"/>
              <a:gd name="T2" fmla="*/ 287 w 323"/>
              <a:gd name="T3" fmla="*/ 311 h 324"/>
              <a:gd name="T4" fmla="*/ 217 w 323"/>
              <a:gd name="T5" fmla="*/ 199 h 324"/>
              <a:gd name="T6" fmla="*/ 204 w 323"/>
              <a:gd name="T7" fmla="*/ 193 h 324"/>
              <a:gd name="T8" fmla="*/ 185 w 323"/>
              <a:gd name="T9" fmla="*/ 164 h 324"/>
              <a:gd name="T10" fmla="*/ 207 w 323"/>
              <a:gd name="T11" fmla="*/ 131 h 324"/>
              <a:gd name="T12" fmla="*/ 218 w 323"/>
              <a:gd name="T13" fmla="*/ 126 h 324"/>
              <a:gd name="T14" fmla="*/ 287 w 323"/>
              <a:gd name="T15" fmla="*/ 14 h 324"/>
              <a:gd name="T16" fmla="*/ 286 w 323"/>
              <a:gd name="T17" fmla="*/ 0 h 324"/>
              <a:gd name="T18" fmla="*/ 37 w 323"/>
              <a:gd name="T19" fmla="*/ 324 h 324"/>
              <a:gd name="T20" fmla="*/ 37 w 323"/>
              <a:gd name="T21" fmla="*/ 311 h 324"/>
              <a:gd name="T22" fmla="*/ 105 w 323"/>
              <a:gd name="T23" fmla="*/ 200 h 324"/>
              <a:gd name="T24" fmla="*/ 117 w 323"/>
              <a:gd name="T25" fmla="*/ 194 h 324"/>
              <a:gd name="T26" fmla="*/ 137 w 323"/>
              <a:gd name="T27" fmla="*/ 164 h 324"/>
              <a:gd name="T28" fmla="*/ 117 w 323"/>
              <a:gd name="T29" fmla="*/ 133 h 324"/>
              <a:gd name="T30" fmla="*/ 104 w 323"/>
              <a:gd name="T31" fmla="*/ 126 h 324"/>
              <a:gd name="T32" fmla="*/ 37 w 323"/>
              <a:gd name="T33" fmla="*/ 14 h 324"/>
              <a:gd name="T34" fmla="*/ 37 w 323"/>
              <a:gd name="T35" fmla="*/ 0 h 324"/>
              <a:gd name="T36" fmla="*/ 0 w 323"/>
              <a:gd name="T37" fmla="*/ 0 h 324"/>
              <a:gd name="T38" fmla="*/ 323 w 323"/>
              <a:gd name="T39" fmla="*/ 0 h 324"/>
              <a:gd name="T40" fmla="*/ 0 w 323"/>
              <a:gd name="T41" fmla="*/ 324 h 324"/>
              <a:gd name="T42" fmla="*/ 323 w 323"/>
              <a:gd name="T43" fmla="*/ 32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324">
                <a:moveTo>
                  <a:pt x="286" y="324"/>
                </a:moveTo>
                <a:cubicBezTo>
                  <a:pt x="287" y="320"/>
                  <a:pt x="287" y="316"/>
                  <a:pt x="287" y="311"/>
                </a:cubicBezTo>
                <a:cubicBezTo>
                  <a:pt x="287" y="262"/>
                  <a:pt x="258" y="219"/>
                  <a:pt x="217" y="199"/>
                </a:cubicBezTo>
                <a:cubicBezTo>
                  <a:pt x="204" y="193"/>
                  <a:pt x="204" y="193"/>
                  <a:pt x="204" y="193"/>
                </a:cubicBezTo>
                <a:cubicBezTo>
                  <a:pt x="193" y="188"/>
                  <a:pt x="185" y="176"/>
                  <a:pt x="185" y="164"/>
                </a:cubicBezTo>
                <a:cubicBezTo>
                  <a:pt x="185" y="149"/>
                  <a:pt x="195" y="136"/>
                  <a:pt x="207" y="131"/>
                </a:cubicBezTo>
                <a:cubicBezTo>
                  <a:pt x="218" y="126"/>
                  <a:pt x="218" y="126"/>
                  <a:pt x="218" y="126"/>
                </a:cubicBezTo>
                <a:cubicBezTo>
                  <a:pt x="259" y="105"/>
                  <a:pt x="287" y="63"/>
                  <a:pt x="287" y="14"/>
                </a:cubicBezTo>
                <a:cubicBezTo>
                  <a:pt x="287" y="10"/>
                  <a:pt x="286" y="4"/>
                  <a:pt x="286" y="0"/>
                </a:cubicBezTo>
                <a:moveTo>
                  <a:pt x="37" y="324"/>
                </a:moveTo>
                <a:cubicBezTo>
                  <a:pt x="37" y="320"/>
                  <a:pt x="37" y="316"/>
                  <a:pt x="37" y="311"/>
                </a:cubicBezTo>
                <a:cubicBezTo>
                  <a:pt x="37" y="263"/>
                  <a:pt x="64" y="220"/>
                  <a:pt x="105" y="200"/>
                </a:cubicBezTo>
                <a:cubicBezTo>
                  <a:pt x="117" y="194"/>
                  <a:pt x="117" y="194"/>
                  <a:pt x="117" y="194"/>
                </a:cubicBezTo>
                <a:cubicBezTo>
                  <a:pt x="129" y="189"/>
                  <a:pt x="137" y="177"/>
                  <a:pt x="137" y="164"/>
                </a:cubicBezTo>
                <a:cubicBezTo>
                  <a:pt x="137" y="149"/>
                  <a:pt x="129" y="139"/>
                  <a:pt x="117" y="133"/>
                </a:cubicBezTo>
                <a:cubicBezTo>
                  <a:pt x="104" y="126"/>
                  <a:pt x="104" y="126"/>
                  <a:pt x="104" y="126"/>
                </a:cubicBezTo>
                <a:cubicBezTo>
                  <a:pt x="63" y="105"/>
                  <a:pt x="37" y="64"/>
                  <a:pt x="37" y="14"/>
                </a:cubicBezTo>
                <a:cubicBezTo>
                  <a:pt x="37" y="10"/>
                  <a:pt x="37" y="5"/>
                  <a:pt x="37" y="0"/>
                </a:cubicBezTo>
                <a:moveTo>
                  <a:pt x="0" y="0"/>
                </a:moveTo>
                <a:cubicBezTo>
                  <a:pt x="323" y="0"/>
                  <a:pt x="323" y="0"/>
                  <a:pt x="323" y="0"/>
                </a:cubicBezTo>
                <a:moveTo>
                  <a:pt x="0" y="324"/>
                </a:moveTo>
                <a:cubicBezTo>
                  <a:pt x="323" y="324"/>
                  <a:pt x="323" y="324"/>
                  <a:pt x="323" y="324"/>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434343"/>
              </a:solidFill>
              <a:effectLst/>
              <a:uLnTx/>
              <a:uFillTx/>
              <a:latin typeface="Segoe UI"/>
              <a:ea typeface="+mn-ea"/>
              <a:cs typeface="+mn-cs"/>
            </a:endParaRPr>
          </a:p>
        </p:txBody>
      </p:sp>
      <p:sp>
        <p:nvSpPr>
          <p:cNvPr id="52" name="TextBox 51">
            <a:extLst>
              <a:ext uri="{FF2B5EF4-FFF2-40B4-BE49-F238E27FC236}">
                <a16:creationId xmlns:a16="http://schemas.microsoft.com/office/drawing/2014/main" id="{2C802871-327E-41D1-AAAB-A3171DE26569}"/>
              </a:ext>
            </a:extLst>
          </p:cNvPr>
          <p:cNvSpPr txBox="1"/>
          <p:nvPr/>
        </p:nvSpPr>
        <p:spPr>
          <a:xfrm>
            <a:off x="2630401" y="3261320"/>
            <a:ext cx="953493" cy="1692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gradFill>
                  <a:gsLst>
                    <a:gs pos="2917">
                      <a:srgbClr val="1A1A1A"/>
                    </a:gs>
                    <a:gs pos="30000">
                      <a:srgbClr val="1A1A1A"/>
                    </a:gs>
                  </a:gsLst>
                  <a:lin ang="5400000" scaled="0"/>
                </a:gradFill>
                <a:latin typeface="Segoe UI"/>
              </a:rPr>
              <a:t>3</a:t>
            </a: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0 minutes</a:t>
            </a:r>
          </a:p>
        </p:txBody>
      </p:sp>
      <p:sp>
        <p:nvSpPr>
          <p:cNvPr id="88" name="location_5" title="Icon of a pin">
            <a:extLst>
              <a:ext uri="{FF2B5EF4-FFF2-40B4-BE49-F238E27FC236}">
                <a16:creationId xmlns:a16="http://schemas.microsoft.com/office/drawing/2014/main" id="{F8C583A5-DF78-4999-AE82-1C045CDF84B1}"/>
              </a:ext>
            </a:extLst>
          </p:cNvPr>
          <p:cNvSpPr>
            <a:spLocks noChangeAspect="1" noEditPoints="1"/>
          </p:cNvSpPr>
          <p:nvPr/>
        </p:nvSpPr>
        <p:spPr bwMode="auto">
          <a:xfrm>
            <a:off x="5991018" y="3199548"/>
            <a:ext cx="97536" cy="274320"/>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90" name="TextBox 89">
            <a:extLst>
              <a:ext uri="{FF2B5EF4-FFF2-40B4-BE49-F238E27FC236}">
                <a16:creationId xmlns:a16="http://schemas.microsoft.com/office/drawing/2014/main" id="{7492B92C-A008-41C0-A49C-360AD8E60E6E}"/>
              </a:ext>
            </a:extLst>
          </p:cNvPr>
          <p:cNvSpPr txBox="1"/>
          <p:nvPr/>
        </p:nvSpPr>
        <p:spPr>
          <a:xfrm>
            <a:off x="6114844" y="3283773"/>
            <a:ext cx="1542552" cy="1692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Table Group Channel</a:t>
            </a:r>
          </a:p>
        </p:txBody>
      </p:sp>
      <p:grpSp>
        <p:nvGrpSpPr>
          <p:cNvPr id="109" name="Group 108">
            <a:extLst>
              <a:ext uri="{FF2B5EF4-FFF2-40B4-BE49-F238E27FC236}">
                <a16:creationId xmlns:a16="http://schemas.microsoft.com/office/drawing/2014/main" id="{21E43862-7D1E-42EA-8049-845C28AD81D5}"/>
              </a:ext>
            </a:extLst>
          </p:cNvPr>
          <p:cNvGrpSpPr/>
          <p:nvPr/>
        </p:nvGrpSpPr>
        <p:grpSpPr>
          <a:xfrm>
            <a:off x="1566956" y="3932255"/>
            <a:ext cx="7584971" cy="1611061"/>
            <a:chOff x="1566956" y="3705679"/>
            <a:chExt cx="7584971" cy="1611061"/>
          </a:xfrm>
        </p:grpSpPr>
        <p:sp>
          <p:nvSpPr>
            <p:cNvPr id="59" name="TextBox 58">
              <a:extLst>
                <a:ext uri="{FF2B5EF4-FFF2-40B4-BE49-F238E27FC236}">
                  <a16:creationId xmlns:a16="http://schemas.microsoft.com/office/drawing/2014/main" id="{5E991A60-3319-4EAC-AB66-D76FB9D8B795}"/>
                </a:ext>
              </a:extLst>
            </p:cNvPr>
            <p:cNvSpPr txBox="1"/>
            <p:nvPr/>
          </p:nvSpPr>
          <p:spPr>
            <a:xfrm>
              <a:off x="2242254" y="4362633"/>
              <a:ext cx="6909673" cy="95410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Open the </a:t>
              </a:r>
              <a:r>
                <a:rPr kumimoji="0" lang="en-US" sz="1600" b="1" i="0" u="none" strike="noStrike" kern="1200" cap="none" spc="0" normalizeH="0" baseline="0" noProof="0" dirty="0">
                  <a:ln>
                    <a:noFill/>
                  </a:ln>
                  <a:solidFill>
                    <a:srgbClr val="1A1A1A"/>
                  </a:solidFill>
                  <a:effectLst/>
                  <a:uLnTx/>
                  <a:uFillTx/>
                  <a:latin typeface="Segoe UI"/>
                  <a:ea typeface="+mn-ea"/>
                  <a:cs typeface="+mn-cs"/>
                </a:rPr>
                <a:t>whiteboard</a:t>
              </a:r>
              <a:r>
                <a:rPr kumimoji="0" lang="en-US" sz="1600" b="0" i="0" u="none" strike="noStrike" kern="1200" cap="none" spc="0" normalizeH="0" baseline="0" noProof="0" dirty="0">
                  <a:ln>
                    <a:noFill/>
                  </a:ln>
                  <a:solidFill>
                    <a:srgbClr val="1A1A1A"/>
                  </a:solidFill>
                  <a:effectLst/>
                  <a:uLnTx/>
                  <a:uFillTx/>
                  <a:latin typeface="Segoe UI"/>
                  <a:ea typeface="+mn-ea"/>
                  <a:cs typeface="+mn-cs"/>
                </a:rPr>
                <a:t> and as a team </a:t>
              </a:r>
              <a:r>
                <a:rPr kumimoji="0" lang="en-US" sz="1600" b="0" i="0" u="none" strike="noStrike" kern="1200" cap="none" spc="0" normalizeH="0" baseline="0" noProof="0" dirty="0">
                  <a:ln>
                    <a:noFill/>
                  </a:ln>
                  <a:solidFill>
                    <a:srgbClr val="B4A0FF"/>
                  </a:solidFill>
                  <a:effectLst/>
                  <a:uLnTx/>
                  <a:uFillTx/>
                  <a:latin typeface="Segoe UI"/>
                  <a:ea typeface="+mn-ea"/>
                  <a:cs typeface="+mn-cs"/>
                </a:rPr>
                <a:t>answer the provided challenge questions.</a:t>
              </a:r>
              <a:r>
                <a:rPr kumimoji="0" lang="en-US" sz="1600" b="0" i="0" u="none" strike="noStrike" kern="1200" cap="none" spc="0" normalizeH="0" baseline="0" noProof="0" dirty="0">
                  <a:ln>
                    <a:noFill/>
                  </a:ln>
                  <a:solidFill>
                    <a:srgbClr val="1A1A1A"/>
                  </a:solidFill>
                  <a:effectLst/>
                  <a:uLnTx/>
                  <a:uFillTx/>
                  <a:latin typeface="Segoe UI"/>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The questions are pre-loaded into the whiteboard. </a:t>
              </a:r>
            </a:p>
          </p:txBody>
        </p:sp>
        <p:sp>
          <p:nvSpPr>
            <p:cNvPr id="61" name="TextBox 60">
              <a:extLst>
                <a:ext uri="{FF2B5EF4-FFF2-40B4-BE49-F238E27FC236}">
                  <a16:creationId xmlns:a16="http://schemas.microsoft.com/office/drawing/2014/main" id="{BA228FFA-013F-4F1C-A952-3CAB8509C443}"/>
                </a:ext>
              </a:extLst>
            </p:cNvPr>
            <p:cNvSpPr txBox="1"/>
            <p:nvPr/>
          </p:nvSpPr>
          <p:spPr>
            <a:xfrm>
              <a:off x="2242254" y="3705679"/>
              <a:ext cx="6909673"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As a team review WWI requirements provided in student guide </a:t>
              </a:r>
            </a:p>
          </p:txBody>
        </p:sp>
        <p:sp>
          <p:nvSpPr>
            <p:cNvPr id="70" name="Glasses_EA16" title="Icon of eye glasses">
              <a:extLst>
                <a:ext uri="{FF2B5EF4-FFF2-40B4-BE49-F238E27FC236}">
                  <a16:creationId xmlns:a16="http://schemas.microsoft.com/office/drawing/2014/main" id="{88367CD8-101E-4288-A1E1-37CEB3A87DC3}"/>
                </a:ext>
              </a:extLst>
            </p:cNvPr>
            <p:cNvSpPr>
              <a:spLocks noChangeAspect="1" noEditPoints="1"/>
            </p:cNvSpPr>
            <p:nvPr/>
          </p:nvSpPr>
          <p:spPr bwMode="auto">
            <a:xfrm>
              <a:off x="1566956" y="3771219"/>
              <a:ext cx="412906" cy="243787"/>
            </a:xfrm>
            <a:custGeom>
              <a:avLst/>
              <a:gdLst>
                <a:gd name="T0" fmla="*/ 2254 w 3756"/>
                <a:gd name="T1" fmla="*/ 125 h 2002"/>
                <a:gd name="T2" fmla="*/ 2379 w 3756"/>
                <a:gd name="T3" fmla="*/ 0 h 2002"/>
                <a:gd name="T4" fmla="*/ 2380 w 3756"/>
                <a:gd name="T5" fmla="*/ 0 h 2002"/>
                <a:gd name="T6" fmla="*/ 3756 w 3756"/>
                <a:gd name="T7" fmla="*/ 688 h 2002"/>
                <a:gd name="T8" fmla="*/ 3756 w 3756"/>
                <a:gd name="T9" fmla="*/ 785 h 2002"/>
                <a:gd name="T10" fmla="*/ 3631 w 3756"/>
                <a:gd name="T11" fmla="*/ 1001 h 2002"/>
                <a:gd name="T12" fmla="*/ 3631 w 3756"/>
                <a:gd name="T13" fmla="*/ 1251 h 2002"/>
                <a:gd name="T14" fmla="*/ 2880 w 3756"/>
                <a:gd name="T15" fmla="*/ 2002 h 2002"/>
                <a:gd name="T16" fmla="*/ 2129 w 3756"/>
                <a:gd name="T17" fmla="*/ 1251 h 2002"/>
                <a:gd name="T18" fmla="*/ 1880 w 3756"/>
                <a:gd name="T19" fmla="*/ 1002 h 2002"/>
                <a:gd name="T20" fmla="*/ 1882 w 3756"/>
                <a:gd name="T21" fmla="*/ 1002 h 2002"/>
                <a:gd name="T22" fmla="*/ 2131 w 3756"/>
                <a:gd name="T23" fmla="*/ 876 h 2002"/>
                <a:gd name="T24" fmla="*/ 2382 w 3756"/>
                <a:gd name="T25" fmla="*/ 750 h 2002"/>
                <a:gd name="T26" fmla="*/ 2482 w 3756"/>
                <a:gd name="T27" fmla="*/ 750 h 2002"/>
                <a:gd name="T28" fmla="*/ 3702 w 3756"/>
                <a:gd name="T29" fmla="*/ 748 h 2002"/>
                <a:gd name="T30" fmla="*/ 2505 w 3756"/>
                <a:gd name="T31" fmla="*/ 748 h 2002"/>
                <a:gd name="T32" fmla="*/ 2131 w 3756"/>
                <a:gd name="T33" fmla="*/ 1122 h 2002"/>
                <a:gd name="T34" fmla="*/ 2131 w 3756"/>
                <a:gd name="T35" fmla="*/ 1247 h 2002"/>
                <a:gd name="T36" fmla="*/ 1876 w 3756"/>
                <a:gd name="T37" fmla="*/ 1002 h 2002"/>
                <a:gd name="T38" fmla="*/ 1627 w 3756"/>
                <a:gd name="T39" fmla="*/ 1251 h 2002"/>
                <a:gd name="T40" fmla="*/ 876 w 3756"/>
                <a:gd name="T41" fmla="*/ 2002 h 2002"/>
                <a:gd name="T42" fmla="*/ 125 w 3756"/>
                <a:gd name="T43" fmla="*/ 1251 h 2002"/>
                <a:gd name="T44" fmla="*/ 125 w 3756"/>
                <a:gd name="T45" fmla="*/ 1001 h 2002"/>
                <a:gd name="T46" fmla="*/ 0 w 3756"/>
                <a:gd name="T47" fmla="*/ 785 h 2002"/>
                <a:gd name="T48" fmla="*/ 0 w 3756"/>
                <a:gd name="T49" fmla="*/ 688 h 2002"/>
                <a:gd name="T50" fmla="*/ 1376 w 3756"/>
                <a:gd name="T51" fmla="*/ 0 h 2002"/>
                <a:gd name="T52" fmla="*/ 1377 w 3756"/>
                <a:gd name="T53" fmla="*/ 0 h 2002"/>
                <a:gd name="T54" fmla="*/ 1502 w 3756"/>
                <a:gd name="T55" fmla="*/ 125 h 2002"/>
                <a:gd name="T56" fmla="*/ 1274 w 3756"/>
                <a:gd name="T57" fmla="*/ 750 h 2002"/>
                <a:gd name="T58" fmla="*/ 1374 w 3756"/>
                <a:gd name="T59" fmla="*/ 750 h 2002"/>
                <a:gd name="T60" fmla="*/ 1625 w 3756"/>
                <a:gd name="T61" fmla="*/ 876 h 2002"/>
                <a:gd name="T62" fmla="*/ 1874 w 3756"/>
                <a:gd name="T63" fmla="*/ 1002 h 2002"/>
                <a:gd name="T64" fmla="*/ 1625 w 3756"/>
                <a:gd name="T65" fmla="*/ 1247 h 2002"/>
                <a:gd name="T66" fmla="*/ 1625 w 3756"/>
                <a:gd name="T67" fmla="*/ 1122 h 2002"/>
                <a:gd name="T68" fmla="*/ 1251 w 3756"/>
                <a:gd name="T69" fmla="*/ 748 h 2002"/>
                <a:gd name="T70" fmla="*/ 54 w 3756"/>
                <a:gd name="T71" fmla="*/ 748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56" h="2002">
                  <a:moveTo>
                    <a:pt x="2254" y="125"/>
                  </a:moveTo>
                  <a:cubicBezTo>
                    <a:pt x="2379" y="0"/>
                    <a:pt x="2379" y="0"/>
                    <a:pt x="2379" y="0"/>
                  </a:cubicBezTo>
                  <a:cubicBezTo>
                    <a:pt x="2380" y="0"/>
                    <a:pt x="2380" y="0"/>
                    <a:pt x="2380" y="0"/>
                  </a:cubicBezTo>
                  <a:cubicBezTo>
                    <a:pt x="3756" y="688"/>
                    <a:pt x="3756" y="688"/>
                    <a:pt x="3756" y="688"/>
                  </a:cubicBezTo>
                  <a:cubicBezTo>
                    <a:pt x="3756" y="785"/>
                    <a:pt x="3756" y="785"/>
                    <a:pt x="3756" y="785"/>
                  </a:cubicBezTo>
                  <a:cubicBezTo>
                    <a:pt x="3681" y="828"/>
                    <a:pt x="3631" y="909"/>
                    <a:pt x="3631" y="1001"/>
                  </a:cubicBezTo>
                  <a:cubicBezTo>
                    <a:pt x="3631" y="1251"/>
                    <a:pt x="3631" y="1251"/>
                    <a:pt x="3631" y="1251"/>
                  </a:cubicBezTo>
                  <a:cubicBezTo>
                    <a:pt x="3631" y="1665"/>
                    <a:pt x="3294" y="2002"/>
                    <a:pt x="2880" y="2002"/>
                  </a:cubicBezTo>
                  <a:cubicBezTo>
                    <a:pt x="2466" y="2002"/>
                    <a:pt x="2129" y="1665"/>
                    <a:pt x="2129" y="1251"/>
                  </a:cubicBezTo>
                  <a:cubicBezTo>
                    <a:pt x="2129" y="1114"/>
                    <a:pt x="2017" y="1002"/>
                    <a:pt x="1880" y="1002"/>
                  </a:cubicBezTo>
                  <a:moveTo>
                    <a:pt x="1882" y="1002"/>
                  </a:moveTo>
                  <a:cubicBezTo>
                    <a:pt x="1976" y="1002"/>
                    <a:pt x="2065" y="957"/>
                    <a:pt x="2131" y="876"/>
                  </a:cubicBezTo>
                  <a:cubicBezTo>
                    <a:pt x="2198" y="795"/>
                    <a:pt x="2287" y="750"/>
                    <a:pt x="2382" y="750"/>
                  </a:cubicBezTo>
                  <a:cubicBezTo>
                    <a:pt x="2482" y="750"/>
                    <a:pt x="2482" y="750"/>
                    <a:pt x="2482" y="750"/>
                  </a:cubicBezTo>
                  <a:moveTo>
                    <a:pt x="3702" y="748"/>
                  </a:moveTo>
                  <a:cubicBezTo>
                    <a:pt x="2505" y="748"/>
                    <a:pt x="2505" y="748"/>
                    <a:pt x="2505" y="748"/>
                  </a:cubicBezTo>
                  <a:cubicBezTo>
                    <a:pt x="2299" y="748"/>
                    <a:pt x="2131" y="916"/>
                    <a:pt x="2131" y="1122"/>
                  </a:cubicBezTo>
                  <a:cubicBezTo>
                    <a:pt x="2131" y="1247"/>
                    <a:pt x="2131" y="1247"/>
                    <a:pt x="2131" y="1247"/>
                  </a:cubicBezTo>
                  <a:moveTo>
                    <a:pt x="1876" y="1002"/>
                  </a:moveTo>
                  <a:cubicBezTo>
                    <a:pt x="1739" y="1002"/>
                    <a:pt x="1627" y="1114"/>
                    <a:pt x="1627" y="1251"/>
                  </a:cubicBezTo>
                  <a:cubicBezTo>
                    <a:pt x="1627" y="1665"/>
                    <a:pt x="1290" y="2002"/>
                    <a:pt x="876" y="2002"/>
                  </a:cubicBezTo>
                  <a:cubicBezTo>
                    <a:pt x="462" y="2002"/>
                    <a:pt x="125" y="1665"/>
                    <a:pt x="125" y="1251"/>
                  </a:cubicBezTo>
                  <a:cubicBezTo>
                    <a:pt x="125" y="1001"/>
                    <a:pt x="125" y="1001"/>
                    <a:pt x="125" y="1001"/>
                  </a:cubicBezTo>
                  <a:cubicBezTo>
                    <a:pt x="125" y="909"/>
                    <a:pt x="75" y="828"/>
                    <a:pt x="0" y="785"/>
                  </a:cubicBezTo>
                  <a:cubicBezTo>
                    <a:pt x="0" y="688"/>
                    <a:pt x="0" y="688"/>
                    <a:pt x="0" y="688"/>
                  </a:cubicBezTo>
                  <a:cubicBezTo>
                    <a:pt x="1376" y="0"/>
                    <a:pt x="1376" y="0"/>
                    <a:pt x="1376" y="0"/>
                  </a:cubicBezTo>
                  <a:cubicBezTo>
                    <a:pt x="1376" y="0"/>
                    <a:pt x="1376" y="0"/>
                    <a:pt x="1377" y="0"/>
                  </a:cubicBezTo>
                  <a:cubicBezTo>
                    <a:pt x="1502" y="125"/>
                    <a:pt x="1502" y="125"/>
                    <a:pt x="1502" y="125"/>
                  </a:cubicBezTo>
                  <a:moveTo>
                    <a:pt x="1274" y="750"/>
                  </a:moveTo>
                  <a:cubicBezTo>
                    <a:pt x="1374" y="750"/>
                    <a:pt x="1374" y="750"/>
                    <a:pt x="1374" y="750"/>
                  </a:cubicBezTo>
                  <a:cubicBezTo>
                    <a:pt x="1469" y="750"/>
                    <a:pt x="1558" y="795"/>
                    <a:pt x="1625" y="876"/>
                  </a:cubicBezTo>
                  <a:cubicBezTo>
                    <a:pt x="1691" y="957"/>
                    <a:pt x="1780" y="1002"/>
                    <a:pt x="1874" y="1002"/>
                  </a:cubicBezTo>
                  <a:moveTo>
                    <a:pt x="1625" y="1247"/>
                  </a:moveTo>
                  <a:cubicBezTo>
                    <a:pt x="1625" y="1122"/>
                    <a:pt x="1625" y="1122"/>
                    <a:pt x="1625" y="1122"/>
                  </a:cubicBezTo>
                  <a:cubicBezTo>
                    <a:pt x="1625" y="916"/>
                    <a:pt x="1457" y="748"/>
                    <a:pt x="1251" y="748"/>
                  </a:cubicBezTo>
                  <a:cubicBezTo>
                    <a:pt x="54" y="748"/>
                    <a:pt x="54" y="748"/>
                    <a:pt x="54" y="74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sp>
          <p:nvSpPr>
            <p:cNvPr id="101" name="pencil" title="Icon of a pencil">
              <a:extLst>
                <a:ext uri="{FF2B5EF4-FFF2-40B4-BE49-F238E27FC236}">
                  <a16:creationId xmlns:a16="http://schemas.microsoft.com/office/drawing/2014/main" id="{8DFB3E7E-7502-4ED4-AA15-AA670418B6F4}"/>
                </a:ext>
              </a:extLst>
            </p:cNvPr>
            <p:cNvSpPr>
              <a:spLocks noChangeAspect="1" noEditPoints="1"/>
            </p:cNvSpPr>
            <p:nvPr/>
          </p:nvSpPr>
          <p:spPr bwMode="auto">
            <a:xfrm>
              <a:off x="1614154" y="4564499"/>
              <a:ext cx="365708" cy="365708"/>
            </a:xfrm>
            <a:custGeom>
              <a:avLst/>
              <a:gdLst>
                <a:gd name="T0" fmla="*/ 94 w 334"/>
                <a:gd name="T1" fmla="*/ 310 h 335"/>
                <a:gd name="T2" fmla="*/ 0 w 334"/>
                <a:gd name="T3" fmla="*/ 335 h 335"/>
                <a:gd name="T4" fmla="*/ 24 w 334"/>
                <a:gd name="T5" fmla="*/ 243 h 335"/>
                <a:gd name="T6" fmla="*/ 249 w 334"/>
                <a:gd name="T7" fmla="*/ 18 h 335"/>
                <a:gd name="T8" fmla="*/ 316 w 334"/>
                <a:gd name="T9" fmla="*/ 18 h 335"/>
                <a:gd name="T10" fmla="*/ 316 w 334"/>
                <a:gd name="T11" fmla="*/ 85 h 335"/>
                <a:gd name="T12" fmla="*/ 94 w 334"/>
                <a:gd name="T13" fmla="*/ 310 h 335"/>
                <a:gd name="T14" fmla="*/ 232 w 334"/>
                <a:gd name="T15" fmla="*/ 35 h 335"/>
                <a:gd name="T16" fmla="*/ 300 w 334"/>
                <a:gd name="T17" fmla="*/ 102 h 335"/>
                <a:gd name="T18" fmla="*/ 94 w 334"/>
                <a:gd name="T19" fmla="*/ 310 h 335"/>
                <a:gd name="T20" fmla="*/ 74 w 334"/>
                <a:gd name="T21" fmla="*/ 260 h 335"/>
                <a:gd name="T22" fmla="*/ 24 w 334"/>
                <a:gd name="T23" fmla="*/ 243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4" h="335">
                  <a:moveTo>
                    <a:pt x="94" y="310"/>
                  </a:moveTo>
                  <a:cubicBezTo>
                    <a:pt x="0" y="335"/>
                    <a:pt x="0" y="335"/>
                    <a:pt x="0" y="335"/>
                  </a:cubicBezTo>
                  <a:cubicBezTo>
                    <a:pt x="24" y="243"/>
                    <a:pt x="24" y="243"/>
                    <a:pt x="24" y="243"/>
                  </a:cubicBezTo>
                  <a:cubicBezTo>
                    <a:pt x="249" y="18"/>
                    <a:pt x="249" y="18"/>
                    <a:pt x="249" y="18"/>
                  </a:cubicBezTo>
                  <a:cubicBezTo>
                    <a:pt x="268" y="0"/>
                    <a:pt x="298" y="0"/>
                    <a:pt x="316" y="18"/>
                  </a:cubicBezTo>
                  <a:cubicBezTo>
                    <a:pt x="334" y="36"/>
                    <a:pt x="334" y="66"/>
                    <a:pt x="316" y="85"/>
                  </a:cubicBezTo>
                  <a:lnTo>
                    <a:pt x="94" y="310"/>
                  </a:lnTo>
                  <a:close/>
                  <a:moveTo>
                    <a:pt x="232" y="35"/>
                  </a:moveTo>
                  <a:cubicBezTo>
                    <a:pt x="300" y="102"/>
                    <a:pt x="300" y="102"/>
                    <a:pt x="300" y="102"/>
                  </a:cubicBezTo>
                  <a:moveTo>
                    <a:pt x="94" y="310"/>
                  </a:moveTo>
                  <a:cubicBezTo>
                    <a:pt x="94" y="310"/>
                    <a:pt x="98" y="287"/>
                    <a:pt x="74" y="260"/>
                  </a:cubicBezTo>
                  <a:cubicBezTo>
                    <a:pt x="50" y="233"/>
                    <a:pt x="24" y="243"/>
                    <a:pt x="24" y="24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cxnSp>
        <p:nvCxnSpPr>
          <p:cNvPr id="105" name="Straight Connector 104">
            <a:extLst>
              <a:ext uri="{FF2B5EF4-FFF2-40B4-BE49-F238E27FC236}">
                <a16:creationId xmlns:a16="http://schemas.microsoft.com/office/drawing/2014/main" id="{8D816D77-41C2-4467-8848-A6AFF502F28A}"/>
              </a:ext>
            </a:extLst>
          </p:cNvPr>
          <p:cNvCxnSpPr>
            <a:cxnSpLocks/>
          </p:cNvCxnSpPr>
          <p:nvPr/>
        </p:nvCxnSpPr>
        <p:spPr>
          <a:xfrm>
            <a:off x="2158770" y="3041325"/>
            <a:ext cx="0" cy="550541"/>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aphicFrame>
        <p:nvGraphicFramePr>
          <p:cNvPr id="24" name="Table 46">
            <a:extLst>
              <a:ext uri="{FF2B5EF4-FFF2-40B4-BE49-F238E27FC236}">
                <a16:creationId xmlns:a16="http://schemas.microsoft.com/office/drawing/2014/main" id="{68C25912-C3B4-4559-AE10-EA0C275DD0EA}"/>
              </a:ext>
            </a:extLst>
          </p:cNvPr>
          <p:cNvGraphicFramePr>
            <a:graphicFrameLocks noGrp="1"/>
          </p:cNvGraphicFramePr>
          <p:nvPr>
            <p:extLst>
              <p:ext uri="{D42A27DB-BD31-4B8C-83A1-F6EECF244321}">
                <p14:modId xmlns:p14="http://schemas.microsoft.com/office/powerpoint/2010/main" val="1503939855"/>
              </p:ext>
            </p:extLst>
          </p:nvPr>
        </p:nvGraphicFramePr>
        <p:xfrm>
          <a:off x="0" y="6180915"/>
          <a:ext cx="12192000" cy="840212"/>
        </p:xfrm>
        <a:graphic>
          <a:graphicData uri="http://schemas.openxmlformats.org/drawingml/2006/table">
            <a:tbl>
              <a:tblPr firstRow="1" bandRow="1">
                <a:tableStyleId>{5C22544A-7EE6-4342-B048-85BDC9FD1C3A}</a:tableStyleId>
              </a:tblPr>
              <a:tblGrid>
                <a:gridCol w="864973">
                  <a:extLst>
                    <a:ext uri="{9D8B030D-6E8A-4147-A177-3AD203B41FA5}">
                      <a16:colId xmlns:a16="http://schemas.microsoft.com/office/drawing/2014/main" val="2727135258"/>
                    </a:ext>
                  </a:extLst>
                </a:gridCol>
                <a:gridCol w="840259">
                  <a:extLst>
                    <a:ext uri="{9D8B030D-6E8A-4147-A177-3AD203B41FA5}">
                      <a16:colId xmlns:a16="http://schemas.microsoft.com/office/drawing/2014/main" val="2021159383"/>
                    </a:ext>
                  </a:extLst>
                </a:gridCol>
                <a:gridCol w="908222">
                  <a:extLst>
                    <a:ext uri="{9D8B030D-6E8A-4147-A177-3AD203B41FA5}">
                      <a16:colId xmlns:a16="http://schemas.microsoft.com/office/drawing/2014/main" val="503194899"/>
                    </a:ext>
                  </a:extLst>
                </a:gridCol>
                <a:gridCol w="939114">
                  <a:extLst>
                    <a:ext uri="{9D8B030D-6E8A-4147-A177-3AD203B41FA5}">
                      <a16:colId xmlns:a16="http://schemas.microsoft.com/office/drawing/2014/main" val="3479706331"/>
                    </a:ext>
                  </a:extLst>
                </a:gridCol>
                <a:gridCol w="988540">
                  <a:extLst>
                    <a:ext uri="{9D8B030D-6E8A-4147-A177-3AD203B41FA5}">
                      <a16:colId xmlns:a16="http://schemas.microsoft.com/office/drawing/2014/main" val="1410495515"/>
                    </a:ext>
                  </a:extLst>
                </a:gridCol>
                <a:gridCol w="852616">
                  <a:extLst>
                    <a:ext uri="{9D8B030D-6E8A-4147-A177-3AD203B41FA5}">
                      <a16:colId xmlns:a16="http://schemas.microsoft.com/office/drawing/2014/main" val="4019179051"/>
                    </a:ext>
                  </a:extLst>
                </a:gridCol>
                <a:gridCol w="951471">
                  <a:extLst>
                    <a:ext uri="{9D8B030D-6E8A-4147-A177-3AD203B41FA5}">
                      <a16:colId xmlns:a16="http://schemas.microsoft.com/office/drawing/2014/main" val="2845264500"/>
                    </a:ext>
                  </a:extLst>
                </a:gridCol>
                <a:gridCol w="815546">
                  <a:extLst>
                    <a:ext uri="{9D8B030D-6E8A-4147-A177-3AD203B41FA5}">
                      <a16:colId xmlns:a16="http://schemas.microsoft.com/office/drawing/2014/main" val="1998852072"/>
                    </a:ext>
                  </a:extLst>
                </a:gridCol>
                <a:gridCol w="871151">
                  <a:extLst>
                    <a:ext uri="{9D8B030D-6E8A-4147-A177-3AD203B41FA5}">
                      <a16:colId xmlns:a16="http://schemas.microsoft.com/office/drawing/2014/main" val="166283103"/>
                    </a:ext>
                  </a:extLst>
                </a:gridCol>
                <a:gridCol w="939113">
                  <a:extLst>
                    <a:ext uri="{9D8B030D-6E8A-4147-A177-3AD203B41FA5}">
                      <a16:colId xmlns:a16="http://schemas.microsoft.com/office/drawing/2014/main" val="367959744"/>
                    </a:ext>
                  </a:extLst>
                </a:gridCol>
                <a:gridCol w="797011">
                  <a:extLst>
                    <a:ext uri="{9D8B030D-6E8A-4147-A177-3AD203B41FA5}">
                      <a16:colId xmlns:a16="http://schemas.microsoft.com/office/drawing/2014/main" val="1579851546"/>
                    </a:ext>
                  </a:extLst>
                </a:gridCol>
                <a:gridCol w="797011">
                  <a:extLst>
                    <a:ext uri="{9D8B030D-6E8A-4147-A177-3AD203B41FA5}">
                      <a16:colId xmlns:a16="http://schemas.microsoft.com/office/drawing/2014/main" val="3005266008"/>
                    </a:ext>
                  </a:extLst>
                </a:gridCol>
                <a:gridCol w="784654">
                  <a:extLst>
                    <a:ext uri="{9D8B030D-6E8A-4147-A177-3AD203B41FA5}">
                      <a16:colId xmlns:a16="http://schemas.microsoft.com/office/drawing/2014/main" val="2507758195"/>
                    </a:ext>
                  </a:extLst>
                </a:gridCol>
                <a:gridCol w="842319">
                  <a:extLst>
                    <a:ext uri="{9D8B030D-6E8A-4147-A177-3AD203B41FA5}">
                      <a16:colId xmlns:a16="http://schemas.microsoft.com/office/drawing/2014/main" val="2126066408"/>
                    </a:ext>
                  </a:extLst>
                </a:gridCol>
              </a:tblGrid>
              <a:tr h="840212">
                <a:tc>
                  <a:txBody>
                    <a:bodyPr/>
                    <a:lstStyle/>
                    <a:p>
                      <a:pPr algn="ctr"/>
                      <a:r>
                        <a:rPr lang="en-US" sz="800" b="0" dirty="0">
                          <a:solidFill>
                            <a:schemeClr val="tx1">
                              <a:lumMod val="50000"/>
                              <a:lumOff val="50000"/>
                            </a:schemeClr>
                          </a:solidFill>
                        </a:rPr>
                        <a:t>Welcome</a:t>
                      </a:r>
                    </a:p>
                  </a:txBody>
                  <a:tcPr anchor="ctr">
                    <a:lnL w="12700" cmpd="sng">
                      <a:noFill/>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Keynote</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Demo Walkthrough</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Attack Patterns + Catching Attacks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kern="1200" dirty="0">
                          <a:solidFill>
                            <a:schemeClr val="tx1">
                              <a:lumMod val="50000"/>
                              <a:lumOff val="50000"/>
                            </a:schemeClr>
                          </a:solidFill>
                          <a:latin typeface="+mn-lt"/>
                          <a:ea typeface="+mn-ea"/>
                          <a:cs typeface="+mn-cs"/>
                        </a:rPr>
                        <a:t>Activity: Attack Patterns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kern="1200" dirty="0">
                          <a:solidFill>
                            <a:schemeClr val="tx1">
                              <a:lumMod val="50000"/>
                              <a:lumOff val="50000"/>
                            </a:schemeClr>
                          </a:solidFill>
                          <a:latin typeface="+mn-lt"/>
                          <a:ea typeface="+mn-ea"/>
                          <a:cs typeface="+mn-cs"/>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t>Lab: Attack Simulation</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5C2D91"/>
                    </a:solidFill>
                  </a:tcPr>
                </a:tc>
                <a:tc>
                  <a:txBody>
                    <a:bodyPr/>
                    <a:lstStyle/>
                    <a:p>
                      <a:pPr algn="ctr"/>
                      <a:r>
                        <a:rPr lang="en-US" sz="800" b="0" dirty="0">
                          <a:solidFill>
                            <a:schemeClr val="tx1"/>
                          </a:solidFill>
                        </a:rPr>
                        <a:t>Long</a:t>
                      </a:r>
                      <a:br>
                        <a:rPr lang="en-US" sz="800" b="0" dirty="0">
                          <a:solidFill>
                            <a:schemeClr val="tx1"/>
                          </a:solidFill>
                        </a:rPr>
                      </a:br>
                      <a:r>
                        <a:rPr lang="en-US" sz="800" b="0" dirty="0">
                          <a:solidFill>
                            <a:schemeClr val="tx1"/>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D2D2D2"/>
                    </a:solidFill>
                  </a:tcPr>
                </a:tc>
                <a:tc>
                  <a:txBody>
                    <a:bodyPr/>
                    <a:lstStyle/>
                    <a:p>
                      <a:pPr algn="ctr"/>
                      <a:r>
                        <a:rPr lang="en-US" sz="800" b="0" dirty="0"/>
                        <a:t>Windows Defender, Attack Analysis, Threats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2145A"/>
                    </a:solidFill>
                  </a:tcPr>
                </a:tc>
                <a:tc>
                  <a:txBody>
                    <a:bodyPr/>
                    <a:lstStyle/>
                    <a:p>
                      <a:pPr algn="ctr"/>
                      <a:r>
                        <a:rPr lang="en-US" sz="800" b="0" dirty="0"/>
                        <a:t>Restoring Systems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2145A"/>
                    </a:solidFill>
                  </a:tcPr>
                </a:tc>
                <a:tc>
                  <a:txBody>
                    <a:bodyPr/>
                    <a:lstStyle/>
                    <a:p>
                      <a:pPr algn="ctr"/>
                      <a:r>
                        <a:rPr lang="en-US" sz="800" b="0" dirty="0"/>
                        <a:t>Activity: Restoring Systems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5C2D91"/>
                    </a:solidFill>
                  </a:tcPr>
                </a:tc>
                <a:tc>
                  <a:txBody>
                    <a:bodyPr/>
                    <a:lstStyle/>
                    <a:p>
                      <a:pPr algn="ctr"/>
                      <a:r>
                        <a:rPr lang="en-US" sz="800" b="0" dirty="0"/>
                        <a:t>Lab: Restoring Systems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5C2D91"/>
                    </a:solidFill>
                  </a:tcPr>
                </a:tc>
                <a:tc>
                  <a:txBody>
                    <a:bodyPr/>
                    <a:lstStyle/>
                    <a:p>
                      <a:pPr algn="ctr"/>
                      <a:r>
                        <a:rPr lang="en-US" sz="800" b="0" dirty="0">
                          <a:solidFill>
                            <a:schemeClr val="tx1"/>
                          </a:solidFill>
                        </a:rPr>
                        <a:t>Closing</a:t>
                      </a:r>
                    </a:p>
                  </a:txBody>
                  <a:tcPr anchor="ctr">
                    <a:lnL w="3175" cap="flat" cmpd="sng" algn="ctr">
                      <a:solidFill>
                        <a:schemeClr val="bg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solidFill>
                      <a:srgbClr val="FFF100"/>
                    </a:solidFill>
                  </a:tcPr>
                </a:tc>
                <a:extLst>
                  <a:ext uri="{0D108BD9-81ED-4DB2-BD59-A6C34878D82A}">
                    <a16:rowId xmlns:a16="http://schemas.microsoft.com/office/drawing/2014/main" val="1784898955"/>
                  </a:ext>
                </a:extLst>
              </a:tr>
            </a:tbl>
          </a:graphicData>
        </a:graphic>
      </p:graphicFrame>
    </p:spTree>
    <p:custDataLst>
      <p:tags r:id="rId1"/>
    </p:custDataLst>
    <p:extLst>
      <p:ext uri="{BB962C8B-B14F-4D97-AF65-F5344CB8AC3E}">
        <p14:creationId xmlns:p14="http://schemas.microsoft.com/office/powerpoint/2010/main" val="3354067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Security Resources</a:t>
            </a:r>
          </a:p>
        </p:txBody>
      </p:sp>
    </p:spTree>
    <p:extLst>
      <p:ext uri="{BB962C8B-B14F-4D97-AF65-F5344CB8AC3E}">
        <p14:creationId xmlns:p14="http://schemas.microsoft.com/office/powerpoint/2010/main" val="2778555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Customer Training</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r>
              <a:rPr lang="en-US" sz="1800" dirty="0">
                <a:hlinkClick r:id="rId3">
                  <a:extLst>
                    <a:ext uri="{A12FA001-AC4F-418D-AE19-62706E023703}">
                      <ahyp:hlinkClr xmlns:ahyp="http://schemas.microsoft.com/office/drawing/2018/hyperlinkcolor" val="tx"/>
                    </a:ext>
                  </a:extLst>
                </a:hlinkClick>
              </a:rPr>
              <a:t>Microsoft Defender for Endpoint Ninja Training</a:t>
            </a:r>
            <a:r>
              <a:rPr lang="en-US" sz="1800" dirty="0"/>
              <a:t> - </a:t>
            </a:r>
            <a:r>
              <a:rPr lang="en-US" sz="1800" dirty="0">
                <a:hlinkClick r:id="rId3">
                  <a:extLst>
                    <a:ext uri="{A12FA001-AC4F-418D-AE19-62706E023703}">
                      <ahyp:hlinkClr xmlns:ahyp="http://schemas.microsoft.com/office/drawing/2018/hyperlinkcolor" val="tx"/>
                    </a:ext>
                  </a:extLst>
                </a:hlinkClick>
              </a:rPr>
              <a:t>https://techcommunity.microsoft.com/t5/microsoft-defender-for-endpoint/become-a-microsoft-defender-for-endpoint-ninja/ba-p/1515647</a:t>
            </a:r>
            <a:endParaRPr lang="en-US" sz="1800" dirty="0"/>
          </a:p>
          <a:p>
            <a:r>
              <a:rPr lang="en-US" sz="1800" dirty="0"/>
              <a:t>CISO Workshop - </a:t>
            </a:r>
            <a:r>
              <a:rPr lang="en-US" sz="1800" dirty="0">
                <a:hlinkClick r:id="rId4">
                  <a:extLst>
                    <a:ext uri="{A12FA001-AC4F-418D-AE19-62706E023703}">
                      <ahyp:hlinkClr xmlns:ahyp="http://schemas.microsoft.com/office/drawing/2018/hyperlinkcolor" val="tx"/>
                    </a:ext>
                  </a:extLst>
                </a:hlinkClick>
              </a:rPr>
              <a:t>https://docs.microsoft.com/en-us/security/ciso-workshop</a:t>
            </a:r>
            <a:endParaRPr lang="en-US" sz="1800" dirty="0"/>
          </a:p>
          <a:p>
            <a:r>
              <a:rPr lang="en-US" sz="1800" dirty="0"/>
              <a:t>Azure Sentinel Training – https://techcommunity.microsoft.com/t5/azure-sentinel/become-an-azure-sentinel-ninja-the-complete-level-400-training/ba-p/1246310</a:t>
            </a:r>
          </a:p>
          <a:p>
            <a:r>
              <a:rPr lang="en-US" sz="1800" dirty="0"/>
              <a:t>AZ-500 - https://docs.microsoft.com/en-us/learn/certifications/exams/az-500</a:t>
            </a:r>
          </a:p>
          <a:p>
            <a:r>
              <a:rPr lang="en-US" sz="1800" dirty="0"/>
              <a:t>SC-200 - https://docs.microsoft.com/en-us/learn/certifications/exams/sc-200</a:t>
            </a:r>
          </a:p>
        </p:txBody>
      </p:sp>
    </p:spTree>
    <p:extLst>
      <p:ext uri="{BB962C8B-B14F-4D97-AF65-F5344CB8AC3E}">
        <p14:creationId xmlns:p14="http://schemas.microsoft.com/office/powerpoint/2010/main" val="3178860945"/>
      </p:ext>
    </p:extLst>
  </p:cSld>
  <p:clrMapOvr>
    <a:masterClrMapping/>
  </p:clrMapOvr>
  <p:transition>
    <p:fade/>
  </p:transition>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Security Resources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r>
              <a:rPr lang="en-US" sz="1800" dirty="0"/>
              <a:t>Twitter</a:t>
            </a:r>
          </a:p>
          <a:p>
            <a:r>
              <a:rPr lang="en-US" sz="1800" dirty="0"/>
              <a:t>	Microsoft Security Intelligence - [@MsftSecIntel](https://www.twttier.com/MsftSecIntel)</a:t>
            </a:r>
          </a:p>
          <a:p>
            <a:r>
              <a:rPr lang="en-US" sz="1800" dirty="0"/>
              <a:t>	Microsoft Intune - [@MSIntune](https://www.twttier.com/MsIntune)</a:t>
            </a:r>
          </a:p>
          <a:p>
            <a:r>
              <a:rPr lang="en-US" sz="1800" dirty="0"/>
              <a:t>	Microsoft Security - [@msftsecurity](</a:t>
            </a:r>
            <a:r>
              <a:rPr lang="en-US" sz="1800" dirty="0">
                <a:hlinkClick r:id="rId3">
                  <a:extLst>
                    <a:ext uri="{A12FA001-AC4F-418D-AE19-62706E023703}">
                      <ahyp:hlinkClr xmlns:ahyp="http://schemas.microsoft.com/office/drawing/2018/hyperlinkcolor" val="tx"/>
                    </a:ext>
                  </a:extLst>
                </a:hlinkClick>
              </a:rPr>
              <a:t>https://www.twttier.com/msftsecurity</a:t>
            </a:r>
            <a:r>
              <a:rPr lang="en-US" sz="1800" dirty="0"/>
              <a:t>)</a:t>
            </a:r>
          </a:p>
          <a:p>
            <a:r>
              <a:rPr lang="en-US" sz="1800" dirty="0"/>
              <a:t>	Microsoft Security Intelligence - [@msftsecurity](https://www.twttier.com/wsecurity)</a:t>
            </a:r>
          </a:p>
          <a:p>
            <a:pPr>
              <a:lnSpc>
                <a:spcPct val="100000"/>
              </a:lnSpc>
              <a:spcAft>
                <a:spcPts val="1000"/>
              </a:spcAft>
            </a:pPr>
            <a:r>
              <a:rPr lang="en-US" sz="1800" dirty="0"/>
              <a:t>Blogs</a:t>
            </a:r>
          </a:p>
          <a:p>
            <a:pPr>
              <a:lnSpc>
                <a:spcPct val="100000"/>
              </a:lnSpc>
              <a:spcAft>
                <a:spcPts val="1000"/>
              </a:spcAft>
            </a:pPr>
            <a:r>
              <a:rPr lang="en-US" sz="1800" dirty="0"/>
              <a:t>	https://www.microsoft.com/security/blog/product/windows/	</a:t>
            </a:r>
          </a:p>
          <a:p>
            <a:pPr>
              <a:lnSpc>
                <a:spcPct val="100000"/>
              </a:lnSpc>
              <a:spcAft>
                <a:spcPts val="1000"/>
              </a:spcAft>
            </a:pPr>
            <a:r>
              <a:rPr lang="en-US" sz="1800" dirty="0"/>
              <a:t>	https://www.microsoft.com/security/blog/ciso-series/</a:t>
            </a:r>
          </a:p>
        </p:txBody>
      </p:sp>
    </p:spTree>
    <p:extLst>
      <p:ext uri="{BB962C8B-B14F-4D97-AF65-F5344CB8AC3E}">
        <p14:creationId xmlns:p14="http://schemas.microsoft.com/office/powerpoint/2010/main" val="1847396785"/>
      </p:ext>
    </p:extLst>
  </p:cSld>
  <p:clrMapOvr>
    <a:masterClrMapping/>
  </p:clrMapOvr>
  <p:transition>
    <p:fade/>
  </p:transition>
</p:sld>
</file>

<file path=ppt/slides/slide1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DCEA469-8B54-4D1E-8AC8-43C53D5710A6}"/>
              </a:ext>
            </a:extLst>
          </p:cNvPr>
          <p:cNvSpPr>
            <a:spLocks noGrp="1"/>
          </p:cNvSpPr>
          <p:nvPr>
            <p:ph type="title"/>
          </p:nvPr>
        </p:nvSpPr>
        <p:spPr>
          <a:xfrm>
            <a:off x="5760500" y="321586"/>
            <a:ext cx="6563533" cy="844833"/>
          </a:xfrm>
        </p:spPr>
        <p:txBody>
          <a:bodyPr/>
          <a:lstStyle/>
          <a:p>
            <a:r>
              <a:rPr lang="en-US" dirty="0">
                <a:cs typeface="Segoe UI"/>
              </a:rPr>
              <a:t>Full Group Activity: </a:t>
            </a:r>
            <a:br>
              <a:rPr lang="en-US" dirty="0">
                <a:cs typeface="Segoe UI"/>
              </a:rPr>
            </a:br>
            <a:r>
              <a:rPr lang="en-US" dirty="0"/>
              <a:t>Restoring Systems</a:t>
            </a:r>
          </a:p>
        </p:txBody>
      </p:sp>
      <p:sp>
        <p:nvSpPr>
          <p:cNvPr id="6" name="TextBox 5">
            <a:extLst>
              <a:ext uri="{FF2B5EF4-FFF2-40B4-BE49-F238E27FC236}">
                <a16:creationId xmlns:a16="http://schemas.microsoft.com/office/drawing/2014/main" id="{89BAF1FA-F3AB-470E-9FE2-32FC7A3BE184}"/>
              </a:ext>
            </a:extLst>
          </p:cNvPr>
          <p:cNvSpPr txBox="1"/>
          <p:nvPr/>
        </p:nvSpPr>
        <p:spPr>
          <a:xfrm>
            <a:off x="5760500" y="1889356"/>
            <a:ext cx="6152808" cy="1461169"/>
          </a:xfrm>
          <a:prstGeom prst="rect">
            <a:avLst/>
          </a:prstGeom>
          <a:noFill/>
        </p:spPr>
        <p:txBody>
          <a:bodyPr wrap="square" lIns="0" tIns="0" rIns="0" bIns="0" rtlCol="0">
            <a:spAutoFit/>
          </a:bodyPr>
          <a:lstStyle/>
          <a:p>
            <a:r>
              <a:rPr lang="en-US" sz="1765" b="1" dirty="0"/>
              <a:t>Objective: </a:t>
            </a:r>
            <a:r>
              <a:rPr lang="en-US" sz="1765" dirty="0"/>
              <a:t>As a result of participating in this activity, you will better be able to design a customer restoration strategy.</a:t>
            </a:r>
          </a:p>
          <a:p>
            <a:endParaRPr lang="en-US" sz="1765" dirty="0"/>
          </a:p>
          <a:p>
            <a:r>
              <a:rPr lang="en-US" sz="1400" b="1" dirty="0"/>
              <a:t>What you will be doing: </a:t>
            </a:r>
            <a:r>
              <a:rPr lang="en-US" sz="1400" dirty="0"/>
              <a:t>The facilitator will be posting questions to the entire group using an interactive tool called Mentimeter. The answers you post using Mentimeter will then drive the discussion. </a:t>
            </a:r>
          </a:p>
        </p:txBody>
      </p:sp>
      <p:sp>
        <p:nvSpPr>
          <p:cNvPr id="9" name="TextBox 8">
            <a:extLst>
              <a:ext uri="{FF2B5EF4-FFF2-40B4-BE49-F238E27FC236}">
                <a16:creationId xmlns:a16="http://schemas.microsoft.com/office/drawing/2014/main" id="{243FFC84-B70E-4064-83ED-02E404006BF8}"/>
              </a:ext>
            </a:extLst>
          </p:cNvPr>
          <p:cNvSpPr txBox="1"/>
          <p:nvPr/>
        </p:nvSpPr>
        <p:spPr>
          <a:xfrm>
            <a:off x="5760500" y="5887763"/>
            <a:ext cx="6547184" cy="430887"/>
          </a:xfrm>
          <a:prstGeom prst="rect">
            <a:avLst/>
          </a:prstGeom>
          <a:noFill/>
        </p:spPr>
        <p:txBody>
          <a:bodyPr wrap="square" lIns="0" tIns="0" rIns="0" bIns="0" rtlCol="0">
            <a:spAutoFit/>
          </a:bodyPr>
          <a:lstStyle/>
          <a:p>
            <a:r>
              <a:rPr lang="en-US" sz="1400" b="1"/>
              <a:t>Total Activity Time: 30 minutes </a:t>
            </a:r>
          </a:p>
          <a:p>
            <a:pPr marL="336145" indent="-336145">
              <a:buFont typeface="Arial" panose="020B0604020202020204" pitchFamily="34" charset="0"/>
              <a:buChar char="•"/>
            </a:pPr>
            <a:endParaRPr lang="en-US" sz="1400"/>
          </a:p>
        </p:txBody>
      </p:sp>
      <p:pic>
        <p:nvPicPr>
          <p:cNvPr id="2" name="Picture 1">
            <a:extLst>
              <a:ext uri="{FF2B5EF4-FFF2-40B4-BE49-F238E27FC236}">
                <a16:creationId xmlns:a16="http://schemas.microsoft.com/office/drawing/2014/main" id="{B605A305-DCFD-4AFD-92A6-7269AF4E79D6}"/>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15259" r="31927"/>
          <a:stretch/>
        </p:blipFill>
        <p:spPr>
          <a:xfrm>
            <a:off x="-36186" y="487"/>
            <a:ext cx="5429463" cy="6857027"/>
          </a:xfrm>
          <a:prstGeom prst="rect">
            <a:avLst/>
          </a:prstGeom>
        </p:spPr>
      </p:pic>
    </p:spTree>
    <p:extLst>
      <p:ext uri="{BB962C8B-B14F-4D97-AF65-F5344CB8AC3E}">
        <p14:creationId xmlns:p14="http://schemas.microsoft.com/office/powerpoint/2010/main" val="437471138"/>
      </p:ext>
    </p:extLst>
  </p:cSld>
  <p:clrMapOvr>
    <a:masterClrMapping/>
  </p:clrMapOvr>
  <p:transition>
    <p:fade/>
  </p:transition>
</p:sld>
</file>

<file path=ppt/slides/slide1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0B105FF4-5322-4B41-BA12-B1B509F3C2FA}"/>
              </a:ext>
            </a:extLst>
          </p:cNvPr>
          <p:cNvSpPr>
            <a:spLocks noGrp="1"/>
          </p:cNvSpPr>
          <p:nvPr>
            <p:ph type="title"/>
          </p:nvPr>
        </p:nvSpPr>
        <p:spPr>
          <a:xfrm>
            <a:off x="588263" y="2990440"/>
            <a:ext cx="4167887" cy="543097"/>
          </a:xfrm>
        </p:spPr>
        <p:txBody>
          <a:bodyPr/>
          <a:lstStyle/>
          <a:p>
            <a:r>
              <a:rPr lang="en-US" dirty="0"/>
              <a:t>Mentimeter Poll</a:t>
            </a:r>
          </a:p>
        </p:txBody>
      </p:sp>
      <p:sp>
        <p:nvSpPr>
          <p:cNvPr id="10" name="Text Placeholder 9">
            <a:extLst>
              <a:ext uri="{FF2B5EF4-FFF2-40B4-BE49-F238E27FC236}">
                <a16:creationId xmlns:a16="http://schemas.microsoft.com/office/drawing/2014/main" id="{9AFD0CC0-3A23-4586-AA8D-77DD85ABA710}"/>
              </a:ext>
            </a:extLst>
          </p:cNvPr>
          <p:cNvSpPr>
            <a:spLocks noGrp="1"/>
          </p:cNvSpPr>
          <p:nvPr>
            <p:ph type="body" sz="quarter" idx="12"/>
          </p:nvPr>
        </p:nvSpPr>
        <p:spPr>
          <a:xfrm>
            <a:off x="582042" y="3962401"/>
            <a:ext cx="4164583" cy="2112245"/>
          </a:xfrm>
        </p:spPr>
        <p:txBody>
          <a:bodyPr/>
          <a:lstStyle/>
          <a:p>
            <a:r>
              <a:rPr lang="en-US" dirty="0"/>
              <a:t>Scan QR Code </a:t>
            </a:r>
            <a:br>
              <a:rPr lang="en-US" dirty="0"/>
            </a:br>
            <a:endParaRPr lang="en-US" dirty="0"/>
          </a:p>
          <a:p>
            <a:r>
              <a:rPr lang="en-US" dirty="0"/>
              <a:t>or</a:t>
            </a:r>
            <a:br>
              <a:rPr lang="en-US" dirty="0"/>
            </a:br>
            <a:br>
              <a:rPr lang="en-US" dirty="0"/>
            </a:br>
            <a:r>
              <a:rPr lang="en-US" dirty="0"/>
              <a:t>Go to </a:t>
            </a:r>
            <a:r>
              <a:rPr lang="en-US" dirty="0">
                <a:hlinkClick r:id="rId3"/>
              </a:rPr>
              <a:t>www.menti.com</a:t>
            </a:r>
            <a:r>
              <a:rPr lang="en-US" dirty="0"/>
              <a:t> and use code</a:t>
            </a:r>
          </a:p>
          <a:p>
            <a:endParaRPr lang="en-US" dirty="0"/>
          </a:p>
          <a:p>
            <a:r>
              <a:rPr lang="en-US" b="1" i="0" dirty="0">
                <a:effectLst/>
                <a:latin typeface="MentiText"/>
              </a:rPr>
              <a:t>1183 9575</a:t>
            </a:r>
            <a:endParaRPr lang="en-US" dirty="0"/>
          </a:p>
        </p:txBody>
      </p:sp>
      <p:pic>
        <p:nvPicPr>
          <p:cNvPr id="4" name="Picture 3">
            <a:extLst>
              <a:ext uri="{FF2B5EF4-FFF2-40B4-BE49-F238E27FC236}">
                <a16:creationId xmlns:a16="http://schemas.microsoft.com/office/drawing/2014/main" id="{98C2CE80-D6AD-45FF-9685-69FA53DABFEC}"/>
              </a:ext>
            </a:extLst>
          </p:cNvPr>
          <p:cNvPicPr>
            <a:picLocks noChangeAspect="1"/>
          </p:cNvPicPr>
          <p:nvPr/>
        </p:nvPicPr>
        <p:blipFill>
          <a:blip r:embed="rId4"/>
          <a:stretch>
            <a:fillRect/>
          </a:stretch>
        </p:blipFill>
        <p:spPr>
          <a:xfrm>
            <a:off x="6565900" y="978770"/>
            <a:ext cx="4667250" cy="4667250"/>
          </a:xfrm>
          <a:prstGeom prst="rect">
            <a:avLst/>
          </a:prstGeom>
        </p:spPr>
      </p:pic>
    </p:spTree>
    <p:extLst>
      <p:ext uri="{BB962C8B-B14F-4D97-AF65-F5344CB8AC3E}">
        <p14:creationId xmlns:p14="http://schemas.microsoft.com/office/powerpoint/2010/main" val="1276715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Container Scanning (Docker)</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5511494" cy="502447"/>
          </a:xfrm>
        </p:spPr>
        <p:txBody>
          <a:bodyPr/>
          <a:lstStyle/>
          <a:p>
            <a:pPr>
              <a:lnSpc>
                <a:spcPct val="100000"/>
              </a:lnSpc>
              <a:spcAft>
                <a:spcPts val="1000"/>
              </a:spcAft>
            </a:pPr>
            <a:r>
              <a:rPr lang="en-US" sz="1800" dirty="0"/>
              <a:t>Microsoft Defender for Cloud identifies unmanaged containers hosted on IaaS </a:t>
            </a:r>
            <a:r>
              <a:rPr lang="en-US" sz="1800" b="1" dirty="0"/>
              <a:t>Linux</a:t>
            </a:r>
            <a:r>
              <a:rPr lang="en-US" sz="1800" dirty="0"/>
              <a:t> VMs, or other Linux machines running Docker containers.</a:t>
            </a:r>
          </a:p>
          <a:p>
            <a:pPr marL="285750" indent="-285750">
              <a:lnSpc>
                <a:spcPct val="100000"/>
              </a:lnSpc>
              <a:spcAft>
                <a:spcPts val="1000"/>
              </a:spcAft>
              <a:buFont typeface="Arial" panose="020B0604020202020204" pitchFamily="34" charset="0"/>
              <a:buChar char="•"/>
            </a:pPr>
            <a:r>
              <a:rPr lang="en-US" sz="1800" dirty="0"/>
              <a:t>When you're exploring the security issues of a VM, Microsoft Defender for Cloud provides additional information about the containers on the machine. </a:t>
            </a:r>
          </a:p>
          <a:p>
            <a:pPr marL="285750" indent="-285750">
              <a:lnSpc>
                <a:spcPct val="100000"/>
              </a:lnSpc>
              <a:spcAft>
                <a:spcPts val="1000"/>
              </a:spcAft>
              <a:buFont typeface="Arial" panose="020B0604020202020204" pitchFamily="34" charset="0"/>
              <a:buChar char="•"/>
            </a:pPr>
            <a:r>
              <a:rPr lang="en-US" sz="1800" dirty="0"/>
              <a:t>Such information includes the Docker version and the number of images running on the host.</a:t>
            </a:r>
          </a:p>
          <a:p>
            <a:pPr>
              <a:lnSpc>
                <a:spcPct val="100000"/>
              </a:lnSpc>
              <a:spcAft>
                <a:spcPts val="1000"/>
              </a:spcAft>
            </a:pPr>
            <a:r>
              <a:rPr lang="en-US" sz="1800" dirty="0"/>
              <a:t>Microsoft Defender for Cloud includes the entire ruleset of the CIS Docker Benchmark and alerts you if your containers don't satisfy any of the controls. When it finds misconfigurations, Security Center generates security recommendations. </a:t>
            </a:r>
          </a:p>
          <a:p>
            <a:pPr marL="285750" indent="-285750">
              <a:lnSpc>
                <a:spcPct val="100000"/>
              </a:lnSpc>
              <a:spcAft>
                <a:spcPts val="1000"/>
              </a:spcAft>
              <a:buFont typeface="Arial" panose="020B0604020202020204" pitchFamily="34" charset="0"/>
              <a:buChar char="•"/>
            </a:pPr>
            <a:r>
              <a:rPr lang="en-US" sz="1800" dirty="0"/>
              <a:t>The CIS benchmark checks don't run on AKS-managed instances or Databricks-managed VMs.</a:t>
            </a:r>
          </a:p>
          <a:p>
            <a:endParaRPr lang="en-US" sz="1800" b="1" dirty="0"/>
          </a:p>
        </p:txBody>
      </p:sp>
      <p:pic>
        <p:nvPicPr>
          <p:cNvPr id="2050" name="Picture 2" descr="A practical introduction to Docker containers | Red Hat Developer">
            <a:extLst>
              <a:ext uri="{FF2B5EF4-FFF2-40B4-BE49-F238E27FC236}">
                <a16:creationId xmlns:a16="http://schemas.microsoft.com/office/drawing/2014/main" id="{E0970EAD-E9A1-4D95-80B9-B47473CE95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48473" y="911392"/>
            <a:ext cx="5113100" cy="4229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6958220"/>
      </p:ext>
    </p:extLst>
  </p:cSld>
  <p:clrMapOvr>
    <a:masterClrMapping/>
  </p:clrMapOvr>
  <p:transition>
    <p:fade/>
  </p:transition>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DB5DF518-9D87-4C9E-B207-CAE342D1FE02}"/>
              </a:ext>
            </a:extLst>
          </p:cNvPr>
          <p:cNvSpPr>
            <a:spLocks noGrp="1"/>
          </p:cNvSpPr>
          <p:nvPr>
            <p:ph type="title"/>
          </p:nvPr>
        </p:nvSpPr>
        <p:spPr>
          <a:xfrm>
            <a:off x="1319920" y="204363"/>
            <a:ext cx="10789916" cy="977575"/>
          </a:xfrm>
        </p:spPr>
        <p:txBody>
          <a:bodyPr/>
          <a:lstStyle/>
          <a:p>
            <a:r>
              <a:rPr lang="en-US" dirty="0"/>
              <a:t>Build Hands-on Lab: </a:t>
            </a:r>
            <a:br>
              <a:rPr lang="en-US" dirty="0"/>
            </a:br>
            <a:r>
              <a:rPr lang="en-US" dirty="0">
                <a:solidFill>
                  <a:srgbClr val="737373"/>
                </a:solidFill>
              </a:rPr>
              <a:t>Clearing </a:t>
            </a:r>
            <a:r>
              <a:rPr lang="en-US" dirty="0" err="1">
                <a:solidFill>
                  <a:srgbClr val="737373"/>
                </a:solidFill>
              </a:rPr>
              <a:t>Recommedations</a:t>
            </a:r>
            <a:endParaRPr lang="en-US" dirty="0">
              <a:solidFill>
                <a:srgbClr val="737373"/>
              </a:solidFill>
            </a:endParaRPr>
          </a:p>
        </p:txBody>
      </p:sp>
      <p:cxnSp>
        <p:nvCxnSpPr>
          <p:cNvPr id="2" name="Straight Connector 1">
            <a:extLst>
              <a:ext uri="{FF2B5EF4-FFF2-40B4-BE49-F238E27FC236}">
                <a16:creationId xmlns:a16="http://schemas.microsoft.com/office/drawing/2014/main" id="{3660676B-CEE5-40F8-9118-26AA90898AA7}"/>
              </a:ext>
            </a:extLst>
          </p:cNvPr>
          <p:cNvCxnSpPr>
            <a:cxnSpLocks/>
          </p:cNvCxnSpPr>
          <p:nvPr/>
        </p:nvCxnSpPr>
        <p:spPr>
          <a:xfrm>
            <a:off x="2158770" y="1705555"/>
            <a:ext cx="0" cy="826935"/>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D0941A39-0F86-4711-A40F-04DA806B6824}"/>
              </a:ext>
            </a:extLst>
          </p:cNvPr>
          <p:cNvSpPr txBox="1"/>
          <p:nvPr/>
        </p:nvSpPr>
        <p:spPr>
          <a:xfrm>
            <a:off x="614995" y="1965134"/>
            <a:ext cx="1364867"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OUTCOMES</a:t>
            </a:r>
          </a:p>
        </p:txBody>
      </p:sp>
      <p:sp>
        <p:nvSpPr>
          <p:cNvPr id="9" name="TextBox 8">
            <a:extLst>
              <a:ext uri="{FF2B5EF4-FFF2-40B4-BE49-F238E27FC236}">
                <a16:creationId xmlns:a16="http://schemas.microsoft.com/office/drawing/2014/main" id="{A9D20C43-0225-4E6D-A468-3A69C0A69639}"/>
              </a:ext>
            </a:extLst>
          </p:cNvPr>
          <p:cNvSpPr txBox="1"/>
          <p:nvPr/>
        </p:nvSpPr>
        <p:spPr>
          <a:xfrm>
            <a:off x="2242267" y="1795856"/>
            <a:ext cx="6909671"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A1A1A"/>
                </a:solidFill>
                <a:effectLst/>
                <a:uLnTx/>
                <a:uFillTx/>
                <a:latin typeface="Segoe UI"/>
                <a:ea typeface="+mn-ea"/>
                <a:cs typeface="+mn-cs"/>
              </a:rPr>
              <a:t>As a result of participating in this lab, you will be better able to </a:t>
            </a:r>
            <a:r>
              <a:rPr kumimoji="0" lang="en-US" sz="1800" b="1" i="0" u="none" strike="noStrike" kern="1200" cap="none" spc="0" normalizeH="0" baseline="0" noProof="0" dirty="0">
                <a:ln>
                  <a:noFill/>
                </a:ln>
                <a:solidFill>
                  <a:srgbClr val="B4A0FF"/>
                </a:solidFill>
                <a:effectLst/>
                <a:uLnTx/>
                <a:uFillTx/>
                <a:latin typeface="Segoe UI"/>
                <a:ea typeface="+mn-ea"/>
                <a:cs typeface="+mn-cs"/>
              </a:rPr>
              <a:t>Compete to clear as many recommendations as possible.</a:t>
            </a:r>
            <a:endParaRPr kumimoji="0" lang="en-US" sz="1800" b="0" i="0" u="none" strike="noStrike" kern="1200" cap="none" spc="0" normalizeH="0" baseline="0" noProof="0" dirty="0">
              <a:ln>
                <a:noFill/>
              </a:ln>
              <a:solidFill>
                <a:srgbClr val="B4A0FF"/>
              </a:solidFill>
              <a:effectLst/>
              <a:uLnTx/>
              <a:uFillTx/>
              <a:latin typeface="Segoe UI"/>
              <a:ea typeface="+mn-ea"/>
              <a:cs typeface="+mn-cs"/>
            </a:endParaRPr>
          </a:p>
        </p:txBody>
      </p:sp>
      <p:sp>
        <p:nvSpPr>
          <p:cNvPr id="48" name="POI_ECAF" title="Icon of a map location marker">
            <a:extLst>
              <a:ext uri="{FF2B5EF4-FFF2-40B4-BE49-F238E27FC236}">
                <a16:creationId xmlns:a16="http://schemas.microsoft.com/office/drawing/2014/main" id="{99387040-8A71-4F00-97D8-D6FE0D772B93}"/>
              </a:ext>
            </a:extLst>
          </p:cNvPr>
          <p:cNvSpPr>
            <a:spLocks noChangeAspect="1" noEditPoints="1"/>
          </p:cNvSpPr>
          <p:nvPr/>
        </p:nvSpPr>
        <p:spPr bwMode="auto">
          <a:xfrm>
            <a:off x="10901134" y="5836959"/>
            <a:ext cx="165123" cy="264223"/>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75" name="TextBox 74">
            <a:extLst>
              <a:ext uri="{FF2B5EF4-FFF2-40B4-BE49-F238E27FC236}">
                <a16:creationId xmlns:a16="http://schemas.microsoft.com/office/drawing/2014/main" id="{2708A3F5-D28F-4BB2-9EE2-62BD33BC4FD4}"/>
              </a:ext>
            </a:extLst>
          </p:cNvPr>
          <p:cNvSpPr txBox="1"/>
          <p:nvPr/>
        </p:nvSpPr>
        <p:spPr>
          <a:xfrm>
            <a:off x="659349" y="3183463"/>
            <a:ext cx="1320513"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a:t>
            </a:r>
          </a:p>
        </p:txBody>
      </p:sp>
      <p:sp>
        <p:nvSpPr>
          <p:cNvPr id="37" name="boy" title="Icon of a man">
            <a:extLst>
              <a:ext uri="{FF2B5EF4-FFF2-40B4-BE49-F238E27FC236}">
                <a16:creationId xmlns:a16="http://schemas.microsoft.com/office/drawing/2014/main" id="{1E3EC17B-2479-4F08-BF07-0EB716A4EB28}"/>
              </a:ext>
            </a:extLst>
          </p:cNvPr>
          <p:cNvSpPr>
            <a:spLocks noChangeAspect="1" noEditPoints="1"/>
          </p:cNvSpPr>
          <p:nvPr/>
        </p:nvSpPr>
        <p:spPr bwMode="auto">
          <a:xfrm>
            <a:off x="3882388" y="3199866"/>
            <a:ext cx="211502" cy="275288"/>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32145A"/>
              </a:solidFill>
              <a:effectLst/>
              <a:uLnTx/>
              <a:uFillTx/>
              <a:latin typeface="Segoe UI"/>
              <a:ea typeface="+mn-ea"/>
              <a:cs typeface="+mn-cs"/>
            </a:endParaRPr>
          </a:p>
        </p:txBody>
      </p:sp>
      <p:sp>
        <p:nvSpPr>
          <p:cNvPr id="39" name="TextBox 38">
            <a:extLst>
              <a:ext uri="{FF2B5EF4-FFF2-40B4-BE49-F238E27FC236}">
                <a16:creationId xmlns:a16="http://schemas.microsoft.com/office/drawing/2014/main" id="{6CF02255-2CAC-425F-AD44-D797CB70C4BB}"/>
              </a:ext>
            </a:extLst>
          </p:cNvPr>
          <p:cNvSpPr txBox="1"/>
          <p:nvPr/>
        </p:nvSpPr>
        <p:spPr>
          <a:xfrm>
            <a:off x="4233664" y="3276325"/>
            <a:ext cx="1117342"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Independent</a:t>
            </a:r>
          </a:p>
        </p:txBody>
      </p:sp>
      <p:sp>
        <p:nvSpPr>
          <p:cNvPr id="50" name="clock_10" title="Icon of an hourglass">
            <a:extLst>
              <a:ext uri="{FF2B5EF4-FFF2-40B4-BE49-F238E27FC236}">
                <a16:creationId xmlns:a16="http://schemas.microsoft.com/office/drawing/2014/main" id="{5647DA7D-E8D1-4477-AD7D-44DFEDD3466F}"/>
              </a:ext>
            </a:extLst>
          </p:cNvPr>
          <p:cNvSpPr>
            <a:spLocks noChangeAspect="1" noEditPoints="1"/>
          </p:cNvSpPr>
          <p:nvPr/>
        </p:nvSpPr>
        <p:spPr bwMode="auto">
          <a:xfrm>
            <a:off x="2352418" y="3200834"/>
            <a:ext cx="273365" cy="274320"/>
          </a:xfrm>
          <a:custGeom>
            <a:avLst/>
            <a:gdLst>
              <a:gd name="T0" fmla="*/ 286 w 323"/>
              <a:gd name="T1" fmla="*/ 324 h 324"/>
              <a:gd name="T2" fmla="*/ 287 w 323"/>
              <a:gd name="T3" fmla="*/ 311 h 324"/>
              <a:gd name="T4" fmla="*/ 217 w 323"/>
              <a:gd name="T5" fmla="*/ 199 h 324"/>
              <a:gd name="T6" fmla="*/ 204 w 323"/>
              <a:gd name="T7" fmla="*/ 193 h 324"/>
              <a:gd name="T8" fmla="*/ 185 w 323"/>
              <a:gd name="T9" fmla="*/ 164 h 324"/>
              <a:gd name="T10" fmla="*/ 207 w 323"/>
              <a:gd name="T11" fmla="*/ 131 h 324"/>
              <a:gd name="T12" fmla="*/ 218 w 323"/>
              <a:gd name="T13" fmla="*/ 126 h 324"/>
              <a:gd name="T14" fmla="*/ 287 w 323"/>
              <a:gd name="T15" fmla="*/ 14 h 324"/>
              <a:gd name="T16" fmla="*/ 286 w 323"/>
              <a:gd name="T17" fmla="*/ 0 h 324"/>
              <a:gd name="T18" fmla="*/ 37 w 323"/>
              <a:gd name="T19" fmla="*/ 324 h 324"/>
              <a:gd name="T20" fmla="*/ 37 w 323"/>
              <a:gd name="T21" fmla="*/ 311 h 324"/>
              <a:gd name="T22" fmla="*/ 105 w 323"/>
              <a:gd name="T23" fmla="*/ 200 h 324"/>
              <a:gd name="T24" fmla="*/ 117 w 323"/>
              <a:gd name="T25" fmla="*/ 194 h 324"/>
              <a:gd name="T26" fmla="*/ 137 w 323"/>
              <a:gd name="T27" fmla="*/ 164 h 324"/>
              <a:gd name="T28" fmla="*/ 117 w 323"/>
              <a:gd name="T29" fmla="*/ 133 h 324"/>
              <a:gd name="T30" fmla="*/ 104 w 323"/>
              <a:gd name="T31" fmla="*/ 126 h 324"/>
              <a:gd name="T32" fmla="*/ 37 w 323"/>
              <a:gd name="T33" fmla="*/ 14 h 324"/>
              <a:gd name="T34" fmla="*/ 37 w 323"/>
              <a:gd name="T35" fmla="*/ 0 h 324"/>
              <a:gd name="T36" fmla="*/ 0 w 323"/>
              <a:gd name="T37" fmla="*/ 0 h 324"/>
              <a:gd name="T38" fmla="*/ 323 w 323"/>
              <a:gd name="T39" fmla="*/ 0 h 324"/>
              <a:gd name="T40" fmla="*/ 0 w 323"/>
              <a:gd name="T41" fmla="*/ 324 h 324"/>
              <a:gd name="T42" fmla="*/ 323 w 323"/>
              <a:gd name="T43" fmla="*/ 32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324">
                <a:moveTo>
                  <a:pt x="286" y="324"/>
                </a:moveTo>
                <a:cubicBezTo>
                  <a:pt x="287" y="320"/>
                  <a:pt x="287" y="316"/>
                  <a:pt x="287" y="311"/>
                </a:cubicBezTo>
                <a:cubicBezTo>
                  <a:pt x="287" y="262"/>
                  <a:pt x="258" y="219"/>
                  <a:pt x="217" y="199"/>
                </a:cubicBezTo>
                <a:cubicBezTo>
                  <a:pt x="204" y="193"/>
                  <a:pt x="204" y="193"/>
                  <a:pt x="204" y="193"/>
                </a:cubicBezTo>
                <a:cubicBezTo>
                  <a:pt x="193" y="188"/>
                  <a:pt x="185" y="176"/>
                  <a:pt x="185" y="164"/>
                </a:cubicBezTo>
                <a:cubicBezTo>
                  <a:pt x="185" y="149"/>
                  <a:pt x="195" y="136"/>
                  <a:pt x="207" y="131"/>
                </a:cubicBezTo>
                <a:cubicBezTo>
                  <a:pt x="218" y="126"/>
                  <a:pt x="218" y="126"/>
                  <a:pt x="218" y="126"/>
                </a:cubicBezTo>
                <a:cubicBezTo>
                  <a:pt x="259" y="105"/>
                  <a:pt x="287" y="63"/>
                  <a:pt x="287" y="14"/>
                </a:cubicBezTo>
                <a:cubicBezTo>
                  <a:pt x="287" y="10"/>
                  <a:pt x="286" y="4"/>
                  <a:pt x="286" y="0"/>
                </a:cubicBezTo>
                <a:moveTo>
                  <a:pt x="37" y="324"/>
                </a:moveTo>
                <a:cubicBezTo>
                  <a:pt x="37" y="320"/>
                  <a:pt x="37" y="316"/>
                  <a:pt x="37" y="311"/>
                </a:cubicBezTo>
                <a:cubicBezTo>
                  <a:pt x="37" y="263"/>
                  <a:pt x="64" y="220"/>
                  <a:pt x="105" y="200"/>
                </a:cubicBezTo>
                <a:cubicBezTo>
                  <a:pt x="117" y="194"/>
                  <a:pt x="117" y="194"/>
                  <a:pt x="117" y="194"/>
                </a:cubicBezTo>
                <a:cubicBezTo>
                  <a:pt x="129" y="189"/>
                  <a:pt x="137" y="177"/>
                  <a:pt x="137" y="164"/>
                </a:cubicBezTo>
                <a:cubicBezTo>
                  <a:pt x="137" y="149"/>
                  <a:pt x="129" y="139"/>
                  <a:pt x="117" y="133"/>
                </a:cubicBezTo>
                <a:cubicBezTo>
                  <a:pt x="104" y="126"/>
                  <a:pt x="104" y="126"/>
                  <a:pt x="104" y="126"/>
                </a:cubicBezTo>
                <a:cubicBezTo>
                  <a:pt x="63" y="105"/>
                  <a:pt x="37" y="64"/>
                  <a:pt x="37" y="14"/>
                </a:cubicBezTo>
                <a:cubicBezTo>
                  <a:pt x="37" y="10"/>
                  <a:pt x="37" y="5"/>
                  <a:pt x="37" y="0"/>
                </a:cubicBezTo>
                <a:moveTo>
                  <a:pt x="0" y="0"/>
                </a:moveTo>
                <a:cubicBezTo>
                  <a:pt x="323" y="0"/>
                  <a:pt x="323" y="0"/>
                  <a:pt x="323" y="0"/>
                </a:cubicBezTo>
                <a:moveTo>
                  <a:pt x="0" y="324"/>
                </a:moveTo>
                <a:cubicBezTo>
                  <a:pt x="323" y="324"/>
                  <a:pt x="323" y="324"/>
                  <a:pt x="323" y="324"/>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434343"/>
              </a:solidFill>
              <a:effectLst/>
              <a:uLnTx/>
              <a:uFillTx/>
              <a:latin typeface="Segoe UI"/>
              <a:ea typeface="+mn-ea"/>
              <a:cs typeface="+mn-cs"/>
            </a:endParaRPr>
          </a:p>
        </p:txBody>
      </p:sp>
      <p:sp>
        <p:nvSpPr>
          <p:cNvPr id="52" name="TextBox 51">
            <a:extLst>
              <a:ext uri="{FF2B5EF4-FFF2-40B4-BE49-F238E27FC236}">
                <a16:creationId xmlns:a16="http://schemas.microsoft.com/office/drawing/2014/main" id="{2C802871-327E-41D1-AAAB-A3171DE26569}"/>
              </a:ext>
            </a:extLst>
          </p:cNvPr>
          <p:cNvSpPr txBox="1"/>
          <p:nvPr/>
        </p:nvSpPr>
        <p:spPr>
          <a:xfrm>
            <a:off x="2630401" y="3261320"/>
            <a:ext cx="953493" cy="1692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60 minutes</a:t>
            </a:r>
          </a:p>
        </p:txBody>
      </p:sp>
      <p:sp>
        <p:nvSpPr>
          <p:cNvPr id="88" name="location_5" title="Icon of a pin">
            <a:extLst>
              <a:ext uri="{FF2B5EF4-FFF2-40B4-BE49-F238E27FC236}">
                <a16:creationId xmlns:a16="http://schemas.microsoft.com/office/drawing/2014/main" id="{F8C583A5-DF78-4999-AE82-1C045CDF84B1}"/>
              </a:ext>
            </a:extLst>
          </p:cNvPr>
          <p:cNvSpPr>
            <a:spLocks noChangeAspect="1" noEditPoints="1"/>
          </p:cNvSpPr>
          <p:nvPr/>
        </p:nvSpPr>
        <p:spPr bwMode="auto">
          <a:xfrm>
            <a:off x="5469234" y="3199548"/>
            <a:ext cx="97536" cy="274320"/>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90" name="TextBox 89">
            <a:extLst>
              <a:ext uri="{FF2B5EF4-FFF2-40B4-BE49-F238E27FC236}">
                <a16:creationId xmlns:a16="http://schemas.microsoft.com/office/drawing/2014/main" id="{7492B92C-A008-41C0-A49C-360AD8E60E6E}"/>
              </a:ext>
            </a:extLst>
          </p:cNvPr>
          <p:cNvSpPr txBox="1"/>
          <p:nvPr/>
        </p:nvSpPr>
        <p:spPr>
          <a:xfrm>
            <a:off x="5716893" y="3283773"/>
            <a:ext cx="3337103"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Table Group Channel &amp; CloudLabs Environment</a:t>
            </a:r>
          </a:p>
        </p:txBody>
      </p:sp>
      <p:sp>
        <p:nvSpPr>
          <p:cNvPr id="59" name="TextBox 58">
            <a:extLst>
              <a:ext uri="{FF2B5EF4-FFF2-40B4-BE49-F238E27FC236}">
                <a16:creationId xmlns:a16="http://schemas.microsoft.com/office/drawing/2014/main" id="{5E991A60-3319-4EAC-AB66-D76FB9D8B795}"/>
              </a:ext>
            </a:extLst>
          </p:cNvPr>
          <p:cNvSpPr txBox="1"/>
          <p:nvPr/>
        </p:nvSpPr>
        <p:spPr>
          <a:xfrm>
            <a:off x="2242254" y="4390409"/>
            <a:ext cx="6909673" cy="144655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Login to your </a:t>
            </a:r>
            <a:r>
              <a:rPr kumimoji="0" lang="en-US" sz="1600" b="1" i="0" u="none" strike="noStrike" kern="1200" cap="none" spc="0" normalizeH="0" baseline="0" noProof="0" dirty="0">
                <a:ln>
                  <a:noFill/>
                </a:ln>
                <a:solidFill>
                  <a:srgbClr val="1A1A1A"/>
                </a:solidFill>
                <a:effectLst/>
                <a:uLnTx/>
                <a:uFillTx/>
                <a:latin typeface="Segoe UI"/>
                <a:ea typeface="+mn-ea"/>
                <a:cs typeface="+mn-cs"/>
              </a:rPr>
              <a:t>CloudLabs environment</a:t>
            </a:r>
            <a:r>
              <a:rPr kumimoji="0" lang="en-US" sz="1600" b="0" i="0" u="none" strike="noStrike" kern="1200" cap="none" spc="0" normalizeH="0" baseline="0" noProof="0" dirty="0">
                <a:ln>
                  <a:noFill/>
                </a:ln>
                <a:solidFill>
                  <a:srgbClr val="1A1A1A"/>
                </a:solidFill>
                <a:effectLst/>
                <a:uLnTx/>
                <a:uFillTx/>
                <a:latin typeface="Segoe UI"/>
                <a:ea typeface="+mn-ea"/>
                <a:cs typeface="+mn-cs"/>
              </a:rPr>
              <a:t> and </a:t>
            </a:r>
            <a:r>
              <a:rPr kumimoji="0" lang="en-US" sz="1600" b="0" i="0" u="none" strike="noStrike" kern="1200" cap="none" spc="0" normalizeH="0" baseline="0" noProof="0" dirty="0">
                <a:ln>
                  <a:noFill/>
                </a:ln>
                <a:solidFill>
                  <a:srgbClr val="B4A0FF"/>
                </a:solidFill>
                <a:effectLst/>
                <a:uLnTx/>
                <a:uFillTx/>
                <a:latin typeface="Segoe UI"/>
                <a:ea typeface="+mn-ea"/>
                <a:cs typeface="+mn-cs"/>
              </a:rPr>
              <a:t>work through a set of tasks you would typically follow </a:t>
            </a:r>
            <a:r>
              <a:rPr kumimoji="0" lang="en-US" sz="1600" b="0" i="0" u="none" strike="noStrike" kern="1200" cap="none" spc="0" normalizeH="0" baseline="0" noProof="0" dirty="0">
                <a:ln>
                  <a:noFill/>
                </a:ln>
                <a:solidFill>
                  <a:srgbClr val="1A1A1A"/>
                </a:solidFill>
                <a:effectLst/>
                <a:uLnTx/>
                <a:uFillTx/>
                <a:latin typeface="Segoe UI"/>
                <a:ea typeface="+mn-ea"/>
                <a:cs typeface="+mn-cs"/>
              </a:rPr>
              <a:t>in work associated with ingesting and integrating your customer’s data.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The Lab Guide is available in the ‘Files’ tab of the General channel. Engage your Table Group call for support and troubleshooting.</a:t>
            </a:r>
          </a:p>
        </p:txBody>
      </p:sp>
      <p:sp>
        <p:nvSpPr>
          <p:cNvPr id="61" name="TextBox 60">
            <a:extLst>
              <a:ext uri="{FF2B5EF4-FFF2-40B4-BE49-F238E27FC236}">
                <a16:creationId xmlns:a16="http://schemas.microsoft.com/office/drawing/2014/main" id="{BA228FFA-013F-4F1C-A952-3CAB8509C443}"/>
              </a:ext>
            </a:extLst>
          </p:cNvPr>
          <p:cNvSpPr txBox="1"/>
          <p:nvPr/>
        </p:nvSpPr>
        <p:spPr>
          <a:xfrm>
            <a:off x="2242254" y="3932255"/>
            <a:ext cx="6909673"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Independently review and complete the exercises.</a:t>
            </a:r>
          </a:p>
        </p:txBody>
      </p:sp>
      <p:sp>
        <p:nvSpPr>
          <p:cNvPr id="70" name="Glasses_EA16" title="Icon of eye glasses">
            <a:extLst>
              <a:ext uri="{FF2B5EF4-FFF2-40B4-BE49-F238E27FC236}">
                <a16:creationId xmlns:a16="http://schemas.microsoft.com/office/drawing/2014/main" id="{88367CD8-101E-4288-A1E1-37CEB3A87DC3}"/>
              </a:ext>
            </a:extLst>
          </p:cNvPr>
          <p:cNvSpPr>
            <a:spLocks noChangeAspect="1" noEditPoints="1"/>
          </p:cNvSpPr>
          <p:nvPr/>
        </p:nvSpPr>
        <p:spPr bwMode="auto">
          <a:xfrm>
            <a:off x="1566956" y="3997795"/>
            <a:ext cx="412906" cy="243787"/>
          </a:xfrm>
          <a:custGeom>
            <a:avLst/>
            <a:gdLst>
              <a:gd name="T0" fmla="*/ 2254 w 3756"/>
              <a:gd name="T1" fmla="*/ 125 h 2002"/>
              <a:gd name="T2" fmla="*/ 2379 w 3756"/>
              <a:gd name="T3" fmla="*/ 0 h 2002"/>
              <a:gd name="T4" fmla="*/ 2380 w 3756"/>
              <a:gd name="T5" fmla="*/ 0 h 2002"/>
              <a:gd name="T6" fmla="*/ 3756 w 3756"/>
              <a:gd name="T7" fmla="*/ 688 h 2002"/>
              <a:gd name="T8" fmla="*/ 3756 w 3756"/>
              <a:gd name="T9" fmla="*/ 785 h 2002"/>
              <a:gd name="T10" fmla="*/ 3631 w 3756"/>
              <a:gd name="T11" fmla="*/ 1001 h 2002"/>
              <a:gd name="T12" fmla="*/ 3631 w 3756"/>
              <a:gd name="T13" fmla="*/ 1251 h 2002"/>
              <a:gd name="T14" fmla="*/ 2880 w 3756"/>
              <a:gd name="T15" fmla="*/ 2002 h 2002"/>
              <a:gd name="T16" fmla="*/ 2129 w 3756"/>
              <a:gd name="T17" fmla="*/ 1251 h 2002"/>
              <a:gd name="T18" fmla="*/ 1880 w 3756"/>
              <a:gd name="T19" fmla="*/ 1002 h 2002"/>
              <a:gd name="T20" fmla="*/ 1882 w 3756"/>
              <a:gd name="T21" fmla="*/ 1002 h 2002"/>
              <a:gd name="T22" fmla="*/ 2131 w 3756"/>
              <a:gd name="T23" fmla="*/ 876 h 2002"/>
              <a:gd name="T24" fmla="*/ 2382 w 3756"/>
              <a:gd name="T25" fmla="*/ 750 h 2002"/>
              <a:gd name="T26" fmla="*/ 2482 w 3756"/>
              <a:gd name="T27" fmla="*/ 750 h 2002"/>
              <a:gd name="T28" fmla="*/ 3702 w 3756"/>
              <a:gd name="T29" fmla="*/ 748 h 2002"/>
              <a:gd name="T30" fmla="*/ 2505 w 3756"/>
              <a:gd name="T31" fmla="*/ 748 h 2002"/>
              <a:gd name="T32" fmla="*/ 2131 w 3756"/>
              <a:gd name="T33" fmla="*/ 1122 h 2002"/>
              <a:gd name="T34" fmla="*/ 2131 w 3756"/>
              <a:gd name="T35" fmla="*/ 1247 h 2002"/>
              <a:gd name="T36" fmla="*/ 1876 w 3756"/>
              <a:gd name="T37" fmla="*/ 1002 h 2002"/>
              <a:gd name="T38" fmla="*/ 1627 w 3756"/>
              <a:gd name="T39" fmla="*/ 1251 h 2002"/>
              <a:gd name="T40" fmla="*/ 876 w 3756"/>
              <a:gd name="T41" fmla="*/ 2002 h 2002"/>
              <a:gd name="T42" fmla="*/ 125 w 3756"/>
              <a:gd name="T43" fmla="*/ 1251 h 2002"/>
              <a:gd name="T44" fmla="*/ 125 w 3756"/>
              <a:gd name="T45" fmla="*/ 1001 h 2002"/>
              <a:gd name="T46" fmla="*/ 0 w 3756"/>
              <a:gd name="T47" fmla="*/ 785 h 2002"/>
              <a:gd name="T48" fmla="*/ 0 w 3756"/>
              <a:gd name="T49" fmla="*/ 688 h 2002"/>
              <a:gd name="T50" fmla="*/ 1376 w 3756"/>
              <a:gd name="T51" fmla="*/ 0 h 2002"/>
              <a:gd name="T52" fmla="*/ 1377 w 3756"/>
              <a:gd name="T53" fmla="*/ 0 h 2002"/>
              <a:gd name="T54" fmla="*/ 1502 w 3756"/>
              <a:gd name="T55" fmla="*/ 125 h 2002"/>
              <a:gd name="T56" fmla="*/ 1274 w 3756"/>
              <a:gd name="T57" fmla="*/ 750 h 2002"/>
              <a:gd name="T58" fmla="*/ 1374 w 3756"/>
              <a:gd name="T59" fmla="*/ 750 h 2002"/>
              <a:gd name="T60" fmla="*/ 1625 w 3756"/>
              <a:gd name="T61" fmla="*/ 876 h 2002"/>
              <a:gd name="T62" fmla="*/ 1874 w 3756"/>
              <a:gd name="T63" fmla="*/ 1002 h 2002"/>
              <a:gd name="T64" fmla="*/ 1625 w 3756"/>
              <a:gd name="T65" fmla="*/ 1247 h 2002"/>
              <a:gd name="T66" fmla="*/ 1625 w 3756"/>
              <a:gd name="T67" fmla="*/ 1122 h 2002"/>
              <a:gd name="T68" fmla="*/ 1251 w 3756"/>
              <a:gd name="T69" fmla="*/ 748 h 2002"/>
              <a:gd name="T70" fmla="*/ 54 w 3756"/>
              <a:gd name="T71" fmla="*/ 748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56" h="2002">
                <a:moveTo>
                  <a:pt x="2254" y="125"/>
                </a:moveTo>
                <a:cubicBezTo>
                  <a:pt x="2379" y="0"/>
                  <a:pt x="2379" y="0"/>
                  <a:pt x="2379" y="0"/>
                </a:cubicBezTo>
                <a:cubicBezTo>
                  <a:pt x="2380" y="0"/>
                  <a:pt x="2380" y="0"/>
                  <a:pt x="2380" y="0"/>
                </a:cubicBezTo>
                <a:cubicBezTo>
                  <a:pt x="3756" y="688"/>
                  <a:pt x="3756" y="688"/>
                  <a:pt x="3756" y="688"/>
                </a:cubicBezTo>
                <a:cubicBezTo>
                  <a:pt x="3756" y="785"/>
                  <a:pt x="3756" y="785"/>
                  <a:pt x="3756" y="785"/>
                </a:cubicBezTo>
                <a:cubicBezTo>
                  <a:pt x="3681" y="828"/>
                  <a:pt x="3631" y="909"/>
                  <a:pt x="3631" y="1001"/>
                </a:cubicBezTo>
                <a:cubicBezTo>
                  <a:pt x="3631" y="1251"/>
                  <a:pt x="3631" y="1251"/>
                  <a:pt x="3631" y="1251"/>
                </a:cubicBezTo>
                <a:cubicBezTo>
                  <a:pt x="3631" y="1665"/>
                  <a:pt x="3294" y="2002"/>
                  <a:pt x="2880" y="2002"/>
                </a:cubicBezTo>
                <a:cubicBezTo>
                  <a:pt x="2466" y="2002"/>
                  <a:pt x="2129" y="1665"/>
                  <a:pt x="2129" y="1251"/>
                </a:cubicBezTo>
                <a:cubicBezTo>
                  <a:pt x="2129" y="1114"/>
                  <a:pt x="2017" y="1002"/>
                  <a:pt x="1880" y="1002"/>
                </a:cubicBezTo>
                <a:moveTo>
                  <a:pt x="1882" y="1002"/>
                </a:moveTo>
                <a:cubicBezTo>
                  <a:pt x="1976" y="1002"/>
                  <a:pt x="2065" y="957"/>
                  <a:pt x="2131" y="876"/>
                </a:cubicBezTo>
                <a:cubicBezTo>
                  <a:pt x="2198" y="795"/>
                  <a:pt x="2287" y="750"/>
                  <a:pt x="2382" y="750"/>
                </a:cubicBezTo>
                <a:cubicBezTo>
                  <a:pt x="2482" y="750"/>
                  <a:pt x="2482" y="750"/>
                  <a:pt x="2482" y="750"/>
                </a:cubicBezTo>
                <a:moveTo>
                  <a:pt x="3702" y="748"/>
                </a:moveTo>
                <a:cubicBezTo>
                  <a:pt x="2505" y="748"/>
                  <a:pt x="2505" y="748"/>
                  <a:pt x="2505" y="748"/>
                </a:cubicBezTo>
                <a:cubicBezTo>
                  <a:pt x="2299" y="748"/>
                  <a:pt x="2131" y="916"/>
                  <a:pt x="2131" y="1122"/>
                </a:cubicBezTo>
                <a:cubicBezTo>
                  <a:pt x="2131" y="1247"/>
                  <a:pt x="2131" y="1247"/>
                  <a:pt x="2131" y="1247"/>
                </a:cubicBezTo>
                <a:moveTo>
                  <a:pt x="1876" y="1002"/>
                </a:moveTo>
                <a:cubicBezTo>
                  <a:pt x="1739" y="1002"/>
                  <a:pt x="1627" y="1114"/>
                  <a:pt x="1627" y="1251"/>
                </a:cubicBezTo>
                <a:cubicBezTo>
                  <a:pt x="1627" y="1665"/>
                  <a:pt x="1290" y="2002"/>
                  <a:pt x="876" y="2002"/>
                </a:cubicBezTo>
                <a:cubicBezTo>
                  <a:pt x="462" y="2002"/>
                  <a:pt x="125" y="1665"/>
                  <a:pt x="125" y="1251"/>
                </a:cubicBezTo>
                <a:cubicBezTo>
                  <a:pt x="125" y="1001"/>
                  <a:pt x="125" y="1001"/>
                  <a:pt x="125" y="1001"/>
                </a:cubicBezTo>
                <a:cubicBezTo>
                  <a:pt x="125" y="909"/>
                  <a:pt x="75" y="828"/>
                  <a:pt x="0" y="785"/>
                </a:cubicBezTo>
                <a:cubicBezTo>
                  <a:pt x="0" y="688"/>
                  <a:pt x="0" y="688"/>
                  <a:pt x="0" y="688"/>
                </a:cubicBezTo>
                <a:cubicBezTo>
                  <a:pt x="1376" y="0"/>
                  <a:pt x="1376" y="0"/>
                  <a:pt x="1376" y="0"/>
                </a:cubicBezTo>
                <a:cubicBezTo>
                  <a:pt x="1376" y="0"/>
                  <a:pt x="1376" y="0"/>
                  <a:pt x="1377" y="0"/>
                </a:cubicBezTo>
                <a:cubicBezTo>
                  <a:pt x="1502" y="125"/>
                  <a:pt x="1502" y="125"/>
                  <a:pt x="1502" y="125"/>
                </a:cubicBezTo>
                <a:moveTo>
                  <a:pt x="1274" y="750"/>
                </a:moveTo>
                <a:cubicBezTo>
                  <a:pt x="1374" y="750"/>
                  <a:pt x="1374" y="750"/>
                  <a:pt x="1374" y="750"/>
                </a:cubicBezTo>
                <a:cubicBezTo>
                  <a:pt x="1469" y="750"/>
                  <a:pt x="1558" y="795"/>
                  <a:pt x="1625" y="876"/>
                </a:cubicBezTo>
                <a:cubicBezTo>
                  <a:pt x="1691" y="957"/>
                  <a:pt x="1780" y="1002"/>
                  <a:pt x="1874" y="1002"/>
                </a:cubicBezTo>
                <a:moveTo>
                  <a:pt x="1625" y="1247"/>
                </a:moveTo>
                <a:cubicBezTo>
                  <a:pt x="1625" y="1122"/>
                  <a:pt x="1625" y="1122"/>
                  <a:pt x="1625" y="1122"/>
                </a:cubicBezTo>
                <a:cubicBezTo>
                  <a:pt x="1625" y="916"/>
                  <a:pt x="1457" y="748"/>
                  <a:pt x="1251" y="748"/>
                </a:cubicBezTo>
                <a:cubicBezTo>
                  <a:pt x="54" y="748"/>
                  <a:pt x="54" y="748"/>
                  <a:pt x="54" y="74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sp>
        <p:nvSpPr>
          <p:cNvPr id="101" name="pencil" title="Icon of a pencil">
            <a:extLst>
              <a:ext uri="{FF2B5EF4-FFF2-40B4-BE49-F238E27FC236}">
                <a16:creationId xmlns:a16="http://schemas.microsoft.com/office/drawing/2014/main" id="{8DFB3E7E-7502-4ED4-AA15-AA670418B6F4}"/>
              </a:ext>
            </a:extLst>
          </p:cNvPr>
          <p:cNvSpPr>
            <a:spLocks noChangeAspect="1" noEditPoints="1"/>
          </p:cNvSpPr>
          <p:nvPr/>
        </p:nvSpPr>
        <p:spPr bwMode="auto">
          <a:xfrm>
            <a:off x="1614154" y="4592275"/>
            <a:ext cx="365708" cy="365708"/>
          </a:xfrm>
          <a:custGeom>
            <a:avLst/>
            <a:gdLst>
              <a:gd name="T0" fmla="*/ 94 w 334"/>
              <a:gd name="T1" fmla="*/ 310 h 335"/>
              <a:gd name="T2" fmla="*/ 0 w 334"/>
              <a:gd name="T3" fmla="*/ 335 h 335"/>
              <a:gd name="T4" fmla="*/ 24 w 334"/>
              <a:gd name="T5" fmla="*/ 243 h 335"/>
              <a:gd name="T6" fmla="*/ 249 w 334"/>
              <a:gd name="T7" fmla="*/ 18 h 335"/>
              <a:gd name="T8" fmla="*/ 316 w 334"/>
              <a:gd name="T9" fmla="*/ 18 h 335"/>
              <a:gd name="T10" fmla="*/ 316 w 334"/>
              <a:gd name="T11" fmla="*/ 85 h 335"/>
              <a:gd name="T12" fmla="*/ 94 w 334"/>
              <a:gd name="T13" fmla="*/ 310 h 335"/>
              <a:gd name="T14" fmla="*/ 232 w 334"/>
              <a:gd name="T15" fmla="*/ 35 h 335"/>
              <a:gd name="T16" fmla="*/ 300 w 334"/>
              <a:gd name="T17" fmla="*/ 102 h 335"/>
              <a:gd name="T18" fmla="*/ 94 w 334"/>
              <a:gd name="T19" fmla="*/ 310 h 335"/>
              <a:gd name="T20" fmla="*/ 74 w 334"/>
              <a:gd name="T21" fmla="*/ 260 h 335"/>
              <a:gd name="T22" fmla="*/ 24 w 334"/>
              <a:gd name="T23" fmla="*/ 243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4" h="335">
                <a:moveTo>
                  <a:pt x="94" y="310"/>
                </a:moveTo>
                <a:cubicBezTo>
                  <a:pt x="0" y="335"/>
                  <a:pt x="0" y="335"/>
                  <a:pt x="0" y="335"/>
                </a:cubicBezTo>
                <a:cubicBezTo>
                  <a:pt x="24" y="243"/>
                  <a:pt x="24" y="243"/>
                  <a:pt x="24" y="243"/>
                </a:cubicBezTo>
                <a:cubicBezTo>
                  <a:pt x="249" y="18"/>
                  <a:pt x="249" y="18"/>
                  <a:pt x="249" y="18"/>
                </a:cubicBezTo>
                <a:cubicBezTo>
                  <a:pt x="268" y="0"/>
                  <a:pt x="298" y="0"/>
                  <a:pt x="316" y="18"/>
                </a:cubicBezTo>
                <a:cubicBezTo>
                  <a:pt x="334" y="36"/>
                  <a:pt x="334" y="66"/>
                  <a:pt x="316" y="85"/>
                </a:cubicBezTo>
                <a:lnTo>
                  <a:pt x="94" y="310"/>
                </a:lnTo>
                <a:close/>
                <a:moveTo>
                  <a:pt x="232" y="35"/>
                </a:moveTo>
                <a:cubicBezTo>
                  <a:pt x="300" y="102"/>
                  <a:pt x="300" y="102"/>
                  <a:pt x="300" y="102"/>
                </a:cubicBezTo>
                <a:moveTo>
                  <a:pt x="94" y="310"/>
                </a:moveTo>
                <a:cubicBezTo>
                  <a:pt x="94" y="310"/>
                  <a:pt x="98" y="287"/>
                  <a:pt x="74" y="260"/>
                </a:cubicBezTo>
                <a:cubicBezTo>
                  <a:pt x="50" y="233"/>
                  <a:pt x="24" y="243"/>
                  <a:pt x="24" y="24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cxnSp>
        <p:nvCxnSpPr>
          <p:cNvPr id="105" name="Straight Connector 104">
            <a:extLst>
              <a:ext uri="{FF2B5EF4-FFF2-40B4-BE49-F238E27FC236}">
                <a16:creationId xmlns:a16="http://schemas.microsoft.com/office/drawing/2014/main" id="{8D816D77-41C2-4467-8848-A6AFF502F28A}"/>
              </a:ext>
            </a:extLst>
          </p:cNvPr>
          <p:cNvCxnSpPr>
            <a:cxnSpLocks/>
          </p:cNvCxnSpPr>
          <p:nvPr/>
        </p:nvCxnSpPr>
        <p:spPr>
          <a:xfrm>
            <a:off x="2158770" y="3041325"/>
            <a:ext cx="0" cy="550541"/>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 name="Beaker_F196" title="Icon of a scientific flask with liquid in it">
            <a:extLst>
              <a:ext uri="{FF2B5EF4-FFF2-40B4-BE49-F238E27FC236}">
                <a16:creationId xmlns:a16="http://schemas.microsoft.com/office/drawing/2014/main" id="{4007BEC6-1250-48D0-B745-2B5AA607A06C}"/>
              </a:ext>
            </a:extLst>
          </p:cNvPr>
          <p:cNvSpPr>
            <a:spLocks noChangeAspect="1" noEditPoints="1"/>
          </p:cNvSpPr>
          <p:nvPr/>
        </p:nvSpPr>
        <p:spPr bwMode="auto">
          <a:xfrm>
            <a:off x="588397" y="350351"/>
            <a:ext cx="584426" cy="675269"/>
          </a:xfrm>
          <a:custGeom>
            <a:avLst/>
            <a:gdLst>
              <a:gd name="T0" fmla="*/ 2433 w 3250"/>
              <a:gd name="T1" fmla="*/ 2127 h 3754"/>
              <a:gd name="T2" fmla="*/ 1894 w 3250"/>
              <a:gd name="T3" fmla="*/ 2002 h 3754"/>
              <a:gd name="T4" fmla="*/ 1355 w 3250"/>
              <a:gd name="T5" fmla="*/ 2252 h 3754"/>
              <a:gd name="T6" fmla="*/ 817 w 3250"/>
              <a:gd name="T7" fmla="*/ 2127 h 3754"/>
              <a:gd name="T8" fmla="*/ 874 w 3250"/>
              <a:gd name="T9" fmla="*/ 0 h 3754"/>
              <a:gd name="T10" fmla="*/ 1249 w 3250"/>
              <a:gd name="T11" fmla="*/ 0 h 3754"/>
              <a:gd name="T12" fmla="*/ 1249 w 3250"/>
              <a:gd name="T13" fmla="*/ 1306 h 3754"/>
              <a:gd name="T14" fmla="*/ 1213 w 3250"/>
              <a:gd name="T15" fmla="*/ 1437 h 3754"/>
              <a:gd name="T16" fmla="*/ 100 w 3250"/>
              <a:gd name="T17" fmla="*/ 3375 h 3754"/>
              <a:gd name="T18" fmla="*/ 315 w 3250"/>
              <a:gd name="T19" fmla="*/ 3754 h 3754"/>
              <a:gd name="T20" fmla="*/ 2936 w 3250"/>
              <a:gd name="T21" fmla="*/ 3754 h 3754"/>
              <a:gd name="T22" fmla="*/ 3150 w 3250"/>
              <a:gd name="T23" fmla="*/ 3376 h 3754"/>
              <a:gd name="T24" fmla="*/ 2037 w 3250"/>
              <a:gd name="T25" fmla="*/ 1437 h 3754"/>
              <a:gd name="T26" fmla="*/ 2000 w 3250"/>
              <a:gd name="T27" fmla="*/ 1306 h 3754"/>
              <a:gd name="T28" fmla="*/ 2000 w 3250"/>
              <a:gd name="T29" fmla="*/ 0 h 3754"/>
              <a:gd name="T30" fmla="*/ 2376 w 3250"/>
              <a:gd name="T31" fmla="*/ 0 h 3754"/>
              <a:gd name="T32" fmla="*/ 874 w 3250"/>
              <a:gd name="T33" fmla="*/ 3254 h 3754"/>
              <a:gd name="T34" fmla="*/ 1124 w 3250"/>
              <a:gd name="T35" fmla="*/ 3254 h 3754"/>
              <a:gd name="T36" fmla="*/ 1375 w 3250"/>
              <a:gd name="T37" fmla="*/ 2905 h 3754"/>
              <a:gd name="T38" fmla="*/ 1625 w 3250"/>
              <a:gd name="T39" fmla="*/ 2905 h 3754"/>
              <a:gd name="T40" fmla="*/ 874 w 3250"/>
              <a:gd name="T41" fmla="*/ 2601 h 3754"/>
              <a:gd name="T42" fmla="*/ 1124 w 3250"/>
              <a:gd name="T43" fmla="*/ 2601 h 3754"/>
              <a:gd name="T44" fmla="*/ 1875 w 3250"/>
              <a:gd name="T45" fmla="*/ 2655 h 3754"/>
              <a:gd name="T46" fmla="*/ 2125 w 3250"/>
              <a:gd name="T47" fmla="*/ 2655 h 3754"/>
              <a:gd name="T48" fmla="*/ 2376 w 3250"/>
              <a:gd name="T49" fmla="*/ 3254 h 3754"/>
              <a:gd name="T50" fmla="*/ 2626 w 3250"/>
              <a:gd name="T51" fmla="*/ 3254 h 3754"/>
              <a:gd name="T52" fmla="*/ 1625 w 3250"/>
              <a:gd name="T53" fmla="*/ 3375 h 3754"/>
              <a:gd name="T54" fmla="*/ 1875 w 3250"/>
              <a:gd name="T55" fmla="*/ 3375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0" h="3754">
                <a:moveTo>
                  <a:pt x="2433" y="2127"/>
                </a:moveTo>
                <a:cubicBezTo>
                  <a:pt x="2433" y="2127"/>
                  <a:pt x="2164" y="2002"/>
                  <a:pt x="1894" y="2002"/>
                </a:cubicBezTo>
                <a:cubicBezTo>
                  <a:pt x="1625" y="2002"/>
                  <a:pt x="1625" y="2252"/>
                  <a:pt x="1355" y="2252"/>
                </a:cubicBezTo>
                <a:cubicBezTo>
                  <a:pt x="1086" y="2252"/>
                  <a:pt x="817" y="2127"/>
                  <a:pt x="817" y="2127"/>
                </a:cubicBezTo>
                <a:moveTo>
                  <a:pt x="874" y="0"/>
                </a:moveTo>
                <a:cubicBezTo>
                  <a:pt x="1249" y="0"/>
                  <a:pt x="1249" y="0"/>
                  <a:pt x="1249" y="0"/>
                </a:cubicBezTo>
                <a:cubicBezTo>
                  <a:pt x="1249" y="1306"/>
                  <a:pt x="1249" y="1306"/>
                  <a:pt x="1249" y="1306"/>
                </a:cubicBezTo>
                <a:cubicBezTo>
                  <a:pt x="1249" y="1352"/>
                  <a:pt x="1237" y="1397"/>
                  <a:pt x="1213" y="1437"/>
                </a:cubicBezTo>
                <a:cubicBezTo>
                  <a:pt x="100" y="3375"/>
                  <a:pt x="100" y="3375"/>
                  <a:pt x="100" y="3375"/>
                </a:cubicBezTo>
                <a:cubicBezTo>
                  <a:pt x="0" y="3542"/>
                  <a:pt x="120" y="3754"/>
                  <a:pt x="315" y="3754"/>
                </a:cubicBezTo>
                <a:cubicBezTo>
                  <a:pt x="2936" y="3754"/>
                  <a:pt x="2936" y="3754"/>
                  <a:pt x="2936" y="3754"/>
                </a:cubicBezTo>
                <a:cubicBezTo>
                  <a:pt x="3130" y="3754"/>
                  <a:pt x="3250" y="3543"/>
                  <a:pt x="3150" y="3376"/>
                </a:cubicBezTo>
                <a:cubicBezTo>
                  <a:pt x="2037" y="1437"/>
                  <a:pt x="2037" y="1437"/>
                  <a:pt x="2037" y="1437"/>
                </a:cubicBezTo>
                <a:cubicBezTo>
                  <a:pt x="2013" y="1397"/>
                  <a:pt x="2000" y="1352"/>
                  <a:pt x="2000" y="1306"/>
                </a:cubicBezTo>
                <a:cubicBezTo>
                  <a:pt x="2000" y="0"/>
                  <a:pt x="2000" y="0"/>
                  <a:pt x="2000" y="0"/>
                </a:cubicBezTo>
                <a:cubicBezTo>
                  <a:pt x="2376" y="0"/>
                  <a:pt x="2376" y="0"/>
                  <a:pt x="2376" y="0"/>
                </a:cubicBezTo>
                <a:moveTo>
                  <a:pt x="874" y="3254"/>
                </a:moveTo>
                <a:cubicBezTo>
                  <a:pt x="1124" y="3254"/>
                  <a:pt x="1124" y="3254"/>
                  <a:pt x="1124" y="3254"/>
                </a:cubicBezTo>
                <a:moveTo>
                  <a:pt x="1375" y="2905"/>
                </a:moveTo>
                <a:cubicBezTo>
                  <a:pt x="1625" y="2905"/>
                  <a:pt x="1625" y="2905"/>
                  <a:pt x="1625" y="2905"/>
                </a:cubicBezTo>
                <a:moveTo>
                  <a:pt x="874" y="2601"/>
                </a:moveTo>
                <a:cubicBezTo>
                  <a:pt x="1124" y="2601"/>
                  <a:pt x="1124" y="2601"/>
                  <a:pt x="1124" y="2601"/>
                </a:cubicBezTo>
                <a:moveTo>
                  <a:pt x="1875" y="2655"/>
                </a:moveTo>
                <a:cubicBezTo>
                  <a:pt x="2125" y="2655"/>
                  <a:pt x="2125" y="2655"/>
                  <a:pt x="2125" y="2655"/>
                </a:cubicBezTo>
                <a:moveTo>
                  <a:pt x="2376" y="3254"/>
                </a:moveTo>
                <a:cubicBezTo>
                  <a:pt x="2626" y="3254"/>
                  <a:pt x="2626" y="3254"/>
                  <a:pt x="2626" y="3254"/>
                </a:cubicBezTo>
                <a:moveTo>
                  <a:pt x="1625" y="3375"/>
                </a:moveTo>
                <a:cubicBezTo>
                  <a:pt x="1875" y="3375"/>
                  <a:pt x="1875" y="3375"/>
                  <a:pt x="1875" y="3375"/>
                </a:cubicBezTo>
              </a:path>
            </a:pathLst>
          </a:custGeom>
          <a:noFill/>
          <a:ln w="15875" cap="flat">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graphicFrame>
        <p:nvGraphicFramePr>
          <p:cNvPr id="21" name="Table 46">
            <a:extLst>
              <a:ext uri="{FF2B5EF4-FFF2-40B4-BE49-F238E27FC236}">
                <a16:creationId xmlns:a16="http://schemas.microsoft.com/office/drawing/2014/main" id="{73EF441C-D5F5-49B5-8525-B0E754C1648F}"/>
              </a:ext>
            </a:extLst>
          </p:cNvPr>
          <p:cNvGraphicFramePr>
            <a:graphicFrameLocks noGrp="1"/>
          </p:cNvGraphicFramePr>
          <p:nvPr>
            <p:extLst>
              <p:ext uri="{D42A27DB-BD31-4B8C-83A1-F6EECF244321}">
                <p14:modId xmlns:p14="http://schemas.microsoft.com/office/powerpoint/2010/main" val="1422230601"/>
              </p:ext>
            </p:extLst>
          </p:nvPr>
        </p:nvGraphicFramePr>
        <p:xfrm>
          <a:off x="0" y="6180915"/>
          <a:ext cx="12192000" cy="840212"/>
        </p:xfrm>
        <a:graphic>
          <a:graphicData uri="http://schemas.openxmlformats.org/drawingml/2006/table">
            <a:tbl>
              <a:tblPr firstRow="1" bandRow="1">
                <a:tableStyleId>{5C22544A-7EE6-4342-B048-85BDC9FD1C3A}</a:tableStyleId>
              </a:tblPr>
              <a:tblGrid>
                <a:gridCol w="864973">
                  <a:extLst>
                    <a:ext uri="{9D8B030D-6E8A-4147-A177-3AD203B41FA5}">
                      <a16:colId xmlns:a16="http://schemas.microsoft.com/office/drawing/2014/main" val="2727135258"/>
                    </a:ext>
                  </a:extLst>
                </a:gridCol>
                <a:gridCol w="840259">
                  <a:extLst>
                    <a:ext uri="{9D8B030D-6E8A-4147-A177-3AD203B41FA5}">
                      <a16:colId xmlns:a16="http://schemas.microsoft.com/office/drawing/2014/main" val="2021159383"/>
                    </a:ext>
                  </a:extLst>
                </a:gridCol>
                <a:gridCol w="908222">
                  <a:extLst>
                    <a:ext uri="{9D8B030D-6E8A-4147-A177-3AD203B41FA5}">
                      <a16:colId xmlns:a16="http://schemas.microsoft.com/office/drawing/2014/main" val="503194899"/>
                    </a:ext>
                  </a:extLst>
                </a:gridCol>
                <a:gridCol w="939114">
                  <a:extLst>
                    <a:ext uri="{9D8B030D-6E8A-4147-A177-3AD203B41FA5}">
                      <a16:colId xmlns:a16="http://schemas.microsoft.com/office/drawing/2014/main" val="3479706331"/>
                    </a:ext>
                  </a:extLst>
                </a:gridCol>
                <a:gridCol w="988540">
                  <a:extLst>
                    <a:ext uri="{9D8B030D-6E8A-4147-A177-3AD203B41FA5}">
                      <a16:colId xmlns:a16="http://schemas.microsoft.com/office/drawing/2014/main" val="1410495515"/>
                    </a:ext>
                  </a:extLst>
                </a:gridCol>
                <a:gridCol w="852616">
                  <a:extLst>
                    <a:ext uri="{9D8B030D-6E8A-4147-A177-3AD203B41FA5}">
                      <a16:colId xmlns:a16="http://schemas.microsoft.com/office/drawing/2014/main" val="4019179051"/>
                    </a:ext>
                  </a:extLst>
                </a:gridCol>
                <a:gridCol w="951471">
                  <a:extLst>
                    <a:ext uri="{9D8B030D-6E8A-4147-A177-3AD203B41FA5}">
                      <a16:colId xmlns:a16="http://schemas.microsoft.com/office/drawing/2014/main" val="2845264500"/>
                    </a:ext>
                  </a:extLst>
                </a:gridCol>
                <a:gridCol w="815546">
                  <a:extLst>
                    <a:ext uri="{9D8B030D-6E8A-4147-A177-3AD203B41FA5}">
                      <a16:colId xmlns:a16="http://schemas.microsoft.com/office/drawing/2014/main" val="1998852072"/>
                    </a:ext>
                  </a:extLst>
                </a:gridCol>
                <a:gridCol w="871151">
                  <a:extLst>
                    <a:ext uri="{9D8B030D-6E8A-4147-A177-3AD203B41FA5}">
                      <a16:colId xmlns:a16="http://schemas.microsoft.com/office/drawing/2014/main" val="166283103"/>
                    </a:ext>
                  </a:extLst>
                </a:gridCol>
                <a:gridCol w="939113">
                  <a:extLst>
                    <a:ext uri="{9D8B030D-6E8A-4147-A177-3AD203B41FA5}">
                      <a16:colId xmlns:a16="http://schemas.microsoft.com/office/drawing/2014/main" val="367959744"/>
                    </a:ext>
                  </a:extLst>
                </a:gridCol>
                <a:gridCol w="797011">
                  <a:extLst>
                    <a:ext uri="{9D8B030D-6E8A-4147-A177-3AD203B41FA5}">
                      <a16:colId xmlns:a16="http://schemas.microsoft.com/office/drawing/2014/main" val="1579851546"/>
                    </a:ext>
                  </a:extLst>
                </a:gridCol>
                <a:gridCol w="797011">
                  <a:extLst>
                    <a:ext uri="{9D8B030D-6E8A-4147-A177-3AD203B41FA5}">
                      <a16:colId xmlns:a16="http://schemas.microsoft.com/office/drawing/2014/main" val="3005266008"/>
                    </a:ext>
                  </a:extLst>
                </a:gridCol>
                <a:gridCol w="784654">
                  <a:extLst>
                    <a:ext uri="{9D8B030D-6E8A-4147-A177-3AD203B41FA5}">
                      <a16:colId xmlns:a16="http://schemas.microsoft.com/office/drawing/2014/main" val="2507758195"/>
                    </a:ext>
                  </a:extLst>
                </a:gridCol>
                <a:gridCol w="842319">
                  <a:extLst>
                    <a:ext uri="{9D8B030D-6E8A-4147-A177-3AD203B41FA5}">
                      <a16:colId xmlns:a16="http://schemas.microsoft.com/office/drawing/2014/main" val="2126066408"/>
                    </a:ext>
                  </a:extLst>
                </a:gridCol>
              </a:tblGrid>
              <a:tr h="840212">
                <a:tc>
                  <a:txBody>
                    <a:bodyPr/>
                    <a:lstStyle/>
                    <a:p>
                      <a:pPr algn="ctr"/>
                      <a:r>
                        <a:rPr lang="en-US" sz="800" b="0" dirty="0">
                          <a:solidFill>
                            <a:schemeClr val="tx1">
                              <a:lumMod val="50000"/>
                              <a:lumOff val="50000"/>
                            </a:schemeClr>
                          </a:solidFill>
                        </a:rPr>
                        <a:t>Welcome</a:t>
                      </a:r>
                    </a:p>
                  </a:txBody>
                  <a:tcPr anchor="ctr">
                    <a:lnL w="12700" cmpd="sng">
                      <a:noFill/>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Keynote</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Demo Walkthrough</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Attack Patterns + Catching Attacks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kern="1200" dirty="0">
                          <a:solidFill>
                            <a:schemeClr val="tx1">
                              <a:lumMod val="50000"/>
                              <a:lumOff val="50000"/>
                            </a:schemeClr>
                          </a:solidFill>
                          <a:latin typeface="+mn-lt"/>
                          <a:ea typeface="+mn-ea"/>
                          <a:cs typeface="+mn-cs"/>
                        </a:rPr>
                        <a:t>Activity: Attack Patterns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kern="1200" dirty="0">
                          <a:solidFill>
                            <a:schemeClr val="tx1">
                              <a:lumMod val="50000"/>
                              <a:lumOff val="50000"/>
                            </a:schemeClr>
                          </a:solidFill>
                          <a:latin typeface="+mn-lt"/>
                          <a:ea typeface="+mn-ea"/>
                          <a:cs typeface="+mn-cs"/>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kern="1200" dirty="0">
                          <a:solidFill>
                            <a:schemeClr val="tx1">
                              <a:lumMod val="50000"/>
                              <a:lumOff val="50000"/>
                            </a:schemeClr>
                          </a:solidFill>
                          <a:latin typeface="+mn-lt"/>
                          <a:ea typeface="+mn-ea"/>
                          <a:cs typeface="+mn-cs"/>
                        </a:rPr>
                        <a:t>Lab: Attack Simulation</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kern="1200" dirty="0">
                          <a:solidFill>
                            <a:schemeClr val="tx1">
                              <a:lumMod val="50000"/>
                              <a:lumOff val="50000"/>
                            </a:schemeClr>
                          </a:solidFill>
                          <a:latin typeface="+mn-lt"/>
                          <a:ea typeface="+mn-ea"/>
                          <a:cs typeface="+mn-cs"/>
                        </a:rPr>
                        <a:t>Long</a:t>
                      </a:r>
                      <a:br>
                        <a:rPr lang="en-US" sz="800" b="0" kern="1200" dirty="0">
                          <a:solidFill>
                            <a:schemeClr val="tx1">
                              <a:lumMod val="50000"/>
                              <a:lumOff val="50000"/>
                            </a:schemeClr>
                          </a:solidFill>
                          <a:latin typeface="+mn-lt"/>
                          <a:ea typeface="+mn-ea"/>
                          <a:cs typeface="+mn-cs"/>
                        </a:rPr>
                      </a:br>
                      <a:r>
                        <a:rPr lang="en-US" sz="800" b="0" kern="1200" dirty="0">
                          <a:solidFill>
                            <a:schemeClr val="tx1">
                              <a:lumMod val="50000"/>
                              <a:lumOff val="50000"/>
                            </a:schemeClr>
                          </a:solidFill>
                          <a:latin typeface="+mn-lt"/>
                          <a:ea typeface="+mn-ea"/>
                          <a:cs typeface="+mn-cs"/>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kern="1200" dirty="0">
                          <a:solidFill>
                            <a:schemeClr val="tx1">
                              <a:lumMod val="50000"/>
                              <a:lumOff val="50000"/>
                            </a:schemeClr>
                          </a:solidFill>
                          <a:latin typeface="+mn-lt"/>
                          <a:ea typeface="+mn-ea"/>
                          <a:cs typeface="+mn-cs"/>
                        </a:rPr>
                        <a:t>Windows Defender, Attack Analysis, Threats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kern="1200" dirty="0">
                          <a:solidFill>
                            <a:schemeClr val="tx1">
                              <a:lumMod val="50000"/>
                              <a:lumOff val="50000"/>
                            </a:schemeClr>
                          </a:solidFill>
                          <a:latin typeface="+mn-lt"/>
                          <a:ea typeface="+mn-ea"/>
                          <a:cs typeface="+mn-cs"/>
                        </a:rPr>
                        <a:t>Restoring Systems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kern="1200" dirty="0">
                          <a:solidFill>
                            <a:schemeClr val="tx1">
                              <a:lumMod val="50000"/>
                              <a:lumOff val="50000"/>
                            </a:schemeClr>
                          </a:solidFill>
                          <a:latin typeface="+mn-lt"/>
                          <a:ea typeface="+mn-ea"/>
                          <a:cs typeface="+mn-cs"/>
                        </a:rPr>
                        <a:t>Activity: Restoring Systems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t>Lab: Restoring Systems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5C2D91"/>
                    </a:solidFill>
                  </a:tcPr>
                </a:tc>
                <a:tc>
                  <a:txBody>
                    <a:bodyPr/>
                    <a:lstStyle/>
                    <a:p>
                      <a:pPr algn="ctr"/>
                      <a:r>
                        <a:rPr lang="en-US" sz="800" b="0" dirty="0">
                          <a:solidFill>
                            <a:schemeClr val="tx1"/>
                          </a:solidFill>
                        </a:rPr>
                        <a:t>Closing</a:t>
                      </a:r>
                    </a:p>
                  </a:txBody>
                  <a:tcPr anchor="ctr">
                    <a:lnL w="3175" cap="flat" cmpd="sng" algn="ctr">
                      <a:solidFill>
                        <a:schemeClr val="bg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solidFill>
                      <a:srgbClr val="FFF100"/>
                    </a:solidFill>
                  </a:tcPr>
                </a:tc>
                <a:extLst>
                  <a:ext uri="{0D108BD9-81ED-4DB2-BD59-A6C34878D82A}">
                    <a16:rowId xmlns:a16="http://schemas.microsoft.com/office/drawing/2014/main" val="1784898955"/>
                  </a:ext>
                </a:extLst>
              </a:tr>
            </a:tbl>
          </a:graphicData>
        </a:graphic>
      </p:graphicFrame>
    </p:spTree>
    <p:custDataLst>
      <p:tags r:id="rId1"/>
    </p:custDataLst>
    <p:extLst>
      <p:ext uri="{BB962C8B-B14F-4D97-AF65-F5344CB8AC3E}">
        <p14:creationId xmlns:p14="http://schemas.microsoft.com/office/powerpoint/2010/main" val="3156466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bject 2">
            <a:extLst>
              <a:ext uri="{FF2B5EF4-FFF2-40B4-BE49-F238E27FC236}">
                <a16:creationId xmlns:a16="http://schemas.microsoft.com/office/drawing/2014/main" id="{93EB48C1-51FC-4864-896D-1C81C1BC6F18}"/>
              </a:ext>
            </a:extLst>
          </p:cNvPr>
          <p:cNvSpPr txBox="1">
            <a:spLocks/>
          </p:cNvSpPr>
          <p:nvPr/>
        </p:nvSpPr>
        <p:spPr>
          <a:xfrm>
            <a:off x="588263" y="457200"/>
            <a:ext cx="1606253" cy="553998"/>
          </a:xfrm>
          <a:prstGeom prst="rect">
            <a:avLst/>
          </a:prstGeom>
        </p:spPr>
        <p:txBody>
          <a:bodyPr vert="horz" wrap="square" lIns="0" tIns="13333" rIns="0" bIns="0" rtlCol="0" anchor="t">
            <a:spAutoFit/>
          </a:bodyPr>
          <a:lstStyle>
            <a:lvl1pPr algn="l" defTabSz="932563" rtl="0" eaLnBrk="1" latinLnBrk="0" hangingPunct="1">
              <a:lnSpc>
                <a:spcPct val="100000"/>
              </a:lnSpc>
              <a:spcBef>
                <a:spcPct val="0"/>
              </a:spcBef>
              <a:buNone/>
              <a:defRPr lang="en-US" sz="3529" b="0" kern="1200" cap="none" spc="-50" baseline="0" dirty="0" smtClean="0">
                <a:ln w="3175">
                  <a:noFill/>
                </a:ln>
                <a:solidFill>
                  <a:schemeClr val="tx2"/>
                </a:solidFill>
                <a:effectLst/>
                <a:latin typeface="+mj-lt"/>
                <a:ea typeface="+mn-ea"/>
                <a:cs typeface="Segoe UI" pitchFamily="34" charset="0"/>
              </a:defRPr>
            </a:lvl1pPr>
          </a:lstStyle>
          <a:p>
            <a:pPr marL="12698">
              <a:spcBef>
                <a:spcPts val="105"/>
              </a:spcBef>
            </a:pPr>
            <a:r>
              <a:rPr lang="en-US" spc="-20" dirty="0">
                <a:solidFill>
                  <a:srgbClr val="32145A"/>
                </a:solidFill>
                <a:uFill>
                  <a:solidFill>
                    <a:srgbClr val="000000"/>
                  </a:solidFill>
                </a:uFill>
              </a:rPr>
              <a:t>Closing</a:t>
            </a:r>
            <a:endParaRPr lang="en-US" spc="-20" dirty="0">
              <a:solidFill>
                <a:srgbClr val="32145A"/>
              </a:solidFill>
            </a:endParaRPr>
          </a:p>
        </p:txBody>
      </p:sp>
      <p:cxnSp>
        <p:nvCxnSpPr>
          <p:cNvPr id="7" name="Straight Connector 6">
            <a:extLst>
              <a:ext uri="{FF2B5EF4-FFF2-40B4-BE49-F238E27FC236}">
                <a16:creationId xmlns:a16="http://schemas.microsoft.com/office/drawing/2014/main" id="{31E5AC6C-AA1B-4CB0-9810-DF9A271DF4BD}"/>
              </a:ext>
            </a:extLst>
          </p:cNvPr>
          <p:cNvCxnSpPr>
            <a:cxnSpLocks/>
          </p:cNvCxnSpPr>
          <p:nvPr/>
        </p:nvCxnSpPr>
        <p:spPr>
          <a:xfrm>
            <a:off x="2158770" y="1826571"/>
            <a:ext cx="0" cy="2110429"/>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4D58AC2D-4483-4A11-8E29-078CBD0D8A93}"/>
              </a:ext>
            </a:extLst>
          </p:cNvPr>
          <p:cNvSpPr txBox="1"/>
          <p:nvPr/>
        </p:nvSpPr>
        <p:spPr>
          <a:xfrm>
            <a:off x="614995" y="2727897"/>
            <a:ext cx="1364867" cy="307777"/>
          </a:xfrm>
          <a:prstGeom prst="rect">
            <a:avLst/>
          </a:prstGeom>
          <a:noFill/>
        </p:spPr>
        <p:txBody>
          <a:bodyPr wrap="square" lIns="0" tIns="0" rIns="0" bIns="0" rtlCol="0">
            <a:spAutoFit/>
          </a:bodyPr>
          <a:lstStyle/>
          <a:p>
            <a:pPr algn="r"/>
            <a:r>
              <a:rPr lang="en-US" sz="2000" dirty="0">
                <a:gradFill>
                  <a:gsLst>
                    <a:gs pos="2917">
                      <a:schemeClr val="tx1"/>
                    </a:gs>
                    <a:gs pos="30000">
                      <a:schemeClr val="tx1"/>
                    </a:gs>
                  </a:gsLst>
                  <a:lin ang="5400000" scaled="0"/>
                </a:gradFill>
              </a:rPr>
              <a:t>TODAY</a:t>
            </a:r>
          </a:p>
        </p:txBody>
      </p:sp>
      <p:sp>
        <p:nvSpPr>
          <p:cNvPr id="20" name="TextBox 19">
            <a:extLst>
              <a:ext uri="{FF2B5EF4-FFF2-40B4-BE49-F238E27FC236}">
                <a16:creationId xmlns:a16="http://schemas.microsoft.com/office/drawing/2014/main" id="{F839C4B6-A767-404A-810E-1E5F2EA85911}"/>
              </a:ext>
            </a:extLst>
          </p:cNvPr>
          <p:cNvSpPr txBox="1"/>
          <p:nvPr/>
        </p:nvSpPr>
        <p:spPr>
          <a:xfrm>
            <a:off x="2194516" y="1826571"/>
            <a:ext cx="6997191" cy="1653786"/>
          </a:xfrm>
          <a:prstGeom prst="rect">
            <a:avLst/>
          </a:prstGeom>
          <a:noFill/>
        </p:spPr>
        <p:txBody>
          <a:bodyPr wrap="square">
            <a:spAutoFit/>
          </a:bodyPr>
          <a:lstStyle/>
          <a:p>
            <a:pPr>
              <a:lnSpc>
                <a:spcPct val="107000"/>
              </a:lnSpc>
              <a:tabLst>
                <a:tab pos="457200" algn="l"/>
              </a:tabLst>
            </a:pPr>
            <a:r>
              <a:rPr lang="en-US" sz="1600" dirty="0">
                <a:effectLst/>
                <a:ea typeface="Calibri" panose="020F0502020204030204" pitchFamily="34" charset="0"/>
                <a:cs typeface="Times New Roman" panose="02020603050405020304" pitchFamily="18" charset="0"/>
              </a:rPr>
              <a:t>We learned:</a:t>
            </a:r>
          </a:p>
          <a:p>
            <a:pPr marL="742950" lvl="1" indent="-285750">
              <a:lnSpc>
                <a:spcPct val="107000"/>
              </a:lnSpc>
              <a:buClr>
                <a:srgbClr val="107C10"/>
              </a:buClr>
              <a:buSzPct val="75000"/>
              <a:buFont typeface="Wingdings" panose="05000000000000000000" pitchFamily="2" charset="2"/>
              <a:buChar char="ü"/>
              <a:tabLst>
                <a:tab pos="457200" algn="l"/>
              </a:tabLst>
            </a:pPr>
            <a:r>
              <a:rPr lang="en-US" sz="1600" dirty="0">
                <a:effectLst/>
                <a:ea typeface="Calibri" panose="020F0502020204030204" pitchFamily="34" charset="0"/>
                <a:cs typeface="Times New Roman" panose="02020603050405020304" pitchFamily="18" charset="0"/>
              </a:rPr>
              <a:t>MITRE ATT&amp;CK</a:t>
            </a:r>
          </a:p>
          <a:p>
            <a:pPr marL="742950" lvl="1" indent="-285750">
              <a:lnSpc>
                <a:spcPct val="107000"/>
              </a:lnSpc>
              <a:buClr>
                <a:srgbClr val="107C10"/>
              </a:buClr>
              <a:buSzPct val="75000"/>
              <a:buFont typeface="Wingdings" panose="05000000000000000000" pitchFamily="2" charset="2"/>
              <a:buChar char="ü"/>
              <a:tabLst>
                <a:tab pos="457200" algn="l"/>
              </a:tabLst>
            </a:pPr>
            <a:r>
              <a:rPr lang="en-US" sz="1600" dirty="0">
                <a:effectLst/>
                <a:ea typeface="Calibri" panose="020F0502020204030204" pitchFamily="34" charset="0"/>
                <a:cs typeface="Times New Roman" panose="02020603050405020304" pitchFamily="18" charset="0"/>
              </a:rPr>
              <a:t>Attack Patterns</a:t>
            </a:r>
          </a:p>
          <a:p>
            <a:pPr marL="742950" lvl="1" indent="-285750">
              <a:lnSpc>
                <a:spcPct val="107000"/>
              </a:lnSpc>
              <a:buClr>
                <a:srgbClr val="107C10"/>
              </a:buClr>
              <a:buSzPct val="75000"/>
              <a:buFont typeface="Wingdings" panose="05000000000000000000" pitchFamily="2" charset="2"/>
              <a:buChar char="ü"/>
              <a:tabLst>
                <a:tab pos="457200" algn="l"/>
              </a:tabLst>
            </a:pPr>
            <a:r>
              <a:rPr lang="en-US" sz="1600" dirty="0">
                <a:ea typeface="Calibri" panose="020F0502020204030204" pitchFamily="34" charset="0"/>
                <a:cs typeface="Times New Roman" panose="02020603050405020304" pitchFamily="18" charset="0"/>
              </a:rPr>
              <a:t>Attack Analysis</a:t>
            </a:r>
          </a:p>
          <a:p>
            <a:pPr marL="742950" lvl="1" indent="-285750">
              <a:lnSpc>
                <a:spcPct val="107000"/>
              </a:lnSpc>
              <a:buClr>
                <a:srgbClr val="107C10"/>
              </a:buClr>
              <a:buSzPct val="75000"/>
              <a:buFont typeface="Wingdings" panose="05000000000000000000" pitchFamily="2" charset="2"/>
              <a:buChar char="ü"/>
              <a:tabLst>
                <a:tab pos="457200" algn="l"/>
              </a:tabLst>
            </a:pPr>
            <a:r>
              <a:rPr lang="en-US" sz="1600" dirty="0">
                <a:ea typeface="Calibri" panose="020F0502020204030204" pitchFamily="34" charset="0"/>
                <a:cs typeface="Times New Roman" panose="02020603050405020304" pitchFamily="18" charset="0"/>
              </a:rPr>
              <a:t>Restoring Systems</a:t>
            </a:r>
          </a:p>
          <a:p>
            <a:pPr marL="742950" lvl="1" indent="-285750">
              <a:lnSpc>
                <a:spcPct val="107000"/>
              </a:lnSpc>
              <a:buClr>
                <a:srgbClr val="107C10"/>
              </a:buClr>
              <a:buSzPct val="75000"/>
              <a:buFont typeface="Wingdings" panose="05000000000000000000" pitchFamily="2" charset="2"/>
              <a:buChar char="ü"/>
              <a:tabLst>
                <a:tab pos="457200" algn="l"/>
              </a:tabLst>
            </a:pPr>
            <a:r>
              <a:rPr lang="en-US" sz="1600" dirty="0">
                <a:ea typeface="Calibri" panose="020F0502020204030204" pitchFamily="34" charset="0"/>
                <a:cs typeface="Times New Roman" panose="02020603050405020304" pitchFamily="18" charset="0"/>
              </a:rPr>
              <a:t>Best Practices</a:t>
            </a:r>
            <a:endParaRPr lang="en-US" sz="1600" dirty="0">
              <a:effectLst/>
              <a:ea typeface="Calibri" panose="020F0502020204030204" pitchFamily="34" charset="0"/>
              <a:cs typeface="Times New Roman" panose="02020603050405020304" pitchFamily="18" charset="0"/>
            </a:endParaRPr>
          </a:p>
        </p:txBody>
      </p:sp>
      <p:sp>
        <p:nvSpPr>
          <p:cNvPr id="2" name="TextBox 1">
            <a:extLst>
              <a:ext uri="{FF2B5EF4-FFF2-40B4-BE49-F238E27FC236}">
                <a16:creationId xmlns:a16="http://schemas.microsoft.com/office/drawing/2014/main" id="{81B24653-632F-4642-83F1-5426C06DDA0F}"/>
              </a:ext>
            </a:extLst>
          </p:cNvPr>
          <p:cNvSpPr txBox="1"/>
          <p:nvPr/>
        </p:nvSpPr>
        <p:spPr>
          <a:xfrm>
            <a:off x="620049" y="966958"/>
            <a:ext cx="6997191" cy="258532"/>
          </a:xfrm>
          <a:prstGeom prst="rect">
            <a:avLst/>
          </a:prstGeom>
          <a:noFill/>
        </p:spPr>
        <p:txBody>
          <a:bodyPr wrap="square" lIns="0" rIns="0">
            <a:spAutoFit/>
          </a:bodyPr>
          <a:lstStyle/>
          <a:p>
            <a:pPr>
              <a:lnSpc>
                <a:spcPct val="90000"/>
              </a:lnSpc>
              <a:spcAft>
                <a:spcPts val="588"/>
              </a:spcAft>
            </a:pPr>
            <a:r>
              <a:rPr lang="en-US" sz="1200" i="1" dirty="0">
                <a:solidFill>
                  <a:schemeClr val="dk1"/>
                </a:solidFill>
              </a:rPr>
              <a:t>Thank you for your participation in today’s Microsoft Defender Boot Camp!</a:t>
            </a:r>
          </a:p>
        </p:txBody>
      </p:sp>
    </p:spTree>
    <p:extLst>
      <p:ext uri="{BB962C8B-B14F-4D97-AF65-F5344CB8AC3E}">
        <p14:creationId xmlns:p14="http://schemas.microsoft.com/office/powerpoint/2010/main" val="1826152433"/>
      </p:ext>
    </p:extLst>
  </p:cSld>
  <p:clrMapOvr>
    <a:masterClrMapping/>
  </p:clrMapOvr>
  <p:transition>
    <p:fade/>
  </p:transition>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86EC9-54A6-4E5E-BC02-F5A97CA22B36}"/>
              </a:ext>
            </a:extLst>
          </p:cNvPr>
          <p:cNvSpPr txBox="1"/>
          <p:nvPr/>
        </p:nvSpPr>
        <p:spPr>
          <a:xfrm>
            <a:off x="6537911" y="-754803"/>
            <a:ext cx="5654090" cy="561211"/>
          </a:xfrm>
          <a:prstGeom prst="rect">
            <a:avLst/>
          </a:prstGeom>
          <a:solidFill>
            <a:srgbClr val="FF0066"/>
          </a:solidFill>
        </p:spPr>
        <p:txBody>
          <a:bodyPr wrap="square" lIns="179285" tIns="143428" rIns="179285" bIns="143428" rtlCol="0">
            <a:spAutoFit/>
          </a:bodyPr>
          <a:lstStyle/>
          <a:p>
            <a:pPr>
              <a:lnSpc>
                <a:spcPct val="90000"/>
              </a:lnSpc>
              <a:spcAft>
                <a:spcPts val="588"/>
              </a:spcAft>
            </a:pPr>
            <a:r>
              <a:rPr lang="en-US" sz="1961" dirty="0">
                <a:solidFill>
                  <a:schemeClr val="bg1"/>
                </a:solidFill>
              </a:rPr>
              <a:t>Thank You slide</a:t>
            </a:r>
          </a:p>
        </p:txBody>
      </p:sp>
      <p:sp>
        <p:nvSpPr>
          <p:cNvPr id="3" name="Title 2">
            <a:extLst>
              <a:ext uri="{FF2B5EF4-FFF2-40B4-BE49-F238E27FC236}">
                <a16:creationId xmlns:a16="http://schemas.microsoft.com/office/drawing/2014/main" id="{581BBE84-9D13-41FD-AB94-48384D386832}"/>
              </a:ext>
            </a:extLst>
          </p:cNvPr>
          <p:cNvSpPr txBox="1">
            <a:spLocks/>
          </p:cNvSpPr>
          <p:nvPr/>
        </p:nvSpPr>
        <p:spPr>
          <a:xfrm>
            <a:off x="493345" y="3035864"/>
            <a:ext cx="9144000" cy="498527"/>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dirty="0">
                <a:solidFill>
                  <a:schemeClr val="bg1"/>
                </a:solidFill>
              </a:rPr>
              <a:t>Thank you</a:t>
            </a:r>
          </a:p>
        </p:txBody>
      </p:sp>
    </p:spTree>
    <p:custDataLst>
      <p:tags r:id="rId1"/>
    </p:custDataLst>
    <p:extLst>
      <p:ext uri="{BB962C8B-B14F-4D97-AF65-F5344CB8AC3E}">
        <p14:creationId xmlns:p14="http://schemas.microsoft.com/office/powerpoint/2010/main" val="3505119961"/>
      </p:ext>
    </p:extLst>
  </p:cSld>
  <p:clrMapOvr>
    <a:masterClrMapping/>
  </p:clrMapOvr>
  <p:transition>
    <p:fade/>
  </p:transition>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3027961"/>
      </p:ext>
    </p:extLst>
  </p:cSld>
  <p:clrMapOvr>
    <a:masterClrMapping/>
  </p:clrMapOvr>
  <p:transition>
    <p:fade/>
  </p:transition>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8E0DD-B5C0-42BD-AD53-C285EF2A376F}"/>
              </a:ext>
            </a:extLst>
          </p:cNvPr>
          <p:cNvSpPr>
            <a:spLocks noGrp="1"/>
          </p:cNvSpPr>
          <p:nvPr>
            <p:ph type="title"/>
          </p:nvPr>
        </p:nvSpPr>
        <p:spPr>
          <a:xfrm>
            <a:off x="585764" y="2579749"/>
            <a:ext cx="2033814" cy="553982"/>
          </a:xfrm>
        </p:spPr>
        <p:txBody>
          <a:bodyPr/>
          <a:lstStyle/>
          <a:p>
            <a:r>
              <a:rPr lang="en-US" dirty="0"/>
              <a:t>Pop Quiz</a:t>
            </a:r>
          </a:p>
        </p:txBody>
      </p:sp>
      <p:sp>
        <p:nvSpPr>
          <p:cNvPr id="3" name="Text Placeholder 2">
            <a:extLst>
              <a:ext uri="{FF2B5EF4-FFF2-40B4-BE49-F238E27FC236}">
                <a16:creationId xmlns:a16="http://schemas.microsoft.com/office/drawing/2014/main" id="{719A5F27-4C6F-40AD-8655-81C0D6D686A0}"/>
              </a:ext>
            </a:extLst>
          </p:cNvPr>
          <p:cNvSpPr>
            <a:spLocks noGrp="1"/>
          </p:cNvSpPr>
          <p:nvPr>
            <p:ph type="body" sz="quarter" idx="10"/>
          </p:nvPr>
        </p:nvSpPr>
        <p:spPr>
          <a:xfrm>
            <a:off x="585764" y="3535511"/>
            <a:ext cx="4500865" cy="307777"/>
          </a:xfrm>
        </p:spPr>
        <p:txBody>
          <a:bodyPr/>
          <a:lstStyle/>
          <a:p>
            <a:r>
              <a:rPr lang="en-US" dirty="0"/>
              <a:t>TODO?</a:t>
            </a:r>
          </a:p>
        </p:txBody>
      </p:sp>
      <p:grpSp>
        <p:nvGrpSpPr>
          <p:cNvPr id="115" name="Group 114">
            <a:extLst>
              <a:ext uri="{FF2B5EF4-FFF2-40B4-BE49-F238E27FC236}">
                <a16:creationId xmlns:a16="http://schemas.microsoft.com/office/drawing/2014/main" id="{A1035425-A41A-48BB-B83C-A2E4CACAEA59}"/>
              </a:ext>
            </a:extLst>
          </p:cNvPr>
          <p:cNvGrpSpPr/>
          <p:nvPr/>
        </p:nvGrpSpPr>
        <p:grpSpPr>
          <a:xfrm>
            <a:off x="2488845" y="2513989"/>
            <a:ext cx="703664" cy="703664"/>
            <a:chOff x="2470513" y="2378140"/>
            <a:chExt cx="933687" cy="933687"/>
          </a:xfrm>
        </p:grpSpPr>
        <p:sp>
          <p:nvSpPr>
            <p:cNvPr id="9" name="Oval 8">
              <a:extLst>
                <a:ext uri="{FF2B5EF4-FFF2-40B4-BE49-F238E27FC236}">
                  <a16:creationId xmlns:a16="http://schemas.microsoft.com/office/drawing/2014/main" id="{60CB7193-285B-44C5-923E-CFF3A02BDBD7}"/>
                </a:ext>
              </a:extLst>
            </p:cNvPr>
            <p:cNvSpPr/>
            <p:nvPr/>
          </p:nvSpPr>
          <p:spPr bwMode="auto">
            <a:xfrm>
              <a:off x="2470513" y="2378140"/>
              <a:ext cx="933687" cy="933687"/>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11" name="Freeform: Shape 10">
              <a:extLst>
                <a:ext uri="{FF2B5EF4-FFF2-40B4-BE49-F238E27FC236}">
                  <a16:creationId xmlns:a16="http://schemas.microsoft.com/office/drawing/2014/main" id="{96030A08-D618-4B8E-AFD7-997C4DFB56E1}"/>
                </a:ext>
              </a:extLst>
            </p:cNvPr>
            <p:cNvSpPr/>
            <p:nvPr/>
          </p:nvSpPr>
          <p:spPr bwMode="auto">
            <a:xfrm>
              <a:off x="2575510" y="3038226"/>
              <a:ext cx="723693" cy="229372"/>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 name="Graphic 146">
              <a:extLst>
                <a:ext uri="{FF2B5EF4-FFF2-40B4-BE49-F238E27FC236}">
                  <a16:creationId xmlns:a16="http://schemas.microsoft.com/office/drawing/2014/main" id="{4D8BC4DA-6384-4FBF-9B3C-C3E07CD45882}"/>
                </a:ext>
              </a:extLst>
            </p:cNvPr>
            <p:cNvGrpSpPr/>
            <p:nvPr/>
          </p:nvGrpSpPr>
          <p:grpSpPr>
            <a:xfrm>
              <a:off x="2808080" y="2600140"/>
              <a:ext cx="258552" cy="503496"/>
              <a:chOff x="5767390" y="4295776"/>
              <a:chExt cx="401079" cy="781050"/>
            </a:xfrm>
          </p:grpSpPr>
          <p:sp>
            <p:nvSpPr>
              <p:cNvPr id="13" name="Freeform: Shape 12">
                <a:extLst>
                  <a:ext uri="{FF2B5EF4-FFF2-40B4-BE49-F238E27FC236}">
                    <a16:creationId xmlns:a16="http://schemas.microsoft.com/office/drawing/2014/main" id="{B72C69A0-A632-4572-9984-3BD416964651}"/>
                  </a:ext>
                </a:extLst>
              </p:cNvPr>
              <p:cNvSpPr/>
              <p:nvPr/>
            </p:nvSpPr>
            <p:spPr>
              <a:xfrm>
                <a:off x="5751558" y="4279944"/>
                <a:ext cx="422188" cy="802159"/>
              </a:xfrm>
              <a:custGeom>
                <a:avLst/>
                <a:gdLst/>
                <a:ahLst/>
                <a:cxnLst/>
                <a:rect l="0" t="0" r="0" b="0"/>
                <a:pathLst>
                  <a:path w="422188" h="802159">
                    <a:moveTo>
                      <a:pt x="182597" y="792660"/>
                    </a:moveTo>
                    <a:lnTo>
                      <a:pt x="182597" y="245925"/>
                    </a:lnTo>
                    <a:cubicBezTo>
                      <a:pt x="157265" y="260702"/>
                      <a:pt x="131934" y="271257"/>
                      <a:pt x="106603" y="279700"/>
                    </a:cubicBezTo>
                    <a:cubicBezTo>
                      <a:pt x="79160" y="286033"/>
                      <a:pt x="49607" y="292366"/>
                      <a:pt x="15832" y="294477"/>
                    </a:cubicBezTo>
                    <a:lnTo>
                      <a:pt x="15832" y="125601"/>
                    </a:lnTo>
                    <a:cubicBezTo>
                      <a:pt x="64384" y="117158"/>
                      <a:pt x="108714" y="104492"/>
                      <a:pt x="148821" y="87604"/>
                    </a:cubicBezTo>
                    <a:cubicBezTo>
                      <a:pt x="188929" y="70717"/>
                      <a:pt x="231148" y="45385"/>
                      <a:pt x="275478" y="15832"/>
                    </a:cubicBezTo>
                    <a:lnTo>
                      <a:pt x="408467" y="15832"/>
                    </a:lnTo>
                    <a:lnTo>
                      <a:pt x="408467" y="792660"/>
                    </a:lnTo>
                    <a:lnTo>
                      <a:pt x="182597" y="792660"/>
                    </a:lnTo>
                    <a:close/>
                  </a:path>
                </a:pathLst>
              </a:custGeom>
              <a:solidFill>
                <a:schemeClr val="bg1"/>
              </a:solidFill>
              <a:ln w="9525" cap="flat">
                <a:noFill/>
                <a:prstDash val="solid"/>
                <a:miter/>
              </a:ln>
            </p:spPr>
            <p:txBody>
              <a:bodyPr/>
              <a:lstStyle/>
              <a:p>
                <a:pPr defTabSz="932026">
                  <a:defRPr/>
                </a:pPr>
                <a:endParaRPr lang="en-US" sz="1764" dirty="0">
                  <a:solidFill>
                    <a:srgbClr val="353535"/>
                  </a:solidFill>
                  <a:latin typeface="Segoe UI Semilight"/>
                </a:endParaRPr>
              </a:p>
            </p:txBody>
          </p:sp>
          <p:sp>
            <p:nvSpPr>
              <p:cNvPr id="14" name="Freeform: Shape 13">
                <a:extLst>
                  <a:ext uri="{FF2B5EF4-FFF2-40B4-BE49-F238E27FC236}">
                    <a16:creationId xmlns:a16="http://schemas.microsoft.com/office/drawing/2014/main" id="{CD5344D7-4A35-49AB-A340-A9982B45EFC2}"/>
                  </a:ext>
                </a:extLst>
              </p:cNvPr>
              <p:cNvSpPr/>
              <p:nvPr/>
            </p:nvSpPr>
            <p:spPr>
              <a:xfrm>
                <a:off x="6038646" y="4279944"/>
                <a:ext cx="126657" cy="802159"/>
              </a:xfrm>
              <a:custGeom>
                <a:avLst/>
                <a:gdLst/>
                <a:ahLst/>
                <a:cxnLst/>
                <a:rect l="0" t="0" r="0" b="0"/>
                <a:pathLst>
                  <a:path w="126656" h="802159">
                    <a:moveTo>
                      <a:pt x="15832" y="15832"/>
                    </a:moveTo>
                    <a:lnTo>
                      <a:pt x="119268" y="15832"/>
                    </a:lnTo>
                    <a:lnTo>
                      <a:pt x="119268" y="792660"/>
                    </a:lnTo>
                    <a:lnTo>
                      <a:pt x="24276" y="792660"/>
                    </a:lnTo>
                    <a:lnTo>
                      <a:pt x="15832" y="15832"/>
                    </a:lnTo>
                    <a:close/>
                  </a:path>
                </a:pathLst>
              </a:custGeom>
              <a:solidFill>
                <a:schemeClr val="bg1">
                  <a:lumMod val="65000"/>
                </a:schemeClr>
              </a:solidFill>
              <a:ln w="9525" cap="flat">
                <a:noFill/>
                <a:prstDash val="solid"/>
                <a:miter/>
              </a:ln>
            </p:spPr>
            <p:txBody>
              <a:bodyPr/>
              <a:lstStyle/>
              <a:p>
                <a:pPr defTabSz="932026">
                  <a:defRPr/>
                </a:pPr>
                <a:endParaRPr lang="en-US" sz="1764" dirty="0">
                  <a:solidFill>
                    <a:srgbClr val="353535"/>
                  </a:solidFill>
                  <a:latin typeface="Segoe UI Semilight"/>
                </a:endParaRPr>
              </a:p>
            </p:txBody>
          </p:sp>
        </p:grpSp>
      </p:grpSp>
      <p:grpSp>
        <p:nvGrpSpPr>
          <p:cNvPr id="46" name="Group 45">
            <a:extLst>
              <a:ext uri="{FF2B5EF4-FFF2-40B4-BE49-F238E27FC236}">
                <a16:creationId xmlns:a16="http://schemas.microsoft.com/office/drawing/2014/main" id="{DD717065-3BFA-402E-95AC-68DDA2860329}"/>
              </a:ext>
            </a:extLst>
          </p:cNvPr>
          <p:cNvGrpSpPr/>
          <p:nvPr/>
        </p:nvGrpSpPr>
        <p:grpSpPr>
          <a:xfrm>
            <a:off x="5343389" y="1789680"/>
            <a:ext cx="6846883" cy="3278642"/>
            <a:chOff x="4635450" y="5527718"/>
            <a:chExt cx="1309893" cy="623564"/>
          </a:xfrm>
        </p:grpSpPr>
        <p:sp>
          <p:nvSpPr>
            <p:cNvPr id="47" name="Rectangle 609">
              <a:extLst>
                <a:ext uri="{FF2B5EF4-FFF2-40B4-BE49-F238E27FC236}">
                  <a16:creationId xmlns:a16="http://schemas.microsoft.com/office/drawing/2014/main" id="{2CB0D1E2-071D-402F-A42E-99E7B84F3D2E}"/>
                </a:ext>
              </a:extLst>
            </p:cNvPr>
            <p:cNvSpPr>
              <a:spLocks noChangeArrowheads="1"/>
            </p:cNvSpPr>
            <p:nvPr/>
          </p:nvSpPr>
          <p:spPr bwMode="auto">
            <a:xfrm>
              <a:off x="4635450" y="5527718"/>
              <a:ext cx="1309893" cy="623564"/>
            </a:xfrm>
            <a:prstGeom prst="rect">
              <a:avLst/>
            </a:prstGeom>
            <a:solidFill>
              <a:srgbClr val="459B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48" name="Freeform 610">
              <a:extLst>
                <a:ext uri="{FF2B5EF4-FFF2-40B4-BE49-F238E27FC236}">
                  <a16:creationId xmlns:a16="http://schemas.microsoft.com/office/drawing/2014/main" id="{208A5551-E8CD-4FCD-9F56-F5D8B3732237}"/>
                </a:ext>
              </a:extLst>
            </p:cNvPr>
            <p:cNvSpPr>
              <a:spLocks/>
            </p:cNvSpPr>
            <p:nvPr/>
          </p:nvSpPr>
          <p:spPr bwMode="auto">
            <a:xfrm>
              <a:off x="4636814" y="5904313"/>
              <a:ext cx="387510" cy="246969"/>
            </a:xfrm>
            <a:custGeom>
              <a:avLst/>
              <a:gdLst>
                <a:gd name="T0" fmla="*/ 124 w 154"/>
                <a:gd name="T1" fmla="*/ 53 h 98"/>
                <a:gd name="T2" fmla="*/ 110 w 154"/>
                <a:gd name="T3" fmla="*/ 56 h 98"/>
                <a:gd name="T4" fmla="*/ 54 w 154"/>
                <a:gd name="T5" fmla="*/ 0 h 98"/>
                <a:gd name="T6" fmla="*/ 0 w 154"/>
                <a:gd name="T7" fmla="*/ 39 h 98"/>
                <a:gd name="T8" fmla="*/ 0 w 154"/>
                <a:gd name="T9" fmla="*/ 98 h 98"/>
                <a:gd name="T10" fmla="*/ 150 w 154"/>
                <a:gd name="T11" fmla="*/ 98 h 98"/>
                <a:gd name="T12" fmla="*/ 154 w 154"/>
                <a:gd name="T13" fmla="*/ 83 h 98"/>
                <a:gd name="T14" fmla="*/ 124 w 154"/>
                <a:gd name="T15" fmla="*/ 53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4" h="98">
                  <a:moveTo>
                    <a:pt x="124" y="53"/>
                  </a:moveTo>
                  <a:cubicBezTo>
                    <a:pt x="119" y="53"/>
                    <a:pt x="114" y="54"/>
                    <a:pt x="110" y="56"/>
                  </a:cubicBezTo>
                  <a:cubicBezTo>
                    <a:pt x="110" y="25"/>
                    <a:pt x="85" y="0"/>
                    <a:pt x="54" y="0"/>
                  </a:cubicBezTo>
                  <a:cubicBezTo>
                    <a:pt x="29" y="0"/>
                    <a:pt x="8" y="16"/>
                    <a:pt x="0" y="39"/>
                  </a:cubicBezTo>
                  <a:cubicBezTo>
                    <a:pt x="0" y="98"/>
                    <a:pt x="0" y="98"/>
                    <a:pt x="0" y="98"/>
                  </a:cubicBezTo>
                  <a:cubicBezTo>
                    <a:pt x="150" y="98"/>
                    <a:pt x="150" y="98"/>
                    <a:pt x="150" y="98"/>
                  </a:cubicBezTo>
                  <a:cubicBezTo>
                    <a:pt x="153" y="94"/>
                    <a:pt x="154" y="89"/>
                    <a:pt x="154" y="83"/>
                  </a:cubicBezTo>
                  <a:cubicBezTo>
                    <a:pt x="154" y="66"/>
                    <a:pt x="140" y="53"/>
                    <a:pt x="124" y="53"/>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49" name="Freeform 611">
              <a:extLst>
                <a:ext uri="{FF2B5EF4-FFF2-40B4-BE49-F238E27FC236}">
                  <a16:creationId xmlns:a16="http://schemas.microsoft.com/office/drawing/2014/main" id="{977AEE36-1425-4395-B015-10432D518F0D}"/>
                </a:ext>
              </a:extLst>
            </p:cNvPr>
            <p:cNvSpPr>
              <a:spLocks/>
            </p:cNvSpPr>
            <p:nvPr/>
          </p:nvSpPr>
          <p:spPr bwMode="auto">
            <a:xfrm>
              <a:off x="5671084" y="5894761"/>
              <a:ext cx="215587" cy="107793"/>
            </a:xfrm>
            <a:custGeom>
              <a:avLst/>
              <a:gdLst>
                <a:gd name="T0" fmla="*/ 78 w 86"/>
                <a:gd name="T1" fmla="*/ 26 h 43"/>
                <a:gd name="T2" fmla="*/ 75 w 86"/>
                <a:gd name="T3" fmla="*/ 26 h 43"/>
                <a:gd name="T4" fmla="*/ 75 w 86"/>
                <a:gd name="T5" fmla="*/ 21 h 43"/>
                <a:gd name="T6" fmla="*/ 53 w 86"/>
                <a:gd name="T7" fmla="*/ 0 h 43"/>
                <a:gd name="T8" fmla="*/ 32 w 86"/>
                <a:gd name="T9" fmla="*/ 19 h 43"/>
                <a:gd name="T10" fmla="*/ 24 w 86"/>
                <a:gd name="T11" fmla="*/ 17 h 43"/>
                <a:gd name="T12" fmla="*/ 11 w 86"/>
                <a:gd name="T13" fmla="*/ 29 h 43"/>
                <a:gd name="T14" fmla="*/ 7 w 86"/>
                <a:gd name="T15" fmla="*/ 28 h 43"/>
                <a:gd name="T16" fmla="*/ 0 w 86"/>
                <a:gd name="T17" fmla="*/ 36 h 43"/>
                <a:gd name="T18" fmla="*/ 7 w 86"/>
                <a:gd name="T19" fmla="*/ 43 h 43"/>
                <a:gd name="T20" fmla="*/ 78 w 86"/>
                <a:gd name="T21" fmla="*/ 43 h 43"/>
                <a:gd name="T22" fmla="*/ 86 w 86"/>
                <a:gd name="T23" fmla="*/ 34 h 43"/>
                <a:gd name="T24" fmla="*/ 78 w 86"/>
                <a:gd name="T25" fmla="*/ 26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 h="43">
                  <a:moveTo>
                    <a:pt x="78" y="26"/>
                  </a:moveTo>
                  <a:cubicBezTo>
                    <a:pt x="76" y="26"/>
                    <a:pt x="75" y="26"/>
                    <a:pt x="75" y="26"/>
                  </a:cubicBezTo>
                  <a:cubicBezTo>
                    <a:pt x="75" y="25"/>
                    <a:pt x="75" y="23"/>
                    <a:pt x="75" y="21"/>
                  </a:cubicBezTo>
                  <a:cubicBezTo>
                    <a:pt x="75" y="9"/>
                    <a:pt x="65" y="0"/>
                    <a:pt x="53" y="0"/>
                  </a:cubicBezTo>
                  <a:cubicBezTo>
                    <a:pt x="42" y="0"/>
                    <a:pt x="33" y="8"/>
                    <a:pt x="32" y="19"/>
                  </a:cubicBezTo>
                  <a:cubicBezTo>
                    <a:pt x="30" y="17"/>
                    <a:pt x="27" y="17"/>
                    <a:pt x="24" y="17"/>
                  </a:cubicBezTo>
                  <a:cubicBezTo>
                    <a:pt x="17" y="17"/>
                    <a:pt x="11" y="22"/>
                    <a:pt x="11" y="29"/>
                  </a:cubicBezTo>
                  <a:cubicBezTo>
                    <a:pt x="10" y="29"/>
                    <a:pt x="9" y="28"/>
                    <a:pt x="7" y="28"/>
                  </a:cubicBezTo>
                  <a:cubicBezTo>
                    <a:pt x="3" y="28"/>
                    <a:pt x="0" y="32"/>
                    <a:pt x="0" y="36"/>
                  </a:cubicBezTo>
                  <a:cubicBezTo>
                    <a:pt x="0" y="40"/>
                    <a:pt x="3" y="43"/>
                    <a:pt x="7" y="43"/>
                  </a:cubicBezTo>
                  <a:cubicBezTo>
                    <a:pt x="78" y="43"/>
                    <a:pt x="78" y="43"/>
                    <a:pt x="78" y="43"/>
                  </a:cubicBezTo>
                  <a:cubicBezTo>
                    <a:pt x="82" y="43"/>
                    <a:pt x="86" y="39"/>
                    <a:pt x="86" y="34"/>
                  </a:cubicBezTo>
                  <a:cubicBezTo>
                    <a:pt x="86" y="30"/>
                    <a:pt x="82" y="26"/>
                    <a:pt x="78" y="26"/>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0" name="Freeform 612">
              <a:extLst>
                <a:ext uri="{FF2B5EF4-FFF2-40B4-BE49-F238E27FC236}">
                  <a16:creationId xmlns:a16="http://schemas.microsoft.com/office/drawing/2014/main" id="{0750C0D1-ED88-4774-A663-447B5E545877}"/>
                </a:ext>
              </a:extLst>
            </p:cNvPr>
            <p:cNvSpPr>
              <a:spLocks/>
            </p:cNvSpPr>
            <p:nvPr/>
          </p:nvSpPr>
          <p:spPr bwMode="auto">
            <a:xfrm>
              <a:off x="4851037" y="5616409"/>
              <a:ext cx="125531" cy="84597"/>
            </a:xfrm>
            <a:custGeom>
              <a:avLst/>
              <a:gdLst>
                <a:gd name="T0" fmla="*/ 45 w 50"/>
                <a:gd name="T1" fmla="*/ 25 h 34"/>
                <a:gd name="T2" fmla="*/ 43 w 50"/>
                <a:gd name="T3" fmla="*/ 26 h 34"/>
                <a:gd name="T4" fmla="*/ 45 w 50"/>
                <a:gd name="T5" fmla="*/ 17 h 34"/>
                <a:gd name="T6" fmla="*/ 28 w 50"/>
                <a:gd name="T7" fmla="*/ 0 h 34"/>
                <a:gd name="T8" fmla="*/ 11 w 50"/>
                <a:gd name="T9" fmla="*/ 17 h 34"/>
                <a:gd name="T10" fmla="*/ 11 w 50"/>
                <a:gd name="T11" fmla="*/ 19 h 34"/>
                <a:gd name="T12" fmla="*/ 8 w 50"/>
                <a:gd name="T13" fmla="*/ 18 h 34"/>
                <a:gd name="T14" fmla="*/ 0 w 50"/>
                <a:gd name="T15" fmla="*/ 26 h 34"/>
                <a:gd name="T16" fmla="*/ 8 w 50"/>
                <a:gd name="T17" fmla="*/ 34 h 34"/>
                <a:gd name="T18" fmla="*/ 45 w 50"/>
                <a:gd name="T19" fmla="*/ 34 h 34"/>
                <a:gd name="T20" fmla="*/ 50 w 50"/>
                <a:gd name="T21" fmla="*/ 30 h 34"/>
                <a:gd name="T22" fmla="*/ 45 w 50"/>
                <a:gd name="T23" fmla="*/ 2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34">
                  <a:moveTo>
                    <a:pt x="45" y="25"/>
                  </a:moveTo>
                  <a:cubicBezTo>
                    <a:pt x="44" y="25"/>
                    <a:pt x="43" y="25"/>
                    <a:pt x="43" y="26"/>
                  </a:cubicBezTo>
                  <a:cubicBezTo>
                    <a:pt x="44" y="23"/>
                    <a:pt x="45" y="20"/>
                    <a:pt x="45" y="17"/>
                  </a:cubicBezTo>
                  <a:cubicBezTo>
                    <a:pt x="45" y="8"/>
                    <a:pt x="37" y="0"/>
                    <a:pt x="28" y="0"/>
                  </a:cubicBezTo>
                  <a:cubicBezTo>
                    <a:pt x="19" y="0"/>
                    <a:pt x="11" y="8"/>
                    <a:pt x="11" y="17"/>
                  </a:cubicBezTo>
                  <a:cubicBezTo>
                    <a:pt x="11" y="18"/>
                    <a:pt x="11" y="18"/>
                    <a:pt x="11" y="19"/>
                  </a:cubicBezTo>
                  <a:cubicBezTo>
                    <a:pt x="10" y="18"/>
                    <a:pt x="9" y="18"/>
                    <a:pt x="8" y="18"/>
                  </a:cubicBezTo>
                  <a:cubicBezTo>
                    <a:pt x="4" y="18"/>
                    <a:pt x="0" y="22"/>
                    <a:pt x="0" y="26"/>
                  </a:cubicBezTo>
                  <a:cubicBezTo>
                    <a:pt x="0" y="31"/>
                    <a:pt x="4" y="34"/>
                    <a:pt x="8" y="34"/>
                  </a:cubicBezTo>
                  <a:cubicBezTo>
                    <a:pt x="45" y="34"/>
                    <a:pt x="45" y="34"/>
                    <a:pt x="45" y="34"/>
                  </a:cubicBezTo>
                  <a:cubicBezTo>
                    <a:pt x="48" y="34"/>
                    <a:pt x="50" y="32"/>
                    <a:pt x="50" y="30"/>
                  </a:cubicBezTo>
                  <a:cubicBezTo>
                    <a:pt x="50" y="27"/>
                    <a:pt x="48" y="25"/>
                    <a:pt x="45" y="25"/>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1" name="Freeform 613">
              <a:extLst>
                <a:ext uri="{FF2B5EF4-FFF2-40B4-BE49-F238E27FC236}">
                  <a16:creationId xmlns:a16="http://schemas.microsoft.com/office/drawing/2014/main" id="{6575273E-34DB-4683-8AF2-8EB4757A425E}"/>
                </a:ext>
              </a:extLst>
            </p:cNvPr>
            <p:cNvSpPr>
              <a:spLocks/>
            </p:cNvSpPr>
            <p:nvPr/>
          </p:nvSpPr>
          <p:spPr bwMode="auto">
            <a:xfrm>
              <a:off x="5428208" y="5679175"/>
              <a:ext cx="102335" cy="62766"/>
            </a:xfrm>
            <a:custGeom>
              <a:avLst/>
              <a:gdLst>
                <a:gd name="T0" fmla="*/ 34 w 41"/>
                <a:gd name="T1" fmla="*/ 5 h 25"/>
                <a:gd name="T2" fmla="*/ 34 w 41"/>
                <a:gd name="T3" fmla="*/ 1 h 25"/>
                <a:gd name="T4" fmla="*/ 28 w 41"/>
                <a:gd name="T5" fmla="*/ 5 h 25"/>
                <a:gd name="T6" fmla="*/ 24 w 41"/>
                <a:gd name="T7" fmla="*/ 4 h 25"/>
                <a:gd name="T8" fmla="*/ 14 w 41"/>
                <a:gd name="T9" fmla="*/ 10 h 25"/>
                <a:gd name="T10" fmla="*/ 13 w 41"/>
                <a:gd name="T11" fmla="*/ 19 h 25"/>
                <a:gd name="T12" fmla="*/ 41 w 41"/>
                <a:gd name="T13" fmla="*/ 0 h 25"/>
                <a:gd name="T14" fmla="*/ 34 w 41"/>
                <a:gd name="T15" fmla="*/ 5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25">
                  <a:moveTo>
                    <a:pt x="34" y="5"/>
                  </a:moveTo>
                  <a:cubicBezTo>
                    <a:pt x="34" y="4"/>
                    <a:pt x="34" y="3"/>
                    <a:pt x="34" y="1"/>
                  </a:cubicBezTo>
                  <a:cubicBezTo>
                    <a:pt x="32" y="4"/>
                    <a:pt x="31" y="5"/>
                    <a:pt x="28" y="5"/>
                  </a:cubicBezTo>
                  <a:cubicBezTo>
                    <a:pt x="26" y="4"/>
                    <a:pt x="24" y="4"/>
                    <a:pt x="24" y="4"/>
                  </a:cubicBezTo>
                  <a:cubicBezTo>
                    <a:pt x="14" y="10"/>
                    <a:pt x="14" y="10"/>
                    <a:pt x="14" y="10"/>
                  </a:cubicBezTo>
                  <a:cubicBezTo>
                    <a:pt x="14" y="10"/>
                    <a:pt x="0" y="14"/>
                    <a:pt x="13" y="19"/>
                  </a:cubicBezTo>
                  <a:cubicBezTo>
                    <a:pt x="31" y="25"/>
                    <a:pt x="40" y="11"/>
                    <a:pt x="41" y="0"/>
                  </a:cubicBezTo>
                  <a:cubicBezTo>
                    <a:pt x="39" y="3"/>
                    <a:pt x="36" y="4"/>
                    <a:pt x="34" y="5"/>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2" name="Freeform 614">
              <a:extLst>
                <a:ext uri="{FF2B5EF4-FFF2-40B4-BE49-F238E27FC236}">
                  <a16:creationId xmlns:a16="http://schemas.microsoft.com/office/drawing/2014/main" id="{6B37EA22-EA77-48CF-A7F9-39E5F4AA45FF}"/>
                </a:ext>
              </a:extLst>
            </p:cNvPr>
            <p:cNvSpPr>
              <a:spLocks/>
            </p:cNvSpPr>
            <p:nvPr/>
          </p:nvSpPr>
          <p:spPr bwMode="auto">
            <a:xfrm>
              <a:off x="4885148" y="5709193"/>
              <a:ext cx="276988" cy="240147"/>
            </a:xfrm>
            <a:custGeom>
              <a:avLst/>
              <a:gdLst>
                <a:gd name="T0" fmla="*/ 13 w 110"/>
                <a:gd name="T1" fmla="*/ 94 h 96"/>
                <a:gd name="T2" fmla="*/ 32 w 110"/>
                <a:gd name="T3" fmla="*/ 75 h 96"/>
                <a:gd name="T4" fmla="*/ 35 w 110"/>
                <a:gd name="T5" fmla="*/ 70 h 96"/>
                <a:gd name="T6" fmla="*/ 35 w 110"/>
                <a:gd name="T7" fmla="*/ 70 h 96"/>
                <a:gd name="T8" fmla="*/ 37 w 110"/>
                <a:gd name="T9" fmla="*/ 65 h 96"/>
                <a:gd name="T10" fmla="*/ 107 w 110"/>
                <a:gd name="T11" fmla="*/ 6 h 96"/>
                <a:gd name="T12" fmla="*/ 107 w 110"/>
                <a:gd name="T13" fmla="*/ 7 h 96"/>
                <a:gd name="T14" fmla="*/ 109 w 110"/>
                <a:gd name="T15" fmla="*/ 7 h 96"/>
                <a:gd name="T16" fmla="*/ 109 w 110"/>
                <a:gd name="T17" fmla="*/ 7 h 96"/>
                <a:gd name="T18" fmla="*/ 110 w 110"/>
                <a:gd name="T19" fmla="*/ 5 h 96"/>
                <a:gd name="T20" fmla="*/ 106 w 110"/>
                <a:gd name="T21" fmla="*/ 0 h 96"/>
                <a:gd name="T22" fmla="*/ 104 w 110"/>
                <a:gd name="T23" fmla="*/ 0 h 96"/>
                <a:gd name="T24" fmla="*/ 104 w 110"/>
                <a:gd name="T25" fmla="*/ 0 h 96"/>
                <a:gd name="T26" fmla="*/ 103 w 110"/>
                <a:gd name="T27" fmla="*/ 2 h 96"/>
                <a:gd name="T28" fmla="*/ 104 w 110"/>
                <a:gd name="T29" fmla="*/ 3 h 96"/>
                <a:gd name="T30" fmla="*/ 35 w 110"/>
                <a:gd name="T31" fmla="*/ 62 h 96"/>
                <a:gd name="T32" fmla="*/ 29 w 110"/>
                <a:gd name="T33" fmla="*/ 64 h 96"/>
                <a:gd name="T34" fmla="*/ 24 w 110"/>
                <a:gd name="T35" fmla="*/ 65 h 96"/>
                <a:gd name="T36" fmla="*/ 2 w 110"/>
                <a:gd name="T37" fmla="*/ 82 h 96"/>
                <a:gd name="T38" fmla="*/ 1 w 110"/>
                <a:gd name="T39" fmla="*/ 88 h 96"/>
                <a:gd name="T40" fmla="*/ 6 w 110"/>
                <a:gd name="T41" fmla="*/ 94 h 96"/>
                <a:gd name="T42" fmla="*/ 13 w 110"/>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 h="96">
                  <a:moveTo>
                    <a:pt x="13" y="94"/>
                  </a:moveTo>
                  <a:cubicBezTo>
                    <a:pt x="32" y="75"/>
                    <a:pt x="32" y="75"/>
                    <a:pt x="32" y="75"/>
                  </a:cubicBezTo>
                  <a:cubicBezTo>
                    <a:pt x="34" y="73"/>
                    <a:pt x="34" y="72"/>
                    <a:pt x="35" y="70"/>
                  </a:cubicBezTo>
                  <a:cubicBezTo>
                    <a:pt x="35" y="70"/>
                    <a:pt x="35" y="70"/>
                    <a:pt x="35" y="70"/>
                  </a:cubicBezTo>
                  <a:cubicBezTo>
                    <a:pt x="35" y="68"/>
                    <a:pt x="36" y="67"/>
                    <a:pt x="37" y="65"/>
                  </a:cubicBezTo>
                  <a:cubicBezTo>
                    <a:pt x="107" y="6"/>
                    <a:pt x="107" y="6"/>
                    <a:pt x="107" y="6"/>
                  </a:cubicBezTo>
                  <a:cubicBezTo>
                    <a:pt x="107" y="7"/>
                    <a:pt x="107" y="7"/>
                    <a:pt x="107" y="7"/>
                  </a:cubicBezTo>
                  <a:cubicBezTo>
                    <a:pt x="108" y="8"/>
                    <a:pt x="109" y="8"/>
                    <a:pt x="109" y="7"/>
                  </a:cubicBezTo>
                  <a:cubicBezTo>
                    <a:pt x="109" y="7"/>
                    <a:pt x="109" y="7"/>
                    <a:pt x="109" y="7"/>
                  </a:cubicBezTo>
                  <a:cubicBezTo>
                    <a:pt x="110" y="6"/>
                    <a:pt x="110" y="5"/>
                    <a:pt x="110" y="5"/>
                  </a:cubicBezTo>
                  <a:cubicBezTo>
                    <a:pt x="106" y="0"/>
                    <a:pt x="106" y="0"/>
                    <a:pt x="106" y="0"/>
                  </a:cubicBezTo>
                  <a:cubicBezTo>
                    <a:pt x="105" y="0"/>
                    <a:pt x="104" y="0"/>
                    <a:pt x="104" y="0"/>
                  </a:cubicBezTo>
                  <a:cubicBezTo>
                    <a:pt x="104" y="0"/>
                    <a:pt x="104" y="0"/>
                    <a:pt x="104" y="0"/>
                  </a:cubicBezTo>
                  <a:cubicBezTo>
                    <a:pt x="103" y="1"/>
                    <a:pt x="103" y="2"/>
                    <a:pt x="103" y="2"/>
                  </a:cubicBezTo>
                  <a:cubicBezTo>
                    <a:pt x="104" y="3"/>
                    <a:pt x="104" y="3"/>
                    <a:pt x="104" y="3"/>
                  </a:cubicBezTo>
                  <a:cubicBezTo>
                    <a:pt x="35" y="62"/>
                    <a:pt x="35" y="62"/>
                    <a:pt x="35" y="62"/>
                  </a:cubicBezTo>
                  <a:cubicBezTo>
                    <a:pt x="33" y="63"/>
                    <a:pt x="31" y="64"/>
                    <a:pt x="29" y="64"/>
                  </a:cubicBezTo>
                  <a:cubicBezTo>
                    <a:pt x="28" y="64"/>
                    <a:pt x="26" y="64"/>
                    <a:pt x="24" y="65"/>
                  </a:cubicBezTo>
                  <a:cubicBezTo>
                    <a:pt x="2" y="82"/>
                    <a:pt x="2" y="82"/>
                    <a:pt x="2" y="82"/>
                  </a:cubicBezTo>
                  <a:cubicBezTo>
                    <a:pt x="0" y="83"/>
                    <a:pt x="0" y="86"/>
                    <a:pt x="1"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3" name="Freeform 615">
              <a:extLst>
                <a:ext uri="{FF2B5EF4-FFF2-40B4-BE49-F238E27FC236}">
                  <a16:creationId xmlns:a16="http://schemas.microsoft.com/office/drawing/2014/main" id="{5D0D4B41-E6A1-4ACF-A282-BFBB690E50DC}"/>
                </a:ext>
              </a:extLst>
            </p:cNvPr>
            <p:cNvSpPr>
              <a:spLocks/>
            </p:cNvSpPr>
            <p:nvPr/>
          </p:nvSpPr>
          <p:spPr bwMode="auto">
            <a:xfrm>
              <a:off x="5078903" y="5741940"/>
              <a:ext cx="77775" cy="34112"/>
            </a:xfrm>
            <a:custGeom>
              <a:avLst/>
              <a:gdLst>
                <a:gd name="T0" fmla="*/ 2 w 31"/>
                <a:gd name="T1" fmla="*/ 0 h 14"/>
                <a:gd name="T2" fmla="*/ 8 w 31"/>
                <a:gd name="T3" fmla="*/ 9 h 14"/>
                <a:gd name="T4" fmla="*/ 25 w 31"/>
                <a:gd name="T5" fmla="*/ 7 h 14"/>
                <a:gd name="T6" fmla="*/ 31 w 31"/>
                <a:gd name="T7" fmla="*/ 11 h 14"/>
                <a:gd name="T8" fmla="*/ 26 w 31"/>
                <a:gd name="T9" fmla="*/ 14 h 14"/>
                <a:gd name="T10" fmla="*/ 6 w 31"/>
                <a:gd name="T11" fmla="*/ 11 h 14"/>
                <a:gd name="T12" fmla="*/ 0 w 31"/>
                <a:gd name="T13" fmla="*/ 1 h 14"/>
                <a:gd name="T14" fmla="*/ 2 w 31"/>
                <a:gd name="T15" fmla="*/ 0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14">
                  <a:moveTo>
                    <a:pt x="2" y="0"/>
                  </a:moveTo>
                  <a:cubicBezTo>
                    <a:pt x="2" y="0"/>
                    <a:pt x="5" y="8"/>
                    <a:pt x="8" y="9"/>
                  </a:cubicBezTo>
                  <a:cubicBezTo>
                    <a:pt x="11" y="10"/>
                    <a:pt x="25" y="7"/>
                    <a:pt x="25" y="7"/>
                  </a:cubicBezTo>
                  <a:cubicBezTo>
                    <a:pt x="31" y="11"/>
                    <a:pt x="31" y="11"/>
                    <a:pt x="31" y="11"/>
                  </a:cubicBezTo>
                  <a:cubicBezTo>
                    <a:pt x="26" y="14"/>
                    <a:pt x="26" y="14"/>
                    <a:pt x="26" y="14"/>
                  </a:cubicBezTo>
                  <a:cubicBezTo>
                    <a:pt x="26" y="14"/>
                    <a:pt x="11" y="13"/>
                    <a:pt x="6" y="11"/>
                  </a:cubicBezTo>
                  <a:cubicBezTo>
                    <a:pt x="2" y="10"/>
                    <a:pt x="0" y="1"/>
                    <a:pt x="0" y="1"/>
                  </a:cubicBezTo>
                  <a:lnTo>
                    <a:pt x="2"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4" name="Freeform 616">
              <a:extLst>
                <a:ext uri="{FF2B5EF4-FFF2-40B4-BE49-F238E27FC236}">
                  <a16:creationId xmlns:a16="http://schemas.microsoft.com/office/drawing/2014/main" id="{38CB5762-3680-4171-BAE0-BA801D93376F}"/>
                </a:ext>
              </a:extLst>
            </p:cNvPr>
            <p:cNvSpPr>
              <a:spLocks/>
            </p:cNvSpPr>
            <p:nvPr/>
          </p:nvSpPr>
          <p:spPr bwMode="auto">
            <a:xfrm>
              <a:off x="5081632" y="5709193"/>
              <a:ext cx="278352" cy="240147"/>
            </a:xfrm>
            <a:custGeom>
              <a:avLst/>
              <a:gdLst>
                <a:gd name="T0" fmla="*/ 13 w 111"/>
                <a:gd name="T1" fmla="*/ 94 h 96"/>
                <a:gd name="T2" fmla="*/ 33 w 111"/>
                <a:gd name="T3" fmla="*/ 75 h 96"/>
                <a:gd name="T4" fmla="*/ 35 w 111"/>
                <a:gd name="T5" fmla="*/ 70 h 96"/>
                <a:gd name="T6" fmla="*/ 35 w 111"/>
                <a:gd name="T7" fmla="*/ 70 h 96"/>
                <a:gd name="T8" fmla="*/ 37 w 111"/>
                <a:gd name="T9" fmla="*/ 65 h 96"/>
                <a:gd name="T10" fmla="*/ 107 w 111"/>
                <a:gd name="T11" fmla="*/ 6 h 96"/>
                <a:gd name="T12" fmla="*/ 108 w 111"/>
                <a:gd name="T13" fmla="*/ 7 h 96"/>
                <a:gd name="T14" fmla="*/ 110 w 111"/>
                <a:gd name="T15" fmla="*/ 7 h 96"/>
                <a:gd name="T16" fmla="*/ 110 w 111"/>
                <a:gd name="T17" fmla="*/ 7 h 96"/>
                <a:gd name="T18" fmla="*/ 110 w 111"/>
                <a:gd name="T19" fmla="*/ 5 h 96"/>
                <a:gd name="T20" fmla="*/ 106 w 111"/>
                <a:gd name="T21" fmla="*/ 0 h 96"/>
                <a:gd name="T22" fmla="*/ 104 w 111"/>
                <a:gd name="T23" fmla="*/ 0 h 96"/>
                <a:gd name="T24" fmla="*/ 104 w 111"/>
                <a:gd name="T25" fmla="*/ 0 h 96"/>
                <a:gd name="T26" fmla="*/ 104 w 111"/>
                <a:gd name="T27" fmla="*/ 2 h 96"/>
                <a:gd name="T28" fmla="*/ 104 w 111"/>
                <a:gd name="T29" fmla="*/ 3 h 96"/>
                <a:gd name="T30" fmla="*/ 35 w 111"/>
                <a:gd name="T31" fmla="*/ 62 h 96"/>
                <a:gd name="T32" fmla="*/ 30 w 111"/>
                <a:gd name="T33" fmla="*/ 64 h 96"/>
                <a:gd name="T34" fmla="*/ 25 w 111"/>
                <a:gd name="T35" fmla="*/ 65 h 96"/>
                <a:gd name="T36" fmla="*/ 2 w 111"/>
                <a:gd name="T37" fmla="*/ 82 h 96"/>
                <a:gd name="T38" fmla="*/ 2 w 111"/>
                <a:gd name="T39" fmla="*/ 88 h 96"/>
                <a:gd name="T40" fmla="*/ 6 w 111"/>
                <a:gd name="T41" fmla="*/ 94 h 96"/>
                <a:gd name="T42" fmla="*/ 13 w 111"/>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1" h="96">
                  <a:moveTo>
                    <a:pt x="13" y="94"/>
                  </a:moveTo>
                  <a:cubicBezTo>
                    <a:pt x="33" y="75"/>
                    <a:pt x="33" y="75"/>
                    <a:pt x="33" y="75"/>
                  </a:cubicBezTo>
                  <a:cubicBezTo>
                    <a:pt x="34" y="73"/>
                    <a:pt x="35" y="72"/>
                    <a:pt x="35" y="70"/>
                  </a:cubicBezTo>
                  <a:cubicBezTo>
                    <a:pt x="35" y="70"/>
                    <a:pt x="35" y="70"/>
                    <a:pt x="35" y="70"/>
                  </a:cubicBezTo>
                  <a:cubicBezTo>
                    <a:pt x="35" y="68"/>
                    <a:pt x="36" y="67"/>
                    <a:pt x="37" y="65"/>
                  </a:cubicBezTo>
                  <a:cubicBezTo>
                    <a:pt x="107" y="6"/>
                    <a:pt x="107" y="6"/>
                    <a:pt x="107" y="6"/>
                  </a:cubicBezTo>
                  <a:cubicBezTo>
                    <a:pt x="108" y="7"/>
                    <a:pt x="108" y="7"/>
                    <a:pt x="108" y="7"/>
                  </a:cubicBezTo>
                  <a:cubicBezTo>
                    <a:pt x="108" y="8"/>
                    <a:pt x="109" y="8"/>
                    <a:pt x="110" y="7"/>
                  </a:cubicBezTo>
                  <a:cubicBezTo>
                    <a:pt x="110" y="7"/>
                    <a:pt x="110" y="7"/>
                    <a:pt x="110" y="7"/>
                  </a:cubicBezTo>
                  <a:cubicBezTo>
                    <a:pt x="111" y="6"/>
                    <a:pt x="111" y="5"/>
                    <a:pt x="110" y="5"/>
                  </a:cubicBezTo>
                  <a:cubicBezTo>
                    <a:pt x="106" y="0"/>
                    <a:pt x="106" y="0"/>
                    <a:pt x="106" y="0"/>
                  </a:cubicBezTo>
                  <a:cubicBezTo>
                    <a:pt x="106" y="0"/>
                    <a:pt x="105" y="0"/>
                    <a:pt x="104" y="0"/>
                  </a:cubicBezTo>
                  <a:cubicBezTo>
                    <a:pt x="104" y="0"/>
                    <a:pt x="104" y="0"/>
                    <a:pt x="104" y="0"/>
                  </a:cubicBezTo>
                  <a:cubicBezTo>
                    <a:pt x="103" y="1"/>
                    <a:pt x="103" y="2"/>
                    <a:pt x="104" y="2"/>
                  </a:cubicBezTo>
                  <a:cubicBezTo>
                    <a:pt x="104" y="3"/>
                    <a:pt x="104" y="3"/>
                    <a:pt x="104" y="3"/>
                  </a:cubicBezTo>
                  <a:cubicBezTo>
                    <a:pt x="35" y="62"/>
                    <a:pt x="35" y="62"/>
                    <a:pt x="35" y="62"/>
                  </a:cubicBezTo>
                  <a:cubicBezTo>
                    <a:pt x="33" y="63"/>
                    <a:pt x="32" y="64"/>
                    <a:pt x="30" y="64"/>
                  </a:cubicBezTo>
                  <a:cubicBezTo>
                    <a:pt x="28" y="64"/>
                    <a:pt x="26" y="64"/>
                    <a:pt x="25" y="65"/>
                  </a:cubicBezTo>
                  <a:cubicBezTo>
                    <a:pt x="2" y="82"/>
                    <a:pt x="2" y="82"/>
                    <a:pt x="2" y="82"/>
                  </a:cubicBezTo>
                  <a:cubicBezTo>
                    <a:pt x="0" y="83"/>
                    <a:pt x="0" y="86"/>
                    <a:pt x="2"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5" name="Freeform 617">
              <a:extLst>
                <a:ext uri="{FF2B5EF4-FFF2-40B4-BE49-F238E27FC236}">
                  <a16:creationId xmlns:a16="http://schemas.microsoft.com/office/drawing/2014/main" id="{F492284E-D0D9-4DE2-9B83-1DF40DEB6C22}"/>
                </a:ext>
              </a:extLst>
            </p:cNvPr>
            <p:cNvSpPr>
              <a:spLocks/>
            </p:cNvSpPr>
            <p:nvPr/>
          </p:nvSpPr>
          <p:spPr bwMode="auto">
            <a:xfrm>
              <a:off x="5264472" y="5709193"/>
              <a:ext cx="276988" cy="240147"/>
            </a:xfrm>
            <a:custGeom>
              <a:avLst/>
              <a:gdLst>
                <a:gd name="T0" fmla="*/ 13 w 110"/>
                <a:gd name="T1" fmla="*/ 94 h 96"/>
                <a:gd name="T2" fmla="*/ 33 w 110"/>
                <a:gd name="T3" fmla="*/ 75 h 96"/>
                <a:gd name="T4" fmla="*/ 35 w 110"/>
                <a:gd name="T5" fmla="*/ 70 h 96"/>
                <a:gd name="T6" fmla="*/ 35 w 110"/>
                <a:gd name="T7" fmla="*/ 70 h 96"/>
                <a:gd name="T8" fmla="*/ 37 w 110"/>
                <a:gd name="T9" fmla="*/ 65 h 96"/>
                <a:gd name="T10" fmla="*/ 107 w 110"/>
                <a:gd name="T11" fmla="*/ 6 h 96"/>
                <a:gd name="T12" fmla="*/ 107 w 110"/>
                <a:gd name="T13" fmla="*/ 7 h 96"/>
                <a:gd name="T14" fmla="*/ 110 w 110"/>
                <a:gd name="T15" fmla="*/ 7 h 96"/>
                <a:gd name="T16" fmla="*/ 110 w 110"/>
                <a:gd name="T17" fmla="*/ 7 h 96"/>
                <a:gd name="T18" fmla="*/ 110 w 110"/>
                <a:gd name="T19" fmla="*/ 5 h 96"/>
                <a:gd name="T20" fmla="*/ 106 w 110"/>
                <a:gd name="T21" fmla="*/ 0 h 96"/>
                <a:gd name="T22" fmla="*/ 104 w 110"/>
                <a:gd name="T23" fmla="*/ 0 h 96"/>
                <a:gd name="T24" fmla="*/ 104 w 110"/>
                <a:gd name="T25" fmla="*/ 0 h 96"/>
                <a:gd name="T26" fmla="*/ 104 w 110"/>
                <a:gd name="T27" fmla="*/ 2 h 96"/>
                <a:gd name="T28" fmla="*/ 104 w 110"/>
                <a:gd name="T29" fmla="*/ 3 h 96"/>
                <a:gd name="T30" fmla="*/ 35 w 110"/>
                <a:gd name="T31" fmla="*/ 62 h 96"/>
                <a:gd name="T32" fmla="*/ 29 w 110"/>
                <a:gd name="T33" fmla="*/ 64 h 96"/>
                <a:gd name="T34" fmla="*/ 25 w 110"/>
                <a:gd name="T35" fmla="*/ 65 h 96"/>
                <a:gd name="T36" fmla="*/ 2 w 110"/>
                <a:gd name="T37" fmla="*/ 82 h 96"/>
                <a:gd name="T38" fmla="*/ 1 w 110"/>
                <a:gd name="T39" fmla="*/ 88 h 96"/>
                <a:gd name="T40" fmla="*/ 6 w 110"/>
                <a:gd name="T41" fmla="*/ 94 h 96"/>
                <a:gd name="T42" fmla="*/ 13 w 110"/>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 h="96">
                  <a:moveTo>
                    <a:pt x="13" y="94"/>
                  </a:moveTo>
                  <a:cubicBezTo>
                    <a:pt x="33" y="75"/>
                    <a:pt x="33" y="75"/>
                    <a:pt x="33" y="75"/>
                  </a:cubicBezTo>
                  <a:cubicBezTo>
                    <a:pt x="34" y="73"/>
                    <a:pt x="35" y="72"/>
                    <a:pt x="35" y="70"/>
                  </a:cubicBezTo>
                  <a:cubicBezTo>
                    <a:pt x="35" y="70"/>
                    <a:pt x="35" y="70"/>
                    <a:pt x="35" y="70"/>
                  </a:cubicBezTo>
                  <a:cubicBezTo>
                    <a:pt x="35" y="68"/>
                    <a:pt x="36" y="67"/>
                    <a:pt x="37" y="65"/>
                  </a:cubicBezTo>
                  <a:cubicBezTo>
                    <a:pt x="107" y="6"/>
                    <a:pt x="107" y="6"/>
                    <a:pt x="107" y="6"/>
                  </a:cubicBezTo>
                  <a:cubicBezTo>
                    <a:pt x="107" y="7"/>
                    <a:pt x="107" y="7"/>
                    <a:pt x="107" y="7"/>
                  </a:cubicBezTo>
                  <a:cubicBezTo>
                    <a:pt x="108" y="8"/>
                    <a:pt x="109" y="8"/>
                    <a:pt x="110" y="7"/>
                  </a:cubicBezTo>
                  <a:cubicBezTo>
                    <a:pt x="110" y="7"/>
                    <a:pt x="110" y="7"/>
                    <a:pt x="110" y="7"/>
                  </a:cubicBezTo>
                  <a:cubicBezTo>
                    <a:pt x="110" y="6"/>
                    <a:pt x="110" y="5"/>
                    <a:pt x="110" y="5"/>
                  </a:cubicBezTo>
                  <a:cubicBezTo>
                    <a:pt x="106" y="0"/>
                    <a:pt x="106" y="0"/>
                    <a:pt x="106" y="0"/>
                  </a:cubicBezTo>
                  <a:cubicBezTo>
                    <a:pt x="106" y="0"/>
                    <a:pt x="104" y="0"/>
                    <a:pt x="104" y="0"/>
                  </a:cubicBezTo>
                  <a:cubicBezTo>
                    <a:pt x="104" y="0"/>
                    <a:pt x="104" y="0"/>
                    <a:pt x="104" y="0"/>
                  </a:cubicBezTo>
                  <a:cubicBezTo>
                    <a:pt x="103" y="1"/>
                    <a:pt x="103" y="2"/>
                    <a:pt x="104" y="2"/>
                  </a:cubicBezTo>
                  <a:cubicBezTo>
                    <a:pt x="104" y="3"/>
                    <a:pt x="104" y="3"/>
                    <a:pt x="104" y="3"/>
                  </a:cubicBezTo>
                  <a:cubicBezTo>
                    <a:pt x="35" y="62"/>
                    <a:pt x="35" y="62"/>
                    <a:pt x="35" y="62"/>
                  </a:cubicBezTo>
                  <a:cubicBezTo>
                    <a:pt x="33" y="63"/>
                    <a:pt x="31" y="64"/>
                    <a:pt x="29" y="64"/>
                  </a:cubicBezTo>
                  <a:cubicBezTo>
                    <a:pt x="28" y="64"/>
                    <a:pt x="26" y="64"/>
                    <a:pt x="25" y="65"/>
                  </a:cubicBezTo>
                  <a:cubicBezTo>
                    <a:pt x="2" y="82"/>
                    <a:pt x="2" y="82"/>
                    <a:pt x="2" y="82"/>
                  </a:cubicBezTo>
                  <a:cubicBezTo>
                    <a:pt x="0" y="83"/>
                    <a:pt x="0" y="86"/>
                    <a:pt x="1"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6" name="Freeform 618">
              <a:extLst>
                <a:ext uri="{FF2B5EF4-FFF2-40B4-BE49-F238E27FC236}">
                  <a16:creationId xmlns:a16="http://schemas.microsoft.com/office/drawing/2014/main" id="{0EC341F2-B22F-4327-9A92-184DEF5E43FF}"/>
                </a:ext>
              </a:extLst>
            </p:cNvPr>
            <p:cNvSpPr>
              <a:spLocks/>
            </p:cNvSpPr>
            <p:nvPr/>
          </p:nvSpPr>
          <p:spPr bwMode="auto">
            <a:xfrm>
              <a:off x="5222173" y="5681904"/>
              <a:ext cx="69588" cy="66859"/>
            </a:xfrm>
            <a:custGeom>
              <a:avLst/>
              <a:gdLst>
                <a:gd name="T0" fmla="*/ 27 w 28"/>
                <a:gd name="T1" fmla="*/ 16 h 27"/>
                <a:gd name="T2" fmla="*/ 26 w 28"/>
                <a:gd name="T3" fmla="*/ 15 h 27"/>
                <a:gd name="T4" fmla="*/ 25 w 28"/>
                <a:gd name="T5" fmla="*/ 13 h 27"/>
                <a:gd name="T6" fmla="*/ 25 w 28"/>
                <a:gd name="T7" fmla="*/ 13 h 27"/>
                <a:gd name="T8" fmla="*/ 11 w 28"/>
                <a:gd name="T9" fmla="*/ 1 h 27"/>
                <a:gd name="T10" fmla="*/ 0 w 28"/>
                <a:gd name="T11" fmla="*/ 14 h 27"/>
                <a:gd name="T12" fmla="*/ 13 w 28"/>
                <a:gd name="T13" fmla="*/ 26 h 27"/>
                <a:gd name="T14" fmla="*/ 21 w 28"/>
                <a:gd name="T15" fmla="*/ 26 h 27"/>
                <a:gd name="T16" fmla="*/ 25 w 28"/>
                <a:gd name="T17" fmla="*/ 23 h 27"/>
                <a:gd name="T18" fmla="*/ 25 w 28"/>
                <a:gd name="T19" fmla="*/ 19 h 27"/>
                <a:gd name="T20" fmla="*/ 27 w 28"/>
                <a:gd name="T21" fmla="*/ 19 h 27"/>
                <a:gd name="T22" fmla="*/ 27 w 28"/>
                <a:gd name="T23" fmla="*/ 1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 h="27">
                  <a:moveTo>
                    <a:pt x="27" y="16"/>
                  </a:moveTo>
                  <a:cubicBezTo>
                    <a:pt x="26" y="15"/>
                    <a:pt x="26" y="15"/>
                    <a:pt x="26" y="15"/>
                  </a:cubicBezTo>
                  <a:cubicBezTo>
                    <a:pt x="25" y="14"/>
                    <a:pt x="25" y="14"/>
                    <a:pt x="25" y="13"/>
                  </a:cubicBezTo>
                  <a:cubicBezTo>
                    <a:pt x="25" y="13"/>
                    <a:pt x="25" y="13"/>
                    <a:pt x="25" y="13"/>
                  </a:cubicBezTo>
                  <a:cubicBezTo>
                    <a:pt x="24" y="6"/>
                    <a:pt x="18" y="0"/>
                    <a:pt x="11" y="1"/>
                  </a:cubicBezTo>
                  <a:cubicBezTo>
                    <a:pt x="4" y="2"/>
                    <a:pt x="0" y="8"/>
                    <a:pt x="0" y="14"/>
                  </a:cubicBezTo>
                  <a:cubicBezTo>
                    <a:pt x="0" y="21"/>
                    <a:pt x="6" y="27"/>
                    <a:pt x="13" y="26"/>
                  </a:cubicBezTo>
                  <a:cubicBezTo>
                    <a:pt x="15" y="26"/>
                    <a:pt x="18" y="26"/>
                    <a:pt x="21" y="26"/>
                  </a:cubicBezTo>
                  <a:cubicBezTo>
                    <a:pt x="23" y="26"/>
                    <a:pt x="25" y="25"/>
                    <a:pt x="25" y="23"/>
                  </a:cubicBezTo>
                  <a:cubicBezTo>
                    <a:pt x="25" y="21"/>
                    <a:pt x="25" y="20"/>
                    <a:pt x="25" y="19"/>
                  </a:cubicBezTo>
                  <a:cubicBezTo>
                    <a:pt x="27" y="19"/>
                    <a:pt x="27" y="19"/>
                    <a:pt x="27" y="19"/>
                  </a:cubicBezTo>
                  <a:cubicBezTo>
                    <a:pt x="28" y="18"/>
                    <a:pt x="28" y="17"/>
                    <a:pt x="27" y="16"/>
                  </a:cubicBezTo>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7" name="Freeform 619">
              <a:extLst>
                <a:ext uri="{FF2B5EF4-FFF2-40B4-BE49-F238E27FC236}">
                  <a16:creationId xmlns:a16="http://schemas.microsoft.com/office/drawing/2014/main" id="{0DB738B7-07EA-433B-A795-DB31A111CFC9}"/>
                </a:ext>
              </a:extLst>
            </p:cNvPr>
            <p:cNvSpPr>
              <a:spLocks/>
            </p:cNvSpPr>
            <p:nvPr/>
          </p:nvSpPr>
          <p:spPr bwMode="auto">
            <a:xfrm>
              <a:off x="5213986" y="5733754"/>
              <a:ext cx="58672" cy="30018"/>
            </a:xfrm>
            <a:custGeom>
              <a:avLst/>
              <a:gdLst>
                <a:gd name="T0" fmla="*/ 23 w 23"/>
                <a:gd name="T1" fmla="*/ 5 h 12"/>
                <a:gd name="T2" fmla="*/ 21 w 23"/>
                <a:gd name="T3" fmla="*/ 5 h 12"/>
                <a:gd name="T4" fmla="*/ 14 w 23"/>
                <a:gd name="T5" fmla="*/ 8 h 12"/>
                <a:gd name="T6" fmla="*/ 11 w 23"/>
                <a:gd name="T7" fmla="*/ 12 h 12"/>
                <a:gd name="T8" fmla="*/ 0 w 23"/>
                <a:gd name="T9" fmla="*/ 8 h 12"/>
                <a:gd name="T10" fmla="*/ 9 w 23"/>
                <a:gd name="T11" fmla="*/ 0 h 12"/>
                <a:gd name="T12" fmla="*/ 23 w 23"/>
                <a:gd name="T13" fmla="*/ 5 h 12"/>
              </a:gdLst>
              <a:ahLst/>
              <a:cxnLst>
                <a:cxn ang="0">
                  <a:pos x="T0" y="T1"/>
                </a:cxn>
                <a:cxn ang="0">
                  <a:pos x="T2" y="T3"/>
                </a:cxn>
                <a:cxn ang="0">
                  <a:pos x="T4" y="T5"/>
                </a:cxn>
                <a:cxn ang="0">
                  <a:pos x="T6" y="T7"/>
                </a:cxn>
                <a:cxn ang="0">
                  <a:pos x="T8" y="T9"/>
                </a:cxn>
                <a:cxn ang="0">
                  <a:pos x="T10" y="T11"/>
                </a:cxn>
                <a:cxn ang="0">
                  <a:pos x="T12" y="T13"/>
                </a:cxn>
              </a:cxnLst>
              <a:rect l="0" t="0" r="r" b="b"/>
              <a:pathLst>
                <a:path w="23" h="12">
                  <a:moveTo>
                    <a:pt x="23" y="5"/>
                  </a:moveTo>
                  <a:cubicBezTo>
                    <a:pt x="21" y="5"/>
                    <a:pt x="21" y="5"/>
                    <a:pt x="21" y="5"/>
                  </a:cubicBezTo>
                  <a:cubicBezTo>
                    <a:pt x="19" y="5"/>
                    <a:pt x="16" y="7"/>
                    <a:pt x="14" y="8"/>
                  </a:cubicBezTo>
                  <a:cubicBezTo>
                    <a:pt x="11" y="12"/>
                    <a:pt x="11" y="12"/>
                    <a:pt x="11" y="12"/>
                  </a:cubicBezTo>
                  <a:cubicBezTo>
                    <a:pt x="0" y="8"/>
                    <a:pt x="0" y="8"/>
                    <a:pt x="0" y="8"/>
                  </a:cubicBezTo>
                  <a:cubicBezTo>
                    <a:pt x="9" y="0"/>
                    <a:pt x="9" y="0"/>
                    <a:pt x="9" y="0"/>
                  </a:cubicBezTo>
                  <a:lnTo>
                    <a:pt x="23" y="5"/>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8" name="Freeform 620">
              <a:extLst>
                <a:ext uri="{FF2B5EF4-FFF2-40B4-BE49-F238E27FC236}">
                  <a16:creationId xmlns:a16="http://schemas.microsoft.com/office/drawing/2014/main" id="{306C0363-85AA-46A2-B5DC-BD361A4C7124}"/>
                </a:ext>
              </a:extLst>
            </p:cNvPr>
            <p:cNvSpPr>
              <a:spLocks/>
            </p:cNvSpPr>
            <p:nvPr/>
          </p:nvSpPr>
          <p:spPr bwMode="auto">
            <a:xfrm>
              <a:off x="5275387" y="5716015"/>
              <a:ext cx="4093" cy="5458"/>
            </a:xfrm>
            <a:custGeom>
              <a:avLst/>
              <a:gdLst>
                <a:gd name="T0" fmla="*/ 0 w 2"/>
                <a:gd name="T1" fmla="*/ 1 h 2"/>
                <a:gd name="T2" fmla="*/ 1 w 2"/>
                <a:gd name="T3" fmla="*/ 2 h 2"/>
                <a:gd name="T4" fmla="*/ 2 w 2"/>
                <a:gd name="T5" fmla="*/ 1 h 2"/>
                <a:gd name="T6" fmla="*/ 1 w 2"/>
                <a:gd name="T7" fmla="*/ 0 h 2"/>
                <a:gd name="T8" fmla="*/ 0 w 2"/>
                <a:gd name="T9" fmla="*/ 1 h 2"/>
              </a:gdLst>
              <a:ahLst/>
              <a:cxnLst>
                <a:cxn ang="0">
                  <a:pos x="T0" y="T1"/>
                </a:cxn>
                <a:cxn ang="0">
                  <a:pos x="T2" y="T3"/>
                </a:cxn>
                <a:cxn ang="0">
                  <a:pos x="T4" y="T5"/>
                </a:cxn>
                <a:cxn ang="0">
                  <a:pos x="T6" y="T7"/>
                </a:cxn>
                <a:cxn ang="0">
                  <a:pos x="T8" y="T9"/>
                </a:cxn>
              </a:cxnLst>
              <a:rect l="0" t="0" r="r" b="b"/>
              <a:pathLst>
                <a:path w="2" h="2">
                  <a:moveTo>
                    <a:pt x="0" y="1"/>
                  </a:moveTo>
                  <a:cubicBezTo>
                    <a:pt x="0" y="2"/>
                    <a:pt x="1" y="2"/>
                    <a:pt x="1" y="2"/>
                  </a:cubicBezTo>
                  <a:cubicBezTo>
                    <a:pt x="2" y="2"/>
                    <a:pt x="2" y="1"/>
                    <a:pt x="2" y="1"/>
                  </a:cubicBezTo>
                  <a:cubicBezTo>
                    <a:pt x="2" y="0"/>
                    <a:pt x="2" y="0"/>
                    <a:pt x="1" y="0"/>
                  </a:cubicBezTo>
                  <a:cubicBezTo>
                    <a:pt x="0" y="0"/>
                    <a:pt x="0" y="0"/>
                    <a:pt x="0"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9" name="Freeform 621">
              <a:extLst>
                <a:ext uri="{FF2B5EF4-FFF2-40B4-BE49-F238E27FC236}">
                  <a16:creationId xmlns:a16="http://schemas.microsoft.com/office/drawing/2014/main" id="{651B5F93-0251-4977-A81C-590011939DD8}"/>
                </a:ext>
              </a:extLst>
            </p:cNvPr>
            <p:cNvSpPr>
              <a:spLocks/>
            </p:cNvSpPr>
            <p:nvPr/>
          </p:nvSpPr>
          <p:spPr bwMode="auto">
            <a:xfrm>
              <a:off x="5219444" y="5673717"/>
              <a:ext cx="68224" cy="75046"/>
            </a:xfrm>
            <a:custGeom>
              <a:avLst/>
              <a:gdLst>
                <a:gd name="T0" fmla="*/ 26 w 27"/>
                <a:gd name="T1" fmla="*/ 25 h 30"/>
                <a:gd name="T2" fmla="*/ 26 w 27"/>
                <a:gd name="T3" fmla="*/ 23 h 30"/>
                <a:gd name="T4" fmla="*/ 26 w 27"/>
                <a:gd name="T5" fmla="*/ 23 h 30"/>
                <a:gd name="T6" fmla="*/ 26 w 27"/>
                <a:gd name="T7" fmla="*/ 22 h 30"/>
                <a:gd name="T8" fmla="*/ 23 w 27"/>
                <a:gd name="T9" fmla="*/ 23 h 30"/>
                <a:gd name="T10" fmla="*/ 22 w 27"/>
                <a:gd name="T11" fmla="*/ 24 h 30"/>
                <a:gd name="T12" fmla="*/ 20 w 27"/>
                <a:gd name="T13" fmla="*/ 24 h 30"/>
                <a:gd name="T14" fmla="*/ 18 w 27"/>
                <a:gd name="T15" fmla="*/ 23 h 30"/>
                <a:gd name="T16" fmla="*/ 17 w 27"/>
                <a:gd name="T17" fmla="*/ 22 h 30"/>
                <a:gd name="T18" fmla="*/ 15 w 27"/>
                <a:gd name="T19" fmla="*/ 18 h 30"/>
                <a:gd name="T20" fmla="*/ 15 w 27"/>
                <a:gd name="T21" fmla="*/ 16 h 30"/>
                <a:gd name="T22" fmla="*/ 17 w 27"/>
                <a:gd name="T23" fmla="*/ 12 h 30"/>
                <a:gd name="T24" fmla="*/ 21 w 27"/>
                <a:gd name="T25" fmla="*/ 7 h 30"/>
                <a:gd name="T26" fmla="*/ 27 w 27"/>
                <a:gd name="T27" fmla="*/ 2 h 30"/>
                <a:gd name="T28" fmla="*/ 16 w 27"/>
                <a:gd name="T29" fmla="*/ 3 h 30"/>
                <a:gd name="T30" fmla="*/ 19 w 27"/>
                <a:gd name="T31" fmla="*/ 0 h 30"/>
                <a:gd name="T32" fmla="*/ 15 w 27"/>
                <a:gd name="T33" fmla="*/ 2 h 30"/>
                <a:gd name="T34" fmla="*/ 5 w 27"/>
                <a:gd name="T35" fmla="*/ 7 h 30"/>
                <a:gd name="T36" fmla="*/ 4 w 27"/>
                <a:gd name="T37" fmla="*/ 8 h 30"/>
                <a:gd name="T38" fmla="*/ 1 w 27"/>
                <a:gd name="T39" fmla="*/ 16 h 30"/>
                <a:gd name="T40" fmla="*/ 5 w 27"/>
                <a:gd name="T41" fmla="*/ 26 h 30"/>
                <a:gd name="T42" fmla="*/ 11 w 27"/>
                <a:gd name="T43" fmla="*/ 21 h 30"/>
                <a:gd name="T44" fmla="*/ 9 w 27"/>
                <a:gd name="T45" fmla="*/ 19 h 30"/>
                <a:gd name="T46" fmla="*/ 9 w 27"/>
                <a:gd name="T47" fmla="*/ 18 h 30"/>
                <a:gd name="T48" fmla="*/ 10 w 27"/>
                <a:gd name="T49" fmla="*/ 16 h 30"/>
                <a:gd name="T50" fmla="*/ 13 w 27"/>
                <a:gd name="T51" fmla="*/ 17 h 30"/>
                <a:gd name="T52" fmla="*/ 14 w 27"/>
                <a:gd name="T53" fmla="*/ 21 h 30"/>
                <a:gd name="T54" fmla="*/ 15 w 27"/>
                <a:gd name="T55" fmla="*/ 27 h 30"/>
                <a:gd name="T56" fmla="*/ 16 w 27"/>
                <a:gd name="T57" fmla="*/ 28 h 30"/>
                <a:gd name="T58" fmla="*/ 20 w 27"/>
                <a:gd name="T59" fmla="*/ 29 h 30"/>
                <a:gd name="T60" fmla="*/ 20 w 27"/>
                <a:gd name="T61" fmla="*/ 30 h 30"/>
                <a:gd name="T62" fmla="*/ 23 w 27"/>
                <a:gd name="T63" fmla="*/ 29 h 30"/>
                <a:gd name="T64" fmla="*/ 26 w 27"/>
                <a:gd name="T65" fmla="*/ 27 h 30"/>
                <a:gd name="T66" fmla="*/ 26 w 27"/>
                <a:gd name="T67" fmla="*/ 26 h 30"/>
                <a:gd name="T68" fmla="*/ 26 w 27"/>
                <a:gd name="T69" fmla="*/ 2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 h="30">
                  <a:moveTo>
                    <a:pt x="26" y="25"/>
                  </a:moveTo>
                  <a:cubicBezTo>
                    <a:pt x="26" y="23"/>
                    <a:pt x="26" y="23"/>
                    <a:pt x="26" y="23"/>
                  </a:cubicBezTo>
                  <a:cubicBezTo>
                    <a:pt x="26" y="23"/>
                    <a:pt x="26" y="23"/>
                    <a:pt x="26" y="23"/>
                  </a:cubicBezTo>
                  <a:cubicBezTo>
                    <a:pt x="26" y="22"/>
                    <a:pt x="26" y="22"/>
                    <a:pt x="26" y="22"/>
                  </a:cubicBezTo>
                  <a:cubicBezTo>
                    <a:pt x="25" y="22"/>
                    <a:pt x="23" y="22"/>
                    <a:pt x="23" y="23"/>
                  </a:cubicBezTo>
                  <a:cubicBezTo>
                    <a:pt x="22" y="24"/>
                    <a:pt x="22" y="24"/>
                    <a:pt x="22" y="24"/>
                  </a:cubicBezTo>
                  <a:cubicBezTo>
                    <a:pt x="21" y="24"/>
                    <a:pt x="20" y="24"/>
                    <a:pt x="20" y="24"/>
                  </a:cubicBezTo>
                  <a:cubicBezTo>
                    <a:pt x="18" y="23"/>
                    <a:pt x="18" y="23"/>
                    <a:pt x="18" y="23"/>
                  </a:cubicBezTo>
                  <a:cubicBezTo>
                    <a:pt x="17" y="23"/>
                    <a:pt x="17" y="23"/>
                    <a:pt x="17" y="22"/>
                  </a:cubicBezTo>
                  <a:cubicBezTo>
                    <a:pt x="15" y="18"/>
                    <a:pt x="15" y="18"/>
                    <a:pt x="15" y="18"/>
                  </a:cubicBezTo>
                  <a:cubicBezTo>
                    <a:pt x="15" y="16"/>
                    <a:pt x="15" y="16"/>
                    <a:pt x="15" y="16"/>
                  </a:cubicBezTo>
                  <a:cubicBezTo>
                    <a:pt x="15" y="15"/>
                    <a:pt x="14" y="13"/>
                    <a:pt x="17" y="12"/>
                  </a:cubicBezTo>
                  <a:cubicBezTo>
                    <a:pt x="21" y="10"/>
                    <a:pt x="21" y="7"/>
                    <a:pt x="21" y="7"/>
                  </a:cubicBezTo>
                  <a:cubicBezTo>
                    <a:pt x="21" y="7"/>
                    <a:pt x="25" y="6"/>
                    <a:pt x="27" y="2"/>
                  </a:cubicBezTo>
                  <a:cubicBezTo>
                    <a:pt x="16" y="3"/>
                    <a:pt x="16" y="3"/>
                    <a:pt x="16" y="3"/>
                  </a:cubicBezTo>
                  <a:cubicBezTo>
                    <a:pt x="18" y="2"/>
                    <a:pt x="19" y="0"/>
                    <a:pt x="19" y="0"/>
                  </a:cubicBezTo>
                  <a:cubicBezTo>
                    <a:pt x="15" y="2"/>
                    <a:pt x="15" y="2"/>
                    <a:pt x="15" y="2"/>
                  </a:cubicBezTo>
                  <a:cubicBezTo>
                    <a:pt x="11" y="3"/>
                    <a:pt x="8" y="4"/>
                    <a:pt x="5" y="7"/>
                  </a:cubicBezTo>
                  <a:cubicBezTo>
                    <a:pt x="4" y="8"/>
                    <a:pt x="4" y="8"/>
                    <a:pt x="4" y="8"/>
                  </a:cubicBezTo>
                  <a:cubicBezTo>
                    <a:pt x="2" y="10"/>
                    <a:pt x="1" y="13"/>
                    <a:pt x="1" y="16"/>
                  </a:cubicBezTo>
                  <a:cubicBezTo>
                    <a:pt x="1" y="16"/>
                    <a:pt x="0" y="23"/>
                    <a:pt x="5" y="26"/>
                  </a:cubicBezTo>
                  <a:cubicBezTo>
                    <a:pt x="8" y="25"/>
                    <a:pt x="10" y="23"/>
                    <a:pt x="11" y="21"/>
                  </a:cubicBezTo>
                  <a:cubicBezTo>
                    <a:pt x="10" y="21"/>
                    <a:pt x="9" y="20"/>
                    <a:pt x="9" y="19"/>
                  </a:cubicBezTo>
                  <a:cubicBezTo>
                    <a:pt x="9" y="18"/>
                    <a:pt x="9" y="18"/>
                    <a:pt x="9" y="18"/>
                  </a:cubicBezTo>
                  <a:cubicBezTo>
                    <a:pt x="9" y="17"/>
                    <a:pt x="9" y="16"/>
                    <a:pt x="10" y="16"/>
                  </a:cubicBezTo>
                  <a:cubicBezTo>
                    <a:pt x="12" y="15"/>
                    <a:pt x="13" y="16"/>
                    <a:pt x="13" y="17"/>
                  </a:cubicBezTo>
                  <a:cubicBezTo>
                    <a:pt x="14" y="21"/>
                    <a:pt x="14" y="21"/>
                    <a:pt x="14" y="21"/>
                  </a:cubicBezTo>
                  <a:cubicBezTo>
                    <a:pt x="15" y="27"/>
                    <a:pt x="15" y="27"/>
                    <a:pt x="15" y="27"/>
                  </a:cubicBezTo>
                  <a:cubicBezTo>
                    <a:pt x="15" y="27"/>
                    <a:pt x="15" y="28"/>
                    <a:pt x="16" y="28"/>
                  </a:cubicBezTo>
                  <a:cubicBezTo>
                    <a:pt x="20" y="29"/>
                    <a:pt x="20" y="29"/>
                    <a:pt x="20" y="29"/>
                  </a:cubicBezTo>
                  <a:cubicBezTo>
                    <a:pt x="20" y="30"/>
                    <a:pt x="20" y="30"/>
                    <a:pt x="20" y="30"/>
                  </a:cubicBezTo>
                  <a:cubicBezTo>
                    <a:pt x="23" y="29"/>
                    <a:pt x="23" y="29"/>
                    <a:pt x="23" y="29"/>
                  </a:cubicBezTo>
                  <a:cubicBezTo>
                    <a:pt x="24" y="29"/>
                    <a:pt x="26" y="28"/>
                    <a:pt x="26" y="27"/>
                  </a:cubicBezTo>
                  <a:cubicBezTo>
                    <a:pt x="26" y="26"/>
                    <a:pt x="26" y="26"/>
                    <a:pt x="26" y="26"/>
                  </a:cubicBezTo>
                  <a:cubicBezTo>
                    <a:pt x="26" y="26"/>
                    <a:pt x="26" y="26"/>
                    <a:pt x="26" y="25"/>
                  </a:cubicBezTo>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0" name="Freeform 622">
              <a:extLst>
                <a:ext uri="{FF2B5EF4-FFF2-40B4-BE49-F238E27FC236}">
                  <a16:creationId xmlns:a16="http://schemas.microsoft.com/office/drawing/2014/main" id="{1479B223-1A8A-4D76-A0DA-28691AC894BB}"/>
                </a:ext>
              </a:extLst>
            </p:cNvPr>
            <p:cNvSpPr>
              <a:spLocks/>
            </p:cNvSpPr>
            <p:nvPr/>
          </p:nvSpPr>
          <p:spPr bwMode="auto">
            <a:xfrm>
              <a:off x="5269929" y="5709193"/>
              <a:ext cx="12280" cy="6822"/>
            </a:xfrm>
            <a:custGeom>
              <a:avLst/>
              <a:gdLst>
                <a:gd name="T0" fmla="*/ 0 w 5"/>
                <a:gd name="T1" fmla="*/ 3 h 3"/>
                <a:gd name="T2" fmla="*/ 0 w 5"/>
                <a:gd name="T3" fmla="*/ 3 h 3"/>
                <a:gd name="T4" fmla="*/ 0 w 5"/>
                <a:gd name="T5" fmla="*/ 2 h 3"/>
                <a:gd name="T6" fmla="*/ 4 w 5"/>
                <a:gd name="T7" fmla="*/ 1 h 3"/>
                <a:gd name="T8" fmla="*/ 5 w 5"/>
                <a:gd name="T9" fmla="*/ 1 h 3"/>
                <a:gd name="T10" fmla="*/ 4 w 5"/>
                <a:gd name="T11" fmla="*/ 2 h 3"/>
                <a:gd name="T12" fmla="*/ 1 w 5"/>
                <a:gd name="T13" fmla="*/ 3 h 3"/>
                <a:gd name="T14" fmla="*/ 0 w 5"/>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
                  <a:moveTo>
                    <a:pt x="0" y="3"/>
                  </a:moveTo>
                  <a:cubicBezTo>
                    <a:pt x="0" y="3"/>
                    <a:pt x="0" y="3"/>
                    <a:pt x="0" y="3"/>
                  </a:cubicBezTo>
                  <a:cubicBezTo>
                    <a:pt x="0" y="2"/>
                    <a:pt x="0" y="2"/>
                    <a:pt x="0" y="2"/>
                  </a:cubicBezTo>
                  <a:cubicBezTo>
                    <a:pt x="1" y="1"/>
                    <a:pt x="3" y="0"/>
                    <a:pt x="4" y="1"/>
                  </a:cubicBezTo>
                  <a:cubicBezTo>
                    <a:pt x="5" y="1"/>
                    <a:pt x="5" y="1"/>
                    <a:pt x="5" y="1"/>
                  </a:cubicBezTo>
                  <a:cubicBezTo>
                    <a:pt x="5" y="2"/>
                    <a:pt x="4" y="2"/>
                    <a:pt x="4" y="2"/>
                  </a:cubicBezTo>
                  <a:cubicBezTo>
                    <a:pt x="2" y="1"/>
                    <a:pt x="1" y="3"/>
                    <a:pt x="1" y="3"/>
                  </a:cubicBezTo>
                  <a:cubicBezTo>
                    <a:pt x="1" y="3"/>
                    <a:pt x="0" y="3"/>
                    <a:pt x="0" y="3"/>
                  </a:cubicBezTo>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1" name="Freeform 623">
              <a:extLst>
                <a:ext uri="{FF2B5EF4-FFF2-40B4-BE49-F238E27FC236}">
                  <a16:creationId xmlns:a16="http://schemas.microsoft.com/office/drawing/2014/main" id="{18700B31-5217-4754-A120-7CD5C898615B}"/>
                </a:ext>
              </a:extLst>
            </p:cNvPr>
            <p:cNvSpPr>
              <a:spLocks/>
            </p:cNvSpPr>
            <p:nvPr/>
          </p:nvSpPr>
          <p:spPr bwMode="auto">
            <a:xfrm>
              <a:off x="5432302" y="5676446"/>
              <a:ext cx="70953" cy="75046"/>
            </a:xfrm>
            <a:custGeom>
              <a:avLst/>
              <a:gdLst>
                <a:gd name="T0" fmla="*/ 27 w 28"/>
                <a:gd name="T1" fmla="*/ 16 h 30"/>
                <a:gd name="T2" fmla="*/ 26 w 28"/>
                <a:gd name="T3" fmla="*/ 13 h 30"/>
                <a:gd name="T4" fmla="*/ 25 w 28"/>
                <a:gd name="T5" fmla="*/ 12 h 30"/>
                <a:gd name="T6" fmla="*/ 11 w 28"/>
                <a:gd name="T7" fmla="*/ 0 h 30"/>
                <a:gd name="T8" fmla="*/ 0 w 28"/>
                <a:gd name="T9" fmla="*/ 11 h 30"/>
                <a:gd name="T10" fmla="*/ 3 w 28"/>
                <a:gd name="T11" fmla="*/ 21 h 30"/>
                <a:gd name="T12" fmla="*/ 0 w 28"/>
                <a:gd name="T13" fmla="*/ 25 h 30"/>
                <a:gd name="T14" fmla="*/ 7 w 28"/>
                <a:gd name="T15" fmla="*/ 30 h 30"/>
                <a:gd name="T16" fmla="*/ 10 w 28"/>
                <a:gd name="T17" fmla="*/ 28 h 30"/>
                <a:gd name="T18" fmla="*/ 15 w 28"/>
                <a:gd name="T19" fmla="*/ 25 h 30"/>
                <a:gd name="T20" fmla="*/ 17 w 28"/>
                <a:gd name="T21" fmla="*/ 25 h 30"/>
                <a:gd name="T22" fmla="*/ 20 w 28"/>
                <a:gd name="T23" fmla="*/ 25 h 30"/>
                <a:gd name="T24" fmla="*/ 24 w 28"/>
                <a:gd name="T25" fmla="*/ 22 h 30"/>
                <a:gd name="T26" fmla="*/ 25 w 28"/>
                <a:gd name="T27" fmla="*/ 18 h 30"/>
                <a:gd name="T28" fmla="*/ 26 w 28"/>
                <a:gd name="T29" fmla="*/ 18 h 30"/>
                <a:gd name="T30" fmla="*/ 27 w 28"/>
                <a:gd name="T31" fmla="*/ 1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 h="30">
                  <a:moveTo>
                    <a:pt x="27" y="16"/>
                  </a:moveTo>
                  <a:cubicBezTo>
                    <a:pt x="26" y="13"/>
                    <a:pt x="26" y="13"/>
                    <a:pt x="26" y="13"/>
                  </a:cubicBezTo>
                  <a:cubicBezTo>
                    <a:pt x="25" y="13"/>
                    <a:pt x="25" y="12"/>
                    <a:pt x="25" y="12"/>
                  </a:cubicBezTo>
                  <a:cubicBezTo>
                    <a:pt x="25" y="9"/>
                    <a:pt x="23" y="0"/>
                    <a:pt x="11" y="0"/>
                  </a:cubicBezTo>
                  <a:cubicBezTo>
                    <a:pt x="6" y="0"/>
                    <a:pt x="1" y="6"/>
                    <a:pt x="0" y="11"/>
                  </a:cubicBezTo>
                  <a:cubicBezTo>
                    <a:pt x="0" y="15"/>
                    <a:pt x="1" y="18"/>
                    <a:pt x="3" y="21"/>
                  </a:cubicBezTo>
                  <a:cubicBezTo>
                    <a:pt x="0" y="25"/>
                    <a:pt x="0" y="25"/>
                    <a:pt x="0" y="25"/>
                  </a:cubicBezTo>
                  <a:cubicBezTo>
                    <a:pt x="7" y="30"/>
                    <a:pt x="7" y="30"/>
                    <a:pt x="7" y="30"/>
                  </a:cubicBezTo>
                  <a:cubicBezTo>
                    <a:pt x="10" y="28"/>
                    <a:pt x="10" y="28"/>
                    <a:pt x="10" y="28"/>
                  </a:cubicBezTo>
                  <a:cubicBezTo>
                    <a:pt x="11" y="26"/>
                    <a:pt x="13" y="25"/>
                    <a:pt x="15" y="25"/>
                  </a:cubicBezTo>
                  <a:cubicBezTo>
                    <a:pt x="17" y="25"/>
                    <a:pt x="17" y="25"/>
                    <a:pt x="17" y="25"/>
                  </a:cubicBezTo>
                  <a:cubicBezTo>
                    <a:pt x="20" y="25"/>
                    <a:pt x="20" y="25"/>
                    <a:pt x="20" y="25"/>
                  </a:cubicBezTo>
                  <a:cubicBezTo>
                    <a:pt x="22" y="25"/>
                    <a:pt x="24" y="24"/>
                    <a:pt x="24" y="22"/>
                  </a:cubicBezTo>
                  <a:cubicBezTo>
                    <a:pt x="24" y="21"/>
                    <a:pt x="24" y="19"/>
                    <a:pt x="25" y="18"/>
                  </a:cubicBezTo>
                  <a:cubicBezTo>
                    <a:pt x="26" y="18"/>
                    <a:pt x="26" y="18"/>
                    <a:pt x="26" y="18"/>
                  </a:cubicBezTo>
                  <a:cubicBezTo>
                    <a:pt x="27" y="18"/>
                    <a:pt x="28" y="17"/>
                    <a:pt x="27" y="16"/>
                  </a:cubicBezTo>
                </a:path>
              </a:pathLst>
            </a:custGeom>
            <a:solidFill>
              <a:srgbClr val="725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2" name="Oval 624">
              <a:extLst>
                <a:ext uri="{FF2B5EF4-FFF2-40B4-BE49-F238E27FC236}">
                  <a16:creationId xmlns:a16="http://schemas.microsoft.com/office/drawing/2014/main" id="{72ECEBAC-9765-4020-8564-71308AC53637}"/>
                </a:ext>
              </a:extLst>
            </p:cNvPr>
            <p:cNvSpPr>
              <a:spLocks noChangeArrowheads="1"/>
            </p:cNvSpPr>
            <p:nvPr/>
          </p:nvSpPr>
          <p:spPr bwMode="auto">
            <a:xfrm>
              <a:off x="5482787" y="5706464"/>
              <a:ext cx="5458" cy="54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3" name="Freeform 625">
              <a:extLst>
                <a:ext uri="{FF2B5EF4-FFF2-40B4-BE49-F238E27FC236}">
                  <a16:creationId xmlns:a16="http://schemas.microsoft.com/office/drawing/2014/main" id="{297F9B9B-E521-47DD-B6B5-DA65021B2E8D}"/>
                </a:ext>
              </a:extLst>
            </p:cNvPr>
            <p:cNvSpPr>
              <a:spLocks/>
            </p:cNvSpPr>
            <p:nvPr/>
          </p:nvSpPr>
          <p:spPr bwMode="auto">
            <a:xfrm>
              <a:off x="5482787" y="5721473"/>
              <a:ext cx="10916" cy="8187"/>
            </a:xfrm>
            <a:custGeom>
              <a:avLst/>
              <a:gdLst>
                <a:gd name="T0" fmla="*/ 4 w 4"/>
                <a:gd name="T1" fmla="*/ 1 h 3"/>
                <a:gd name="T2" fmla="*/ 0 w 4"/>
                <a:gd name="T3" fmla="*/ 0 h 3"/>
                <a:gd name="T4" fmla="*/ 4 w 4"/>
                <a:gd name="T5" fmla="*/ 3 h 3"/>
                <a:gd name="T6" fmla="*/ 4 w 4"/>
                <a:gd name="T7" fmla="*/ 1 h 3"/>
              </a:gdLst>
              <a:ahLst/>
              <a:cxnLst>
                <a:cxn ang="0">
                  <a:pos x="T0" y="T1"/>
                </a:cxn>
                <a:cxn ang="0">
                  <a:pos x="T2" y="T3"/>
                </a:cxn>
                <a:cxn ang="0">
                  <a:pos x="T4" y="T5"/>
                </a:cxn>
                <a:cxn ang="0">
                  <a:pos x="T6" y="T7"/>
                </a:cxn>
              </a:cxnLst>
              <a:rect l="0" t="0" r="r" b="b"/>
              <a:pathLst>
                <a:path w="4" h="3">
                  <a:moveTo>
                    <a:pt x="4" y="1"/>
                  </a:moveTo>
                  <a:cubicBezTo>
                    <a:pt x="0" y="0"/>
                    <a:pt x="0" y="0"/>
                    <a:pt x="0" y="0"/>
                  </a:cubicBezTo>
                  <a:cubicBezTo>
                    <a:pt x="0" y="0"/>
                    <a:pt x="1" y="3"/>
                    <a:pt x="4" y="3"/>
                  </a:cubicBezTo>
                  <a:cubicBezTo>
                    <a:pt x="4" y="3"/>
                    <a:pt x="4" y="1"/>
                    <a:pt x="4" y="1"/>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4" name="Freeform 626">
              <a:extLst>
                <a:ext uri="{FF2B5EF4-FFF2-40B4-BE49-F238E27FC236}">
                  <a16:creationId xmlns:a16="http://schemas.microsoft.com/office/drawing/2014/main" id="{15ED4B60-2307-4F3A-A7E3-54AD6A833B1B}"/>
                </a:ext>
              </a:extLst>
            </p:cNvPr>
            <p:cNvSpPr>
              <a:spLocks/>
            </p:cNvSpPr>
            <p:nvPr/>
          </p:nvSpPr>
          <p:spPr bwMode="auto">
            <a:xfrm>
              <a:off x="5478694" y="5698277"/>
              <a:ext cx="12280" cy="5458"/>
            </a:xfrm>
            <a:custGeom>
              <a:avLst/>
              <a:gdLst>
                <a:gd name="T0" fmla="*/ 0 w 5"/>
                <a:gd name="T1" fmla="*/ 2 h 2"/>
                <a:gd name="T2" fmla="*/ 5 w 5"/>
                <a:gd name="T3" fmla="*/ 1 h 2"/>
              </a:gdLst>
              <a:ahLst/>
              <a:cxnLst>
                <a:cxn ang="0">
                  <a:pos x="T0" y="T1"/>
                </a:cxn>
                <a:cxn ang="0">
                  <a:pos x="T2" y="T3"/>
                </a:cxn>
              </a:cxnLst>
              <a:rect l="0" t="0" r="r" b="b"/>
              <a:pathLst>
                <a:path w="5" h="2">
                  <a:moveTo>
                    <a:pt x="0" y="2"/>
                  </a:moveTo>
                  <a:cubicBezTo>
                    <a:pt x="0" y="2"/>
                    <a:pt x="2" y="0"/>
                    <a:pt x="5" y="1"/>
                  </a:cubicBezTo>
                </a:path>
              </a:pathLst>
            </a:custGeom>
            <a:noFill/>
            <a:ln w="17463" cap="rnd">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5" name="Freeform 627">
              <a:extLst>
                <a:ext uri="{FF2B5EF4-FFF2-40B4-BE49-F238E27FC236}">
                  <a16:creationId xmlns:a16="http://schemas.microsoft.com/office/drawing/2014/main" id="{08802EC8-0443-4331-BF8F-A885105F2832}"/>
                </a:ext>
              </a:extLst>
            </p:cNvPr>
            <p:cNvSpPr>
              <a:spLocks/>
            </p:cNvSpPr>
            <p:nvPr/>
          </p:nvSpPr>
          <p:spPr bwMode="auto">
            <a:xfrm>
              <a:off x="5413199" y="5668259"/>
              <a:ext cx="80504" cy="65495"/>
            </a:xfrm>
            <a:custGeom>
              <a:avLst/>
              <a:gdLst>
                <a:gd name="T0" fmla="*/ 18 w 32"/>
                <a:gd name="T1" fmla="*/ 2 h 26"/>
                <a:gd name="T2" fmla="*/ 7 w 32"/>
                <a:gd name="T3" fmla="*/ 24 h 26"/>
                <a:gd name="T4" fmla="*/ 19 w 32"/>
                <a:gd name="T5" fmla="*/ 18 h 26"/>
                <a:gd name="T6" fmla="*/ 17 w 32"/>
                <a:gd name="T7" fmla="*/ 15 h 26"/>
                <a:gd name="T8" fmla="*/ 17 w 32"/>
                <a:gd name="T9" fmla="*/ 14 h 26"/>
                <a:gd name="T10" fmla="*/ 19 w 32"/>
                <a:gd name="T11" fmla="*/ 12 h 26"/>
                <a:gd name="T12" fmla="*/ 21 w 32"/>
                <a:gd name="T13" fmla="*/ 14 h 26"/>
                <a:gd name="T14" fmla="*/ 21 w 32"/>
                <a:gd name="T15" fmla="*/ 15 h 26"/>
                <a:gd name="T16" fmla="*/ 25 w 32"/>
                <a:gd name="T17" fmla="*/ 11 h 26"/>
                <a:gd name="T18" fmla="*/ 31 w 32"/>
                <a:gd name="T19" fmla="*/ 8 h 26"/>
                <a:gd name="T20" fmla="*/ 18 w 32"/>
                <a:gd name="T21" fmla="*/ 2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26">
                  <a:moveTo>
                    <a:pt x="18" y="2"/>
                  </a:moveTo>
                  <a:cubicBezTo>
                    <a:pt x="10" y="5"/>
                    <a:pt x="0" y="22"/>
                    <a:pt x="7" y="24"/>
                  </a:cubicBezTo>
                  <a:cubicBezTo>
                    <a:pt x="13" y="26"/>
                    <a:pt x="18" y="22"/>
                    <a:pt x="19" y="18"/>
                  </a:cubicBezTo>
                  <a:cubicBezTo>
                    <a:pt x="18" y="18"/>
                    <a:pt x="17" y="17"/>
                    <a:pt x="17" y="15"/>
                  </a:cubicBezTo>
                  <a:cubicBezTo>
                    <a:pt x="17" y="14"/>
                    <a:pt x="17" y="14"/>
                    <a:pt x="17" y="14"/>
                  </a:cubicBezTo>
                  <a:cubicBezTo>
                    <a:pt x="17" y="13"/>
                    <a:pt x="18" y="12"/>
                    <a:pt x="19" y="12"/>
                  </a:cubicBezTo>
                  <a:cubicBezTo>
                    <a:pt x="20" y="12"/>
                    <a:pt x="21" y="13"/>
                    <a:pt x="21" y="14"/>
                  </a:cubicBezTo>
                  <a:cubicBezTo>
                    <a:pt x="21" y="15"/>
                    <a:pt x="21" y="15"/>
                    <a:pt x="21" y="15"/>
                  </a:cubicBezTo>
                  <a:cubicBezTo>
                    <a:pt x="22" y="14"/>
                    <a:pt x="24" y="13"/>
                    <a:pt x="25" y="11"/>
                  </a:cubicBezTo>
                  <a:cubicBezTo>
                    <a:pt x="28" y="12"/>
                    <a:pt x="31" y="10"/>
                    <a:pt x="31" y="8"/>
                  </a:cubicBezTo>
                  <a:cubicBezTo>
                    <a:pt x="32" y="4"/>
                    <a:pt x="25" y="0"/>
                    <a:pt x="18" y="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6" name="Freeform 628">
              <a:extLst>
                <a:ext uri="{FF2B5EF4-FFF2-40B4-BE49-F238E27FC236}">
                  <a16:creationId xmlns:a16="http://schemas.microsoft.com/office/drawing/2014/main" id="{3F9BE790-1F25-4234-8E8A-DD8F539A3FA4}"/>
                </a:ext>
              </a:extLst>
            </p:cNvPr>
            <p:cNvSpPr>
              <a:spLocks/>
            </p:cNvSpPr>
            <p:nvPr/>
          </p:nvSpPr>
          <p:spPr bwMode="auto">
            <a:xfrm>
              <a:off x="5046156" y="5666894"/>
              <a:ext cx="77775" cy="79139"/>
            </a:xfrm>
            <a:custGeom>
              <a:avLst/>
              <a:gdLst>
                <a:gd name="T0" fmla="*/ 30 w 31"/>
                <a:gd name="T1" fmla="*/ 16 h 32"/>
                <a:gd name="T2" fmla="*/ 29 w 31"/>
                <a:gd name="T3" fmla="*/ 15 h 32"/>
                <a:gd name="T4" fmla="*/ 29 w 31"/>
                <a:gd name="T5" fmla="*/ 14 h 32"/>
                <a:gd name="T6" fmla="*/ 29 w 31"/>
                <a:gd name="T7" fmla="*/ 13 h 32"/>
                <a:gd name="T8" fmla="*/ 15 w 31"/>
                <a:gd name="T9" fmla="*/ 1 h 32"/>
                <a:gd name="T10" fmla="*/ 4 w 31"/>
                <a:gd name="T11" fmla="*/ 13 h 32"/>
                <a:gd name="T12" fmla="*/ 7 w 31"/>
                <a:gd name="T13" fmla="*/ 22 h 32"/>
                <a:gd name="T14" fmla="*/ 0 w 31"/>
                <a:gd name="T15" fmla="*/ 27 h 32"/>
                <a:gd name="T16" fmla="*/ 10 w 31"/>
                <a:gd name="T17" fmla="*/ 32 h 32"/>
                <a:gd name="T18" fmla="*/ 14 w 31"/>
                <a:gd name="T19" fmla="*/ 29 h 32"/>
                <a:gd name="T20" fmla="*/ 21 w 31"/>
                <a:gd name="T21" fmla="*/ 26 h 32"/>
                <a:gd name="T22" fmla="*/ 23 w 31"/>
                <a:gd name="T23" fmla="*/ 26 h 32"/>
                <a:gd name="T24" fmla="*/ 23 w 31"/>
                <a:gd name="T25" fmla="*/ 26 h 32"/>
                <a:gd name="T26" fmla="*/ 24 w 31"/>
                <a:gd name="T27" fmla="*/ 26 h 32"/>
                <a:gd name="T28" fmla="*/ 28 w 31"/>
                <a:gd name="T29" fmla="*/ 23 h 32"/>
                <a:gd name="T30" fmla="*/ 28 w 31"/>
                <a:gd name="T31" fmla="*/ 19 h 32"/>
                <a:gd name="T32" fmla="*/ 29 w 31"/>
                <a:gd name="T33" fmla="*/ 19 h 32"/>
                <a:gd name="T34" fmla="*/ 30 w 31"/>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 h="32">
                  <a:moveTo>
                    <a:pt x="30" y="16"/>
                  </a:moveTo>
                  <a:cubicBezTo>
                    <a:pt x="29" y="15"/>
                    <a:pt x="29" y="15"/>
                    <a:pt x="29" y="15"/>
                  </a:cubicBezTo>
                  <a:cubicBezTo>
                    <a:pt x="29" y="15"/>
                    <a:pt x="29" y="14"/>
                    <a:pt x="29" y="14"/>
                  </a:cubicBezTo>
                  <a:cubicBezTo>
                    <a:pt x="29" y="13"/>
                    <a:pt x="29" y="13"/>
                    <a:pt x="29" y="13"/>
                  </a:cubicBezTo>
                  <a:cubicBezTo>
                    <a:pt x="29" y="6"/>
                    <a:pt x="23" y="0"/>
                    <a:pt x="15" y="1"/>
                  </a:cubicBezTo>
                  <a:cubicBezTo>
                    <a:pt x="9" y="1"/>
                    <a:pt x="4" y="6"/>
                    <a:pt x="4" y="13"/>
                  </a:cubicBezTo>
                  <a:cubicBezTo>
                    <a:pt x="3" y="16"/>
                    <a:pt x="5" y="19"/>
                    <a:pt x="7" y="22"/>
                  </a:cubicBezTo>
                  <a:cubicBezTo>
                    <a:pt x="0" y="27"/>
                    <a:pt x="0" y="27"/>
                    <a:pt x="0" y="27"/>
                  </a:cubicBezTo>
                  <a:cubicBezTo>
                    <a:pt x="10" y="32"/>
                    <a:pt x="10" y="32"/>
                    <a:pt x="10" y="32"/>
                  </a:cubicBezTo>
                  <a:cubicBezTo>
                    <a:pt x="14" y="29"/>
                    <a:pt x="14" y="29"/>
                    <a:pt x="14" y="29"/>
                  </a:cubicBezTo>
                  <a:cubicBezTo>
                    <a:pt x="16" y="27"/>
                    <a:pt x="18" y="26"/>
                    <a:pt x="21" y="26"/>
                  </a:cubicBezTo>
                  <a:cubicBezTo>
                    <a:pt x="23" y="26"/>
                    <a:pt x="23" y="26"/>
                    <a:pt x="23" y="26"/>
                  </a:cubicBezTo>
                  <a:cubicBezTo>
                    <a:pt x="23" y="26"/>
                    <a:pt x="23" y="26"/>
                    <a:pt x="23" y="26"/>
                  </a:cubicBezTo>
                  <a:cubicBezTo>
                    <a:pt x="23" y="26"/>
                    <a:pt x="23" y="26"/>
                    <a:pt x="24" y="26"/>
                  </a:cubicBezTo>
                  <a:cubicBezTo>
                    <a:pt x="26" y="26"/>
                    <a:pt x="28" y="25"/>
                    <a:pt x="28" y="23"/>
                  </a:cubicBezTo>
                  <a:cubicBezTo>
                    <a:pt x="28" y="22"/>
                    <a:pt x="28" y="20"/>
                    <a:pt x="28" y="19"/>
                  </a:cubicBezTo>
                  <a:cubicBezTo>
                    <a:pt x="29" y="19"/>
                    <a:pt x="29" y="19"/>
                    <a:pt x="29" y="19"/>
                  </a:cubicBezTo>
                  <a:cubicBezTo>
                    <a:pt x="31" y="19"/>
                    <a:pt x="31" y="17"/>
                    <a:pt x="30" y="16"/>
                  </a:cubicBezTo>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7" name="Oval 629">
              <a:extLst>
                <a:ext uri="{FF2B5EF4-FFF2-40B4-BE49-F238E27FC236}">
                  <a16:creationId xmlns:a16="http://schemas.microsoft.com/office/drawing/2014/main" id="{32B20A25-7E15-4594-9CE5-A89B4F93ADA0}"/>
                </a:ext>
              </a:extLst>
            </p:cNvPr>
            <p:cNvSpPr>
              <a:spLocks noChangeArrowheads="1"/>
            </p:cNvSpPr>
            <p:nvPr/>
          </p:nvSpPr>
          <p:spPr bwMode="auto">
            <a:xfrm>
              <a:off x="5108922" y="5701006"/>
              <a:ext cx="5458" cy="54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8" name="Freeform 630">
              <a:extLst>
                <a:ext uri="{FF2B5EF4-FFF2-40B4-BE49-F238E27FC236}">
                  <a16:creationId xmlns:a16="http://schemas.microsoft.com/office/drawing/2014/main" id="{447864DD-14FF-42ED-AC3E-735370C2DF83}"/>
                </a:ext>
              </a:extLst>
            </p:cNvPr>
            <p:cNvSpPr>
              <a:spLocks/>
            </p:cNvSpPr>
            <p:nvPr/>
          </p:nvSpPr>
          <p:spPr bwMode="auto">
            <a:xfrm>
              <a:off x="5054343" y="5666894"/>
              <a:ext cx="47757" cy="54579"/>
            </a:xfrm>
            <a:custGeom>
              <a:avLst/>
              <a:gdLst>
                <a:gd name="T0" fmla="*/ 16 w 19"/>
                <a:gd name="T1" fmla="*/ 1 h 22"/>
                <a:gd name="T2" fmla="*/ 15 w 19"/>
                <a:gd name="T3" fmla="*/ 1 h 22"/>
                <a:gd name="T4" fmla="*/ 1 w 19"/>
                <a:gd name="T5" fmla="*/ 11 h 22"/>
                <a:gd name="T6" fmla="*/ 4 w 19"/>
                <a:gd name="T7" fmla="*/ 22 h 22"/>
                <a:gd name="T8" fmla="*/ 11 w 19"/>
                <a:gd name="T9" fmla="*/ 17 h 22"/>
                <a:gd name="T10" fmla="*/ 9 w 19"/>
                <a:gd name="T11" fmla="*/ 15 h 22"/>
                <a:gd name="T12" fmla="*/ 9 w 19"/>
                <a:gd name="T13" fmla="*/ 14 h 22"/>
                <a:gd name="T14" fmla="*/ 10 w 19"/>
                <a:gd name="T15" fmla="*/ 12 h 22"/>
                <a:gd name="T16" fmla="*/ 13 w 19"/>
                <a:gd name="T17" fmla="*/ 14 h 22"/>
                <a:gd name="T18" fmla="*/ 13 w 19"/>
                <a:gd name="T19" fmla="*/ 16 h 22"/>
                <a:gd name="T20" fmla="*/ 15 w 19"/>
                <a:gd name="T21" fmla="*/ 16 h 22"/>
                <a:gd name="T22" fmla="*/ 15 w 19"/>
                <a:gd name="T23" fmla="*/ 13 h 22"/>
                <a:gd name="T24" fmla="*/ 16 w 19"/>
                <a:gd name="T25" fmla="*/ 10 h 22"/>
                <a:gd name="T26" fmla="*/ 17 w 19"/>
                <a:gd name="T27" fmla="*/ 9 h 22"/>
                <a:gd name="T28" fmla="*/ 18 w 19"/>
                <a:gd name="T29" fmla="*/ 7 h 22"/>
                <a:gd name="T30" fmla="*/ 18 w 19"/>
                <a:gd name="T31" fmla="*/ 4 h 22"/>
                <a:gd name="T32" fmla="*/ 16 w 19"/>
                <a:gd name="T33" fmla="*/ 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 h="22">
                  <a:moveTo>
                    <a:pt x="16" y="1"/>
                  </a:moveTo>
                  <a:cubicBezTo>
                    <a:pt x="15" y="1"/>
                    <a:pt x="15" y="1"/>
                    <a:pt x="15" y="1"/>
                  </a:cubicBezTo>
                  <a:cubicBezTo>
                    <a:pt x="8" y="0"/>
                    <a:pt x="2" y="4"/>
                    <a:pt x="1" y="11"/>
                  </a:cubicBezTo>
                  <a:cubicBezTo>
                    <a:pt x="1" y="11"/>
                    <a:pt x="0" y="18"/>
                    <a:pt x="4" y="22"/>
                  </a:cubicBezTo>
                  <a:cubicBezTo>
                    <a:pt x="7" y="21"/>
                    <a:pt x="10" y="19"/>
                    <a:pt x="11" y="17"/>
                  </a:cubicBezTo>
                  <a:cubicBezTo>
                    <a:pt x="10" y="17"/>
                    <a:pt x="9" y="16"/>
                    <a:pt x="9" y="15"/>
                  </a:cubicBezTo>
                  <a:cubicBezTo>
                    <a:pt x="9" y="14"/>
                    <a:pt x="9" y="14"/>
                    <a:pt x="9" y="14"/>
                  </a:cubicBezTo>
                  <a:cubicBezTo>
                    <a:pt x="9" y="13"/>
                    <a:pt x="9" y="12"/>
                    <a:pt x="10" y="12"/>
                  </a:cubicBezTo>
                  <a:cubicBezTo>
                    <a:pt x="12" y="12"/>
                    <a:pt x="13" y="13"/>
                    <a:pt x="13" y="14"/>
                  </a:cubicBezTo>
                  <a:cubicBezTo>
                    <a:pt x="13" y="16"/>
                    <a:pt x="13" y="16"/>
                    <a:pt x="13" y="16"/>
                  </a:cubicBezTo>
                  <a:cubicBezTo>
                    <a:pt x="15" y="16"/>
                    <a:pt x="15" y="16"/>
                    <a:pt x="15" y="16"/>
                  </a:cubicBezTo>
                  <a:cubicBezTo>
                    <a:pt x="15" y="13"/>
                    <a:pt x="15" y="13"/>
                    <a:pt x="15" y="13"/>
                  </a:cubicBezTo>
                  <a:cubicBezTo>
                    <a:pt x="15" y="12"/>
                    <a:pt x="15" y="11"/>
                    <a:pt x="16" y="10"/>
                  </a:cubicBezTo>
                  <a:cubicBezTo>
                    <a:pt x="17" y="9"/>
                    <a:pt x="17" y="9"/>
                    <a:pt x="17" y="9"/>
                  </a:cubicBezTo>
                  <a:cubicBezTo>
                    <a:pt x="18" y="9"/>
                    <a:pt x="18" y="8"/>
                    <a:pt x="18" y="7"/>
                  </a:cubicBezTo>
                  <a:cubicBezTo>
                    <a:pt x="18" y="4"/>
                    <a:pt x="18" y="4"/>
                    <a:pt x="18" y="4"/>
                  </a:cubicBezTo>
                  <a:cubicBezTo>
                    <a:pt x="19" y="2"/>
                    <a:pt x="17" y="1"/>
                    <a:pt x="16"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9" name="Freeform 631">
              <a:extLst>
                <a:ext uri="{FF2B5EF4-FFF2-40B4-BE49-F238E27FC236}">
                  <a16:creationId xmlns:a16="http://schemas.microsoft.com/office/drawing/2014/main" id="{66BD391E-72E1-4455-BC61-F4965988F80F}"/>
                </a:ext>
              </a:extLst>
            </p:cNvPr>
            <p:cNvSpPr>
              <a:spLocks/>
            </p:cNvSpPr>
            <p:nvPr/>
          </p:nvSpPr>
          <p:spPr bwMode="auto">
            <a:xfrm>
              <a:off x="5103464" y="5694184"/>
              <a:ext cx="13645" cy="6822"/>
            </a:xfrm>
            <a:custGeom>
              <a:avLst/>
              <a:gdLst>
                <a:gd name="T0" fmla="*/ 0 w 5"/>
                <a:gd name="T1" fmla="*/ 3 h 3"/>
                <a:gd name="T2" fmla="*/ 0 w 5"/>
                <a:gd name="T3" fmla="*/ 2 h 3"/>
                <a:gd name="T4" fmla="*/ 0 w 5"/>
                <a:gd name="T5" fmla="*/ 2 h 3"/>
                <a:gd name="T6" fmla="*/ 4 w 5"/>
                <a:gd name="T7" fmla="*/ 1 h 3"/>
                <a:gd name="T8" fmla="*/ 5 w 5"/>
                <a:gd name="T9" fmla="*/ 2 h 3"/>
                <a:gd name="T10" fmla="*/ 4 w 5"/>
                <a:gd name="T11" fmla="*/ 2 h 3"/>
                <a:gd name="T12" fmla="*/ 0 w 5"/>
                <a:gd name="T13" fmla="*/ 2 h 3"/>
                <a:gd name="T14" fmla="*/ 0 w 5"/>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
                  <a:moveTo>
                    <a:pt x="0" y="3"/>
                  </a:moveTo>
                  <a:cubicBezTo>
                    <a:pt x="0" y="3"/>
                    <a:pt x="0" y="2"/>
                    <a:pt x="0" y="2"/>
                  </a:cubicBezTo>
                  <a:cubicBezTo>
                    <a:pt x="0" y="2"/>
                    <a:pt x="0" y="2"/>
                    <a:pt x="0" y="2"/>
                  </a:cubicBezTo>
                  <a:cubicBezTo>
                    <a:pt x="1" y="1"/>
                    <a:pt x="3" y="0"/>
                    <a:pt x="4" y="1"/>
                  </a:cubicBezTo>
                  <a:cubicBezTo>
                    <a:pt x="5" y="1"/>
                    <a:pt x="5" y="1"/>
                    <a:pt x="5" y="2"/>
                  </a:cubicBezTo>
                  <a:cubicBezTo>
                    <a:pt x="4" y="2"/>
                    <a:pt x="4" y="2"/>
                    <a:pt x="4" y="2"/>
                  </a:cubicBezTo>
                  <a:cubicBezTo>
                    <a:pt x="2" y="1"/>
                    <a:pt x="1" y="2"/>
                    <a:pt x="0" y="2"/>
                  </a:cubicBezTo>
                  <a:cubicBezTo>
                    <a:pt x="0" y="3"/>
                    <a:pt x="0" y="3"/>
                    <a:pt x="0" y="3"/>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0" name="Freeform 632">
              <a:extLst>
                <a:ext uri="{FF2B5EF4-FFF2-40B4-BE49-F238E27FC236}">
                  <a16:creationId xmlns:a16="http://schemas.microsoft.com/office/drawing/2014/main" id="{AAF78ECF-A3FF-4D27-BB8E-BA5AE196DE3D}"/>
                </a:ext>
              </a:extLst>
            </p:cNvPr>
            <p:cNvSpPr>
              <a:spLocks/>
            </p:cNvSpPr>
            <p:nvPr/>
          </p:nvSpPr>
          <p:spPr bwMode="auto">
            <a:xfrm>
              <a:off x="4995671" y="5718744"/>
              <a:ext cx="91420" cy="133718"/>
            </a:xfrm>
            <a:custGeom>
              <a:avLst/>
              <a:gdLst>
                <a:gd name="T0" fmla="*/ 23 w 36"/>
                <a:gd name="T1" fmla="*/ 1 h 53"/>
                <a:gd name="T2" fmla="*/ 20 w 36"/>
                <a:gd name="T3" fmla="*/ 3 h 53"/>
                <a:gd name="T4" fmla="*/ 11 w 36"/>
                <a:gd name="T5" fmla="*/ 10 h 53"/>
                <a:gd name="T6" fmla="*/ 1 w 36"/>
                <a:gd name="T7" fmla="*/ 38 h 53"/>
                <a:gd name="T8" fmla="*/ 0 w 36"/>
                <a:gd name="T9" fmla="*/ 49 h 53"/>
                <a:gd name="T10" fmla="*/ 31 w 36"/>
                <a:gd name="T11" fmla="*/ 41 h 53"/>
                <a:gd name="T12" fmla="*/ 32 w 36"/>
                <a:gd name="T13" fmla="*/ 12 h 53"/>
                <a:gd name="T14" fmla="*/ 31 w 36"/>
                <a:gd name="T15" fmla="*/ 7 h 53"/>
                <a:gd name="T16" fmla="*/ 34 w 36"/>
                <a:gd name="T17" fmla="*/ 8 h 53"/>
                <a:gd name="T18" fmla="*/ 36 w 36"/>
                <a:gd name="T19" fmla="*/ 5 h 53"/>
                <a:gd name="T20" fmla="*/ 23 w 36"/>
                <a:gd name="T21" fmla="*/ 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53">
                  <a:moveTo>
                    <a:pt x="23" y="1"/>
                  </a:moveTo>
                  <a:cubicBezTo>
                    <a:pt x="20" y="3"/>
                    <a:pt x="20" y="3"/>
                    <a:pt x="20" y="3"/>
                  </a:cubicBezTo>
                  <a:cubicBezTo>
                    <a:pt x="17" y="4"/>
                    <a:pt x="13" y="6"/>
                    <a:pt x="11" y="10"/>
                  </a:cubicBezTo>
                  <a:cubicBezTo>
                    <a:pt x="6" y="19"/>
                    <a:pt x="3" y="28"/>
                    <a:pt x="1" y="38"/>
                  </a:cubicBezTo>
                  <a:cubicBezTo>
                    <a:pt x="0" y="49"/>
                    <a:pt x="0" y="49"/>
                    <a:pt x="0" y="49"/>
                  </a:cubicBezTo>
                  <a:cubicBezTo>
                    <a:pt x="0" y="49"/>
                    <a:pt x="19" y="53"/>
                    <a:pt x="31" y="41"/>
                  </a:cubicBezTo>
                  <a:cubicBezTo>
                    <a:pt x="30" y="28"/>
                    <a:pt x="31" y="14"/>
                    <a:pt x="32" y="12"/>
                  </a:cubicBezTo>
                  <a:cubicBezTo>
                    <a:pt x="32" y="10"/>
                    <a:pt x="32" y="8"/>
                    <a:pt x="31" y="7"/>
                  </a:cubicBezTo>
                  <a:cubicBezTo>
                    <a:pt x="34" y="8"/>
                    <a:pt x="34" y="8"/>
                    <a:pt x="34" y="8"/>
                  </a:cubicBezTo>
                  <a:cubicBezTo>
                    <a:pt x="34" y="8"/>
                    <a:pt x="35" y="7"/>
                    <a:pt x="36" y="5"/>
                  </a:cubicBezTo>
                  <a:cubicBezTo>
                    <a:pt x="28" y="0"/>
                    <a:pt x="23" y="1"/>
                    <a:pt x="23" y="1"/>
                  </a:cubicBezTo>
                </a:path>
              </a:pathLst>
            </a:custGeom>
            <a:solidFill>
              <a:srgbClr val="0217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1" name="Freeform 633">
              <a:extLst>
                <a:ext uri="{FF2B5EF4-FFF2-40B4-BE49-F238E27FC236}">
                  <a16:creationId xmlns:a16="http://schemas.microsoft.com/office/drawing/2014/main" id="{E3420E91-CC51-444E-A71F-4D5E83F0D418}"/>
                </a:ext>
              </a:extLst>
            </p:cNvPr>
            <p:cNvSpPr>
              <a:spLocks/>
            </p:cNvSpPr>
            <p:nvPr/>
          </p:nvSpPr>
          <p:spPr bwMode="auto">
            <a:xfrm>
              <a:off x="5048885" y="5754221"/>
              <a:ext cx="24560" cy="24560"/>
            </a:xfrm>
            <a:custGeom>
              <a:avLst/>
              <a:gdLst>
                <a:gd name="T0" fmla="*/ 10 w 10"/>
                <a:gd name="T1" fmla="*/ 1 h 10"/>
                <a:gd name="T2" fmla="*/ 0 w 10"/>
                <a:gd name="T3" fmla="*/ 0 h 10"/>
                <a:gd name="T4" fmla="*/ 10 w 10"/>
                <a:gd name="T5" fmla="*/ 10 h 10"/>
                <a:gd name="T6" fmla="*/ 10 w 10"/>
                <a:gd name="T7" fmla="*/ 1 h 10"/>
              </a:gdLst>
              <a:ahLst/>
              <a:cxnLst>
                <a:cxn ang="0">
                  <a:pos x="T0" y="T1"/>
                </a:cxn>
                <a:cxn ang="0">
                  <a:pos x="T2" y="T3"/>
                </a:cxn>
                <a:cxn ang="0">
                  <a:pos x="T4" y="T5"/>
                </a:cxn>
                <a:cxn ang="0">
                  <a:pos x="T6" y="T7"/>
                </a:cxn>
              </a:cxnLst>
              <a:rect l="0" t="0" r="r" b="b"/>
              <a:pathLst>
                <a:path w="10" h="10">
                  <a:moveTo>
                    <a:pt x="10" y="1"/>
                  </a:moveTo>
                  <a:cubicBezTo>
                    <a:pt x="0" y="0"/>
                    <a:pt x="0" y="0"/>
                    <a:pt x="0" y="0"/>
                  </a:cubicBezTo>
                  <a:cubicBezTo>
                    <a:pt x="0" y="0"/>
                    <a:pt x="1" y="7"/>
                    <a:pt x="10" y="10"/>
                  </a:cubicBezTo>
                  <a:cubicBezTo>
                    <a:pt x="10" y="4"/>
                    <a:pt x="10" y="1"/>
                    <a:pt x="10"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2" name="Freeform 634">
              <a:extLst>
                <a:ext uri="{FF2B5EF4-FFF2-40B4-BE49-F238E27FC236}">
                  <a16:creationId xmlns:a16="http://schemas.microsoft.com/office/drawing/2014/main" id="{712BD141-5921-47ED-B823-1C5368F68A10}"/>
                </a:ext>
              </a:extLst>
            </p:cNvPr>
            <p:cNvSpPr>
              <a:spLocks/>
            </p:cNvSpPr>
            <p:nvPr/>
          </p:nvSpPr>
          <p:spPr bwMode="auto">
            <a:xfrm>
              <a:off x="5372265" y="5726931"/>
              <a:ext cx="91420" cy="128260"/>
            </a:xfrm>
            <a:custGeom>
              <a:avLst/>
              <a:gdLst>
                <a:gd name="T0" fmla="*/ 35 w 36"/>
                <a:gd name="T1" fmla="*/ 22 h 51"/>
                <a:gd name="T2" fmla="*/ 31 w 36"/>
                <a:gd name="T3" fmla="*/ 11 h 51"/>
                <a:gd name="T4" fmla="*/ 29 w 36"/>
                <a:gd name="T5" fmla="*/ 6 h 51"/>
                <a:gd name="T6" fmla="*/ 34 w 36"/>
                <a:gd name="T7" fmla="*/ 7 h 51"/>
                <a:gd name="T8" fmla="*/ 34 w 36"/>
                <a:gd name="T9" fmla="*/ 7 h 51"/>
                <a:gd name="T10" fmla="*/ 33 w 36"/>
                <a:gd name="T11" fmla="*/ 3 h 51"/>
                <a:gd name="T12" fmla="*/ 23 w 36"/>
                <a:gd name="T13" fmla="*/ 0 h 51"/>
                <a:gd name="T14" fmla="*/ 20 w 36"/>
                <a:gd name="T15" fmla="*/ 3 h 51"/>
                <a:gd name="T16" fmla="*/ 11 w 36"/>
                <a:gd name="T17" fmla="*/ 9 h 51"/>
                <a:gd name="T18" fmla="*/ 1 w 36"/>
                <a:gd name="T19" fmla="*/ 38 h 51"/>
                <a:gd name="T20" fmla="*/ 0 w 36"/>
                <a:gd name="T21" fmla="*/ 49 h 51"/>
                <a:gd name="T22" fmla="*/ 32 w 36"/>
                <a:gd name="T23" fmla="*/ 40 h 51"/>
                <a:gd name="T24" fmla="*/ 32 w 36"/>
                <a:gd name="T25" fmla="*/ 31 h 51"/>
                <a:gd name="T26" fmla="*/ 33 w 36"/>
                <a:gd name="T27" fmla="*/ 28 h 51"/>
                <a:gd name="T28" fmla="*/ 34 w 36"/>
                <a:gd name="T29" fmla="*/ 27 h 51"/>
                <a:gd name="T30" fmla="*/ 35 w 36"/>
                <a:gd name="T31" fmla="*/ 2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 h="51">
                  <a:moveTo>
                    <a:pt x="35" y="22"/>
                  </a:moveTo>
                  <a:cubicBezTo>
                    <a:pt x="34" y="20"/>
                    <a:pt x="33" y="14"/>
                    <a:pt x="31" y="11"/>
                  </a:cubicBezTo>
                  <a:cubicBezTo>
                    <a:pt x="30" y="10"/>
                    <a:pt x="30" y="8"/>
                    <a:pt x="29" y="6"/>
                  </a:cubicBezTo>
                  <a:cubicBezTo>
                    <a:pt x="34" y="7"/>
                    <a:pt x="34" y="7"/>
                    <a:pt x="34" y="7"/>
                  </a:cubicBezTo>
                  <a:cubicBezTo>
                    <a:pt x="34" y="7"/>
                    <a:pt x="34" y="7"/>
                    <a:pt x="34" y="7"/>
                  </a:cubicBezTo>
                  <a:cubicBezTo>
                    <a:pt x="35" y="6"/>
                    <a:pt x="35" y="4"/>
                    <a:pt x="33" y="3"/>
                  </a:cubicBezTo>
                  <a:cubicBezTo>
                    <a:pt x="27" y="0"/>
                    <a:pt x="23" y="0"/>
                    <a:pt x="23" y="0"/>
                  </a:cubicBezTo>
                  <a:cubicBezTo>
                    <a:pt x="20" y="3"/>
                    <a:pt x="20" y="3"/>
                    <a:pt x="20" y="3"/>
                  </a:cubicBezTo>
                  <a:cubicBezTo>
                    <a:pt x="16" y="3"/>
                    <a:pt x="13" y="6"/>
                    <a:pt x="11" y="9"/>
                  </a:cubicBezTo>
                  <a:cubicBezTo>
                    <a:pt x="6" y="18"/>
                    <a:pt x="2" y="28"/>
                    <a:pt x="1" y="38"/>
                  </a:cubicBezTo>
                  <a:cubicBezTo>
                    <a:pt x="0" y="49"/>
                    <a:pt x="0" y="49"/>
                    <a:pt x="0" y="49"/>
                  </a:cubicBezTo>
                  <a:cubicBezTo>
                    <a:pt x="0" y="49"/>
                    <a:pt x="20" y="51"/>
                    <a:pt x="32" y="40"/>
                  </a:cubicBezTo>
                  <a:cubicBezTo>
                    <a:pt x="32" y="39"/>
                    <a:pt x="32" y="35"/>
                    <a:pt x="32" y="31"/>
                  </a:cubicBezTo>
                  <a:cubicBezTo>
                    <a:pt x="32" y="30"/>
                    <a:pt x="33" y="29"/>
                    <a:pt x="33" y="28"/>
                  </a:cubicBezTo>
                  <a:cubicBezTo>
                    <a:pt x="34" y="27"/>
                    <a:pt x="34" y="27"/>
                    <a:pt x="34" y="27"/>
                  </a:cubicBezTo>
                  <a:cubicBezTo>
                    <a:pt x="35" y="26"/>
                    <a:pt x="36" y="24"/>
                    <a:pt x="35" y="22"/>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3" name="Freeform 635">
              <a:extLst>
                <a:ext uri="{FF2B5EF4-FFF2-40B4-BE49-F238E27FC236}">
                  <a16:creationId xmlns:a16="http://schemas.microsoft.com/office/drawing/2014/main" id="{B5BD5463-8377-4911-A96E-210925EEDA1D}"/>
                </a:ext>
              </a:extLst>
            </p:cNvPr>
            <p:cNvSpPr>
              <a:spLocks/>
            </p:cNvSpPr>
            <p:nvPr/>
          </p:nvSpPr>
          <p:spPr bwMode="auto">
            <a:xfrm>
              <a:off x="5166230" y="5736483"/>
              <a:ext cx="91420" cy="133718"/>
            </a:xfrm>
            <a:custGeom>
              <a:avLst/>
              <a:gdLst>
                <a:gd name="T0" fmla="*/ 23 w 36"/>
                <a:gd name="T1" fmla="*/ 1 h 53"/>
                <a:gd name="T2" fmla="*/ 20 w 36"/>
                <a:gd name="T3" fmla="*/ 3 h 53"/>
                <a:gd name="T4" fmla="*/ 11 w 36"/>
                <a:gd name="T5" fmla="*/ 10 h 53"/>
                <a:gd name="T6" fmla="*/ 1 w 36"/>
                <a:gd name="T7" fmla="*/ 38 h 53"/>
                <a:gd name="T8" fmla="*/ 0 w 36"/>
                <a:gd name="T9" fmla="*/ 49 h 53"/>
                <a:gd name="T10" fmla="*/ 30 w 36"/>
                <a:gd name="T11" fmla="*/ 41 h 53"/>
                <a:gd name="T12" fmla="*/ 32 w 36"/>
                <a:gd name="T13" fmla="*/ 12 h 53"/>
                <a:gd name="T14" fmla="*/ 31 w 36"/>
                <a:gd name="T15" fmla="*/ 7 h 53"/>
                <a:gd name="T16" fmla="*/ 34 w 36"/>
                <a:gd name="T17" fmla="*/ 8 h 53"/>
                <a:gd name="T18" fmla="*/ 36 w 36"/>
                <a:gd name="T19" fmla="*/ 5 h 53"/>
                <a:gd name="T20" fmla="*/ 23 w 36"/>
                <a:gd name="T21" fmla="*/ 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53">
                  <a:moveTo>
                    <a:pt x="23" y="1"/>
                  </a:moveTo>
                  <a:cubicBezTo>
                    <a:pt x="20" y="3"/>
                    <a:pt x="20" y="3"/>
                    <a:pt x="20" y="3"/>
                  </a:cubicBezTo>
                  <a:cubicBezTo>
                    <a:pt x="16" y="4"/>
                    <a:pt x="13" y="6"/>
                    <a:pt x="11" y="10"/>
                  </a:cubicBezTo>
                  <a:cubicBezTo>
                    <a:pt x="6" y="19"/>
                    <a:pt x="2" y="28"/>
                    <a:pt x="1" y="38"/>
                  </a:cubicBezTo>
                  <a:cubicBezTo>
                    <a:pt x="0" y="49"/>
                    <a:pt x="0" y="49"/>
                    <a:pt x="0" y="49"/>
                  </a:cubicBezTo>
                  <a:cubicBezTo>
                    <a:pt x="0" y="49"/>
                    <a:pt x="18" y="53"/>
                    <a:pt x="30" y="41"/>
                  </a:cubicBezTo>
                  <a:cubicBezTo>
                    <a:pt x="29" y="28"/>
                    <a:pt x="31" y="14"/>
                    <a:pt x="32" y="12"/>
                  </a:cubicBezTo>
                  <a:cubicBezTo>
                    <a:pt x="32" y="10"/>
                    <a:pt x="31" y="8"/>
                    <a:pt x="31" y="7"/>
                  </a:cubicBezTo>
                  <a:cubicBezTo>
                    <a:pt x="34" y="8"/>
                    <a:pt x="34" y="8"/>
                    <a:pt x="34" y="8"/>
                  </a:cubicBezTo>
                  <a:cubicBezTo>
                    <a:pt x="34" y="8"/>
                    <a:pt x="35" y="7"/>
                    <a:pt x="36" y="5"/>
                  </a:cubicBezTo>
                  <a:cubicBezTo>
                    <a:pt x="28" y="0"/>
                    <a:pt x="23" y="1"/>
                    <a:pt x="23" y="1"/>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4" name="Freeform 636">
              <a:extLst>
                <a:ext uri="{FF2B5EF4-FFF2-40B4-BE49-F238E27FC236}">
                  <a16:creationId xmlns:a16="http://schemas.microsoft.com/office/drawing/2014/main" id="{09BC9D6D-E443-4DA8-8757-D778D7CDBD20}"/>
                </a:ext>
              </a:extLst>
            </p:cNvPr>
            <p:cNvSpPr>
              <a:spLocks/>
            </p:cNvSpPr>
            <p:nvPr/>
          </p:nvSpPr>
          <p:spPr bwMode="auto">
            <a:xfrm>
              <a:off x="5219444" y="5771959"/>
              <a:ext cx="24560" cy="24560"/>
            </a:xfrm>
            <a:custGeom>
              <a:avLst/>
              <a:gdLst>
                <a:gd name="T0" fmla="*/ 10 w 10"/>
                <a:gd name="T1" fmla="*/ 1 h 10"/>
                <a:gd name="T2" fmla="*/ 0 w 10"/>
                <a:gd name="T3" fmla="*/ 0 h 10"/>
                <a:gd name="T4" fmla="*/ 10 w 10"/>
                <a:gd name="T5" fmla="*/ 10 h 10"/>
                <a:gd name="T6" fmla="*/ 10 w 10"/>
                <a:gd name="T7" fmla="*/ 1 h 10"/>
              </a:gdLst>
              <a:ahLst/>
              <a:cxnLst>
                <a:cxn ang="0">
                  <a:pos x="T0" y="T1"/>
                </a:cxn>
                <a:cxn ang="0">
                  <a:pos x="T2" y="T3"/>
                </a:cxn>
                <a:cxn ang="0">
                  <a:pos x="T4" y="T5"/>
                </a:cxn>
                <a:cxn ang="0">
                  <a:pos x="T6" y="T7"/>
                </a:cxn>
              </a:cxnLst>
              <a:rect l="0" t="0" r="r" b="b"/>
              <a:pathLst>
                <a:path w="10" h="10">
                  <a:moveTo>
                    <a:pt x="10" y="1"/>
                  </a:moveTo>
                  <a:cubicBezTo>
                    <a:pt x="0" y="0"/>
                    <a:pt x="0" y="0"/>
                    <a:pt x="0" y="0"/>
                  </a:cubicBezTo>
                  <a:cubicBezTo>
                    <a:pt x="0" y="0"/>
                    <a:pt x="1" y="7"/>
                    <a:pt x="10" y="10"/>
                  </a:cubicBezTo>
                  <a:cubicBezTo>
                    <a:pt x="10" y="4"/>
                    <a:pt x="10" y="1"/>
                    <a:pt x="10" y="1"/>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5" name="Freeform 637">
              <a:extLst>
                <a:ext uri="{FF2B5EF4-FFF2-40B4-BE49-F238E27FC236}">
                  <a16:creationId xmlns:a16="http://schemas.microsoft.com/office/drawing/2014/main" id="{709C7590-7DEA-4738-903C-0E97F2D7A21D}"/>
                </a:ext>
              </a:extLst>
            </p:cNvPr>
            <p:cNvSpPr>
              <a:spLocks/>
            </p:cNvSpPr>
            <p:nvPr/>
          </p:nvSpPr>
          <p:spPr bwMode="auto">
            <a:xfrm>
              <a:off x="5422750" y="5759679"/>
              <a:ext cx="40934" cy="34112"/>
            </a:xfrm>
            <a:custGeom>
              <a:avLst/>
              <a:gdLst>
                <a:gd name="T0" fmla="*/ 13 w 16"/>
                <a:gd name="T1" fmla="*/ 2 h 14"/>
                <a:gd name="T2" fmla="*/ 0 w 16"/>
                <a:gd name="T3" fmla="*/ 0 h 14"/>
                <a:gd name="T4" fmla="*/ 12 w 16"/>
                <a:gd name="T5" fmla="*/ 13 h 14"/>
                <a:gd name="T6" fmla="*/ 14 w 16"/>
                <a:gd name="T7" fmla="*/ 14 h 14"/>
                <a:gd name="T8" fmla="*/ 15 w 16"/>
                <a:gd name="T9" fmla="*/ 9 h 14"/>
                <a:gd name="T10" fmla="*/ 13 w 16"/>
                <a:gd name="T11" fmla="*/ 2 h 14"/>
              </a:gdLst>
              <a:ahLst/>
              <a:cxnLst>
                <a:cxn ang="0">
                  <a:pos x="T0" y="T1"/>
                </a:cxn>
                <a:cxn ang="0">
                  <a:pos x="T2" y="T3"/>
                </a:cxn>
                <a:cxn ang="0">
                  <a:pos x="T4" y="T5"/>
                </a:cxn>
                <a:cxn ang="0">
                  <a:pos x="T6" y="T7"/>
                </a:cxn>
                <a:cxn ang="0">
                  <a:pos x="T8" y="T9"/>
                </a:cxn>
                <a:cxn ang="0">
                  <a:pos x="T10" y="T11"/>
                </a:cxn>
              </a:cxnLst>
              <a:rect l="0" t="0" r="r" b="b"/>
              <a:pathLst>
                <a:path w="16" h="14">
                  <a:moveTo>
                    <a:pt x="13" y="2"/>
                  </a:moveTo>
                  <a:cubicBezTo>
                    <a:pt x="0" y="0"/>
                    <a:pt x="0" y="0"/>
                    <a:pt x="0" y="0"/>
                  </a:cubicBezTo>
                  <a:cubicBezTo>
                    <a:pt x="0" y="0"/>
                    <a:pt x="5" y="11"/>
                    <a:pt x="12" y="13"/>
                  </a:cubicBezTo>
                  <a:cubicBezTo>
                    <a:pt x="13" y="13"/>
                    <a:pt x="14" y="14"/>
                    <a:pt x="14" y="14"/>
                  </a:cubicBezTo>
                  <a:cubicBezTo>
                    <a:pt x="15" y="12"/>
                    <a:pt x="16" y="11"/>
                    <a:pt x="15" y="9"/>
                  </a:cubicBezTo>
                  <a:cubicBezTo>
                    <a:pt x="15" y="8"/>
                    <a:pt x="14" y="5"/>
                    <a:pt x="13" y="2"/>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6" name="Freeform 638">
              <a:extLst>
                <a:ext uri="{FF2B5EF4-FFF2-40B4-BE49-F238E27FC236}">
                  <a16:creationId xmlns:a16="http://schemas.microsoft.com/office/drawing/2014/main" id="{EDBA407D-74E3-48B1-A8C0-428EDA388BF9}"/>
                </a:ext>
              </a:extLst>
            </p:cNvPr>
            <p:cNvSpPr>
              <a:spLocks/>
            </p:cNvSpPr>
            <p:nvPr/>
          </p:nvSpPr>
          <p:spPr bwMode="auto">
            <a:xfrm>
              <a:off x="5276752" y="5731025"/>
              <a:ext cx="8187" cy="5458"/>
            </a:xfrm>
            <a:custGeom>
              <a:avLst/>
              <a:gdLst>
                <a:gd name="T0" fmla="*/ 3 w 3"/>
                <a:gd name="T1" fmla="*/ 0 h 2"/>
                <a:gd name="T2" fmla="*/ 0 w 3"/>
                <a:gd name="T3" fmla="*/ 1 h 2"/>
                <a:gd name="T4" fmla="*/ 3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0" y="1"/>
                    <a:pt x="0" y="1"/>
                    <a:pt x="0" y="1"/>
                  </a:cubicBezTo>
                  <a:cubicBezTo>
                    <a:pt x="0" y="1"/>
                    <a:pt x="1" y="2"/>
                    <a:pt x="3" y="2"/>
                  </a:cubicBezTo>
                  <a:cubicBezTo>
                    <a:pt x="3" y="1"/>
                    <a:pt x="3" y="0"/>
                    <a:pt x="3"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7" name="Freeform 639">
              <a:extLst>
                <a:ext uri="{FF2B5EF4-FFF2-40B4-BE49-F238E27FC236}">
                  <a16:creationId xmlns:a16="http://schemas.microsoft.com/office/drawing/2014/main" id="{EB5C716C-85E0-4B00-92DC-61A82CC2DF03}"/>
                </a:ext>
              </a:extLst>
            </p:cNvPr>
            <p:cNvSpPr>
              <a:spLocks/>
            </p:cNvSpPr>
            <p:nvPr/>
          </p:nvSpPr>
          <p:spPr bwMode="auto">
            <a:xfrm>
              <a:off x="5108922" y="5716015"/>
              <a:ext cx="8187" cy="5458"/>
            </a:xfrm>
            <a:custGeom>
              <a:avLst/>
              <a:gdLst>
                <a:gd name="T0" fmla="*/ 3 w 3"/>
                <a:gd name="T1" fmla="*/ 0 h 2"/>
                <a:gd name="T2" fmla="*/ 0 w 3"/>
                <a:gd name="T3" fmla="*/ 0 h 2"/>
                <a:gd name="T4" fmla="*/ 3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0" y="0"/>
                    <a:pt x="0" y="0"/>
                    <a:pt x="0" y="0"/>
                  </a:cubicBezTo>
                  <a:cubicBezTo>
                    <a:pt x="0" y="0"/>
                    <a:pt x="2" y="1"/>
                    <a:pt x="3" y="2"/>
                  </a:cubicBezTo>
                  <a:cubicBezTo>
                    <a:pt x="3" y="1"/>
                    <a:pt x="3" y="0"/>
                    <a:pt x="3" y="0"/>
                  </a:cubicBezTo>
                </a:path>
              </a:pathLst>
            </a:custGeom>
            <a:solidFill>
              <a:srgbClr val="CB8C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8" name="Freeform 640">
              <a:extLst>
                <a:ext uri="{FF2B5EF4-FFF2-40B4-BE49-F238E27FC236}">
                  <a16:creationId xmlns:a16="http://schemas.microsoft.com/office/drawing/2014/main" id="{A5F789B6-2413-463A-B349-77189CF71571}"/>
                </a:ext>
              </a:extLst>
            </p:cNvPr>
            <p:cNvSpPr>
              <a:spLocks/>
            </p:cNvSpPr>
            <p:nvPr/>
          </p:nvSpPr>
          <p:spPr bwMode="auto">
            <a:xfrm>
              <a:off x="5631515" y="5894761"/>
              <a:ext cx="45028" cy="6822"/>
            </a:xfrm>
            <a:custGeom>
              <a:avLst/>
              <a:gdLst>
                <a:gd name="T0" fmla="*/ 17 w 18"/>
                <a:gd name="T1" fmla="*/ 3 h 3"/>
                <a:gd name="T2" fmla="*/ 1 w 18"/>
                <a:gd name="T3" fmla="*/ 3 h 3"/>
                <a:gd name="T4" fmla="*/ 0 w 18"/>
                <a:gd name="T5" fmla="*/ 2 h 3"/>
                <a:gd name="T6" fmla="*/ 1 w 18"/>
                <a:gd name="T7" fmla="*/ 0 h 3"/>
                <a:gd name="T8" fmla="*/ 17 w 18"/>
                <a:gd name="T9" fmla="*/ 0 h 3"/>
                <a:gd name="T10" fmla="*/ 18 w 18"/>
                <a:gd name="T11" fmla="*/ 2 h 3"/>
                <a:gd name="T12" fmla="*/ 17 w 18"/>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18" h="3">
                  <a:moveTo>
                    <a:pt x="17" y="3"/>
                  </a:moveTo>
                  <a:cubicBezTo>
                    <a:pt x="1" y="3"/>
                    <a:pt x="1" y="3"/>
                    <a:pt x="1" y="3"/>
                  </a:cubicBezTo>
                  <a:cubicBezTo>
                    <a:pt x="0" y="3"/>
                    <a:pt x="0" y="2"/>
                    <a:pt x="0" y="2"/>
                  </a:cubicBezTo>
                  <a:cubicBezTo>
                    <a:pt x="0" y="1"/>
                    <a:pt x="0" y="0"/>
                    <a:pt x="1" y="0"/>
                  </a:cubicBezTo>
                  <a:cubicBezTo>
                    <a:pt x="17" y="0"/>
                    <a:pt x="17" y="0"/>
                    <a:pt x="17" y="0"/>
                  </a:cubicBezTo>
                  <a:cubicBezTo>
                    <a:pt x="18" y="0"/>
                    <a:pt x="18" y="1"/>
                    <a:pt x="18" y="2"/>
                  </a:cubicBezTo>
                  <a:cubicBezTo>
                    <a:pt x="18" y="2"/>
                    <a:pt x="18" y="3"/>
                    <a:pt x="17" y="3"/>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9" name="Freeform 641">
              <a:extLst>
                <a:ext uri="{FF2B5EF4-FFF2-40B4-BE49-F238E27FC236}">
                  <a16:creationId xmlns:a16="http://schemas.microsoft.com/office/drawing/2014/main" id="{8B3CCF91-87F4-4918-B01F-7F5CDE24D24D}"/>
                </a:ext>
              </a:extLst>
            </p:cNvPr>
            <p:cNvSpPr>
              <a:spLocks/>
            </p:cNvSpPr>
            <p:nvPr/>
          </p:nvSpPr>
          <p:spPr bwMode="auto">
            <a:xfrm>
              <a:off x="5575571" y="5816986"/>
              <a:ext cx="95513" cy="6822"/>
            </a:xfrm>
            <a:custGeom>
              <a:avLst/>
              <a:gdLst>
                <a:gd name="T0" fmla="*/ 37 w 38"/>
                <a:gd name="T1" fmla="*/ 3 h 3"/>
                <a:gd name="T2" fmla="*/ 2 w 38"/>
                <a:gd name="T3" fmla="*/ 3 h 3"/>
                <a:gd name="T4" fmla="*/ 0 w 38"/>
                <a:gd name="T5" fmla="*/ 1 h 3"/>
                <a:gd name="T6" fmla="*/ 2 w 38"/>
                <a:gd name="T7" fmla="*/ 0 h 3"/>
                <a:gd name="T8" fmla="*/ 37 w 38"/>
                <a:gd name="T9" fmla="*/ 0 h 3"/>
                <a:gd name="T10" fmla="*/ 38 w 38"/>
                <a:gd name="T11" fmla="*/ 1 h 3"/>
                <a:gd name="T12" fmla="*/ 37 w 38"/>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38" h="3">
                  <a:moveTo>
                    <a:pt x="37" y="3"/>
                  </a:moveTo>
                  <a:cubicBezTo>
                    <a:pt x="2" y="3"/>
                    <a:pt x="2" y="3"/>
                    <a:pt x="2" y="3"/>
                  </a:cubicBezTo>
                  <a:cubicBezTo>
                    <a:pt x="1" y="3"/>
                    <a:pt x="0" y="2"/>
                    <a:pt x="0" y="1"/>
                  </a:cubicBezTo>
                  <a:cubicBezTo>
                    <a:pt x="0" y="1"/>
                    <a:pt x="1" y="0"/>
                    <a:pt x="2" y="0"/>
                  </a:cubicBezTo>
                  <a:cubicBezTo>
                    <a:pt x="37" y="0"/>
                    <a:pt x="37" y="0"/>
                    <a:pt x="37" y="0"/>
                  </a:cubicBezTo>
                  <a:cubicBezTo>
                    <a:pt x="37" y="0"/>
                    <a:pt x="38" y="1"/>
                    <a:pt x="38" y="1"/>
                  </a:cubicBezTo>
                  <a:cubicBezTo>
                    <a:pt x="38" y="2"/>
                    <a:pt x="37" y="3"/>
                    <a:pt x="37"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0" name="Freeform 642">
              <a:extLst>
                <a:ext uri="{FF2B5EF4-FFF2-40B4-BE49-F238E27FC236}">
                  <a16:creationId xmlns:a16="http://schemas.microsoft.com/office/drawing/2014/main" id="{DCFE26CB-3AF2-4205-A378-A9E1A6F3056E}"/>
                </a:ext>
              </a:extLst>
            </p:cNvPr>
            <p:cNvSpPr>
              <a:spLocks/>
            </p:cNvSpPr>
            <p:nvPr/>
          </p:nvSpPr>
          <p:spPr bwMode="auto">
            <a:xfrm>
              <a:off x="5583758" y="5894761"/>
              <a:ext cx="30018" cy="6822"/>
            </a:xfrm>
            <a:custGeom>
              <a:avLst/>
              <a:gdLst>
                <a:gd name="T0" fmla="*/ 11 w 12"/>
                <a:gd name="T1" fmla="*/ 3 h 3"/>
                <a:gd name="T2" fmla="*/ 2 w 12"/>
                <a:gd name="T3" fmla="*/ 3 h 3"/>
                <a:gd name="T4" fmla="*/ 0 w 12"/>
                <a:gd name="T5" fmla="*/ 2 h 3"/>
                <a:gd name="T6" fmla="*/ 2 w 12"/>
                <a:gd name="T7" fmla="*/ 0 h 3"/>
                <a:gd name="T8" fmla="*/ 11 w 12"/>
                <a:gd name="T9" fmla="*/ 0 h 3"/>
                <a:gd name="T10" fmla="*/ 12 w 12"/>
                <a:gd name="T11" fmla="*/ 2 h 3"/>
                <a:gd name="T12" fmla="*/ 11 w 12"/>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12" h="3">
                  <a:moveTo>
                    <a:pt x="11" y="3"/>
                  </a:moveTo>
                  <a:cubicBezTo>
                    <a:pt x="2" y="3"/>
                    <a:pt x="2" y="3"/>
                    <a:pt x="2" y="3"/>
                  </a:cubicBezTo>
                  <a:cubicBezTo>
                    <a:pt x="1" y="3"/>
                    <a:pt x="0" y="2"/>
                    <a:pt x="0" y="2"/>
                  </a:cubicBezTo>
                  <a:cubicBezTo>
                    <a:pt x="0" y="1"/>
                    <a:pt x="1" y="0"/>
                    <a:pt x="2" y="0"/>
                  </a:cubicBezTo>
                  <a:cubicBezTo>
                    <a:pt x="11" y="0"/>
                    <a:pt x="11" y="0"/>
                    <a:pt x="11" y="0"/>
                  </a:cubicBezTo>
                  <a:cubicBezTo>
                    <a:pt x="12" y="0"/>
                    <a:pt x="12" y="1"/>
                    <a:pt x="12" y="2"/>
                  </a:cubicBezTo>
                  <a:cubicBezTo>
                    <a:pt x="12" y="2"/>
                    <a:pt x="12" y="3"/>
                    <a:pt x="11" y="3"/>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1" name="Freeform 643">
              <a:extLst>
                <a:ext uri="{FF2B5EF4-FFF2-40B4-BE49-F238E27FC236}">
                  <a16:creationId xmlns:a16="http://schemas.microsoft.com/office/drawing/2014/main" id="{5CB9263D-E2FA-4043-9BF1-A1F24D44E43A}"/>
                </a:ext>
              </a:extLst>
            </p:cNvPr>
            <p:cNvSpPr>
              <a:spLocks/>
            </p:cNvSpPr>
            <p:nvPr/>
          </p:nvSpPr>
          <p:spPr bwMode="auto">
            <a:xfrm>
              <a:off x="4913802" y="5778781"/>
              <a:ext cx="649489" cy="173288"/>
            </a:xfrm>
            <a:custGeom>
              <a:avLst/>
              <a:gdLst>
                <a:gd name="T0" fmla="*/ 233 w 259"/>
                <a:gd name="T1" fmla="*/ 53 h 69"/>
                <a:gd name="T2" fmla="*/ 232 w 259"/>
                <a:gd name="T3" fmla="*/ 52 h 69"/>
                <a:gd name="T4" fmla="*/ 233 w 259"/>
                <a:gd name="T5" fmla="*/ 51 h 69"/>
                <a:gd name="T6" fmla="*/ 259 w 259"/>
                <a:gd name="T7" fmla="*/ 51 h 69"/>
                <a:gd name="T8" fmla="*/ 259 w 259"/>
                <a:gd name="T9" fmla="*/ 49 h 69"/>
                <a:gd name="T10" fmla="*/ 239 w 259"/>
                <a:gd name="T11" fmla="*/ 29 h 69"/>
                <a:gd name="T12" fmla="*/ 225 w 259"/>
                <a:gd name="T13" fmla="*/ 34 h 69"/>
                <a:gd name="T14" fmla="*/ 194 w 259"/>
                <a:gd name="T15" fmla="*/ 6 h 69"/>
                <a:gd name="T16" fmla="*/ 175 w 259"/>
                <a:gd name="T17" fmla="*/ 13 h 69"/>
                <a:gd name="T18" fmla="*/ 152 w 259"/>
                <a:gd name="T19" fmla="*/ 3 h 69"/>
                <a:gd name="T20" fmla="*/ 134 w 259"/>
                <a:gd name="T21" fmla="*/ 9 h 69"/>
                <a:gd name="T22" fmla="*/ 114 w 259"/>
                <a:gd name="T23" fmla="*/ 0 h 69"/>
                <a:gd name="T24" fmla="*/ 93 w 259"/>
                <a:gd name="T25" fmla="*/ 9 h 69"/>
                <a:gd name="T26" fmla="*/ 70 w 259"/>
                <a:gd name="T27" fmla="*/ 0 h 69"/>
                <a:gd name="T28" fmla="*/ 38 w 259"/>
                <a:gd name="T29" fmla="*/ 21 h 69"/>
                <a:gd name="T30" fmla="*/ 25 w 259"/>
                <a:gd name="T31" fmla="*/ 18 h 69"/>
                <a:gd name="T32" fmla="*/ 0 w 259"/>
                <a:gd name="T33" fmla="*/ 43 h 69"/>
                <a:gd name="T34" fmla="*/ 25 w 259"/>
                <a:gd name="T35" fmla="*/ 69 h 69"/>
                <a:gd name="T36" fmla="*/ 239 w 259"/>
                <a:gd name="T37" fmla="*/ 69 h 69"/>
                <a:gd name="T38" fmla="*/ 259 w 259"/>
                <a:gd name="T39" fmla="*/ 53 h 69"/>
                <a:gd name="T40" fmla="*/ 233 w 259"/>
                <a:gd name="T41" fmla="*/ 53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9" h="69">
                  <a:moveTo>
                    <a:pt x="233" y="53"/>
                  </a:moveTo>
                  <a:cubicBezTo>
                    <a:pt x="232" y="53"/>
                    <a:pt x="232" y="53"/>
                    <a:pt x="232" y="52"/>
                  </a:cubicBezTo>
                  <a:cubicBezTo>
                    <a:pt x="232" y="51"/>
                    <a:pt x="232" y="51"/>
                    <a:pt x="233" y="51"/>
                  </a:cubicBezTo>
                  <a:cubicBezTo>
                    <a:pt x="259" y="51"/>
                    <a:pt x="259" y="51"/>
                    <a:pt x="259" y="51"/>
                  </a:cubicBezTo>
                  <a:cubicBezTo>
                    <a:pt x="259" y="50"/>
                    <a:pt x="259" y="49"/>
                    <a:pt x="259" y="49"/>
                  </a:cubicBezTo>
                  <a:cubicBezTo>
                    <a:pt x="259" y="38"/>
                    <a:pt x="250" y="29"/>
                    <a:pt x="239" y="29"/>
                  </a:cubicBezTo>
                  <a:cubicBezTo>
                    <a:pt x="233" y="29"/>
                    <a:pt x="228" y="31"/>
                    <a:pt x="225" y="34"/>
                  </a:cubicBezTo>
                  <a:cubicBezTo>
                    <a:pt x="223" y="19"/>
                    <a:pt x="210" y="6"/>
                    <a:pt x="194" y="6"/>
                  </a:cubicBezTo>
                  <a:cubicBezTo>
                    <a:pt x="187" y="6"/>
                    <a:pt x="180" y="9"/>
                    <a:pt x="175" y="13"/>
                  </a:cubicBezTo>
                  <a:cubicBezTo>
                    <a:pt x="169" y="6"/>
                    <a:pt x="161" y="3"/>
                    <a:pt x="152" y="3"/>
                  </a:cubicBezTo>
                  <a:cubicBezTo>
                    <a:pt x="145" y="3"/>
                    <a:pt x="139" y="5"/>
                    <a:pt x="134" y="9"/>
                  </a:cubicBezTo>
                  <a:cubicBezTo>
                    <a:pt x="129" y="3"/>
                    <a:pt x="122" y="0"/>
                    <a:pt x="114" y="0"/>
                  </a:cubicBezTo>
                  <a:cubicBezTo>
                    <a:pt x="106" y="0"/>
                    <a:pt x="98" y="3"/>
                    <a:pt x="93" y="9"/>
                  </a:cubicBezTo>
                  <a:cubicBezTo>
                    <a:pt x="87" y="3"/>
                    <a:pt x="79" y="0"/>
                    <a:pt x="70" y="0"/>
                  </a:cubicBezTo>
                  <a:cubicBezTo>
                    <a:pt x="55" y="0"/>
                    <a:pt x="43" y="9"/>
                    <a:pt x="38" y="21"/>
                  </a:cubicBezTo>
                  <a:cubicBezTo>
                    <a:pt x="34" y="19"/>
                    <a:pt x="30" y="18"/>
                    <a:pt x="25" y="18"/>
                  </a:cubicBezTo>
                  <a:cubicBezTo>
                    <a:pt x="11" y="18"/>
                    <a:pt x="0" y="29"/>
                    <a:pt x="0" y="43"/>
                  </a:cubicBezTo>
                  <a:cubicBezTo>
                    <a:pt x="0" y="57"/>
                    <a:pt x="11" y="69"/>
                    <a:pt x="25" y="69"/>
                  </a:cubicBezTo>
                  <a:cubicBezTo>
                    <a:pt x="239" y="69"/>
                    <a:pt x="239" y="69"/>
                    <a:pt x="239" y="69"/>
                  </a:cubicBezTo>
                  <a:cubicBezTo>
                    <a:pt x="248" y="69"/>
                    <a:pt x="256" y="62"/>
                    <a:pt x="259" y="53"/>
                  </a:cubicBezTo>
                  <a:lnTo>
                    <a:pt x="233" y="5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2" name="Freeform 644">
              <a:extLst>
                <a:ext uri="{FF2B5EF4-FFF2-40B4-BE49-F238E27FC236}">
                  <a16:creationId xmlns:a16="http://schemas.microsoft.com/office/drawing/2014/main" id="{8BB33C28-7B9E-43CF-915D-C1CCB0296492}"/>
                </a:ext>
              </a:extLst>
            </p:cNvPr>
            <p:cNvSpPr>
              <a:spLocks/>
            </p:cNvSpPr>
            <p:nvPr/>
          </p:nvSpPr>
          <p:spPr bwMode="auto">
            <a:xfrm>
              <a:off x="4913802" y="592750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3" name="Freeform 645">
              <a:extLst>
                <a:ext uri="{FF2B5EF4-FFF2-40B4-BE49-F238E27FC236}">
                  <a16:creationId xmlns:a16="http://schemas.microsoft.com/office/drawing/2014/main" id="{9F558199-58F1-4642-8085-6F069DB7E0F8}"/>
                </a:ext>
              </a:extLst>
            </p:cNvPr>
            <p:cNvSpPr>
              <a:spLocks/>
            </p:cNvSpPr>
            <p:nvPr/>
          </p:nvSpPr>
          <p:spPr bwMode="auto">
            <a:xfrm>
              <a:off x="4926083" y="5792426"/>
              <a:ext cx="723170" cy="159643"/>
            </a:xfrm>
            <a:custGeom>
              <a:avLst/>
              <a:gdLst>
                <a:gd name="T0" fmla="*/ 287 w 288"/>
                <a:gd name="T1" fmla="*/ 48 h 64"/>
                <a:gd name="T2" fmla="*/ 254 w 288"/>
                <a:gd name="T3" fmla="*/ 48 h 64"/>
                <a:gd name="T4" fmla="*/ 240 w 288"/>
                <a:gd name="T5" fmla="*/ 48 h 64"/>
                <a:gd name="T6" fmla="*/ 234 w 288"/>
                <a:gd name="T7" fmla="*/ 48 h 64"/>
                <a:gd name="T8" fmla="*/ 223 w 288"/>
                <a:gd name="T9" fmla="*/ 54 h 64"/>
                <a:gd name="T10" fmla="*/ 229 w 288"/>
                <a:gd name="T11" fmla="*/ 24 h 64"/>
                <a:gd name="T12" fmla="*/ 223 w 288"/>
                <a:gd name="T13" fmla="*/ 27 h 64"/>
                <a:gd name="T14" fmla="*/ 219 w 288"/>
                <a:gd name="T15" fmla="*/ 46 h 64"/>
                <a:gd name="T16" fmla="*/ 218 w 288"/>
                <a:gd name="T17" fmla="*/ 54 h 64"/>
                <a:gd name="T18" fmla="*/ 148 w 288"/>
                <a:gd name="T19" fmla="*/ 54 h 64"/>
                <a:gd name="T20" fmla="*/ 165 w 288"/>
                <a:gd name="T21" fmla="*/ 3 h 64"/>
                <a:gd name="T22" fmla="*/ 161 w 288"/>
                <a:gd name="T23" fmla="*/ 1 h 64"/>
                <a:gd name="T24" fmla="*/ 144 w 288"/>
                <a:gd name="T25" fmla="*/ 46 h 64"/>
                <a:gd name="T26" fmla="*/ 143 w 288"/>
                <a:gd name="T27" fmla="*/ 54 h 64"/>
                <a:gd name="T28" fmla="*/ 73 w 288"/>
                <a:gd name="T29" fmla="*/ 54 h 64"/>
                <a:gd name="T30" fmla="*/ 93 w 288"/>
                <a:gd name="T31" fmla="*/ 0 h 64"/>
                <a:gd name="T32" fmla="*/ 88 w 288"/>
                <a:gd name="T33" fmla="*/ 4 h 64"/>
                <a:gd name="T34" fmla="*/ 85 w 288"/>
                <a:gd name="T35" fmla="*/ 2 h 64"/>
                <a:gd name="T36" fmla="*/ 69 w 288"/>
                <a:gd name="T37" fmla="*/ 46 h 64"/>
                <a:gd name="T38" fmla="*/ 68 w 288"/>
                <a:gd name="T39" fmla="*/ 54 h 64"/>
                <a:gd name="T40" fmla="*/ 0 w 288"/>
                <a:gd name="T41" fmla="*/ 54 h 64"/>
                <a:gd name="T42" fmla="*/ 20 w 288"/>
                <a:gd name="T43" fmla="*/ 64 h 64"/>
                <a:gd name="T44" fmla="*/ 234 w 288"/>
                <a:gd name="T45" fmla="*/ 64 h 64"/>
                <a:gd name="T46" fmla="*/ 253 w 288"/>
                <a:gd name="T47" fmla="*/ 51 h 64"/>
                <a:gd name="T48" fmla="*/ 287 w 288"/>
                <a:gd name="T49" fmla="*/ 51 h 64"/>
                <a:gd name="T50" fmla="*/ 288 w 288"/>
                <a:gd name="T51" fmla="*/ 50 h 64"/>
                <a:gd name="T52" fmla="*/ 287 w 288"/>
                <a:gd name="T53" fmla="*/ 4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88" h="64">
                  <a:moveTo>
                    <a:pt x="287" y="48"/>
                  </a:moveTo>
                  <a:cubicBezTo>
                    <a:pt x="254" y="48"/>
                    <a:pt x="254" y="48"/>
                    <a:pt x="254" y="48"/>
                  </a:cubicBezTo>
                  <a:cubicBezTo>
                    <a:pt x="240" y="48"/>
                    <a:pt x="240" y="48"/>
                    <a:pt x="240" y="48"/>
                  </a:cubicBezTo>
                  <a:cubicBezTo>
                    <a:pt x="234" y="48"/>
                    <a:pt x="234" y="48"/>
                    <a:pt x="234" y="48"/>
                  </a:cubicBezTo>
                  <a:cubicBezTo>
                    <a:pt x="231" y="51"/>
                    <a:pt x="227" y="53"/>
                    <a:pt x="223" y="54"/>
                  </a:cubicBezTo>
                  <a:cubicBezTo>
                    <a:pt x="223" y="46"/>
                    <a:pt x="225" y="35"/>
                    <a:pt x="229" y="24"/>
                  </a:cubicBezTo>
                  <a:cubicBezTo>
                    <a:pt x="226" y="25"/>
                    <a:pt x="224" y="26"/>
                    <a:pt x="223" y="27"/>
                  </a:cubicBezTo>
                  <a:cubicBezTo>
                    <a:pt x="220" y="34"/>
                    <a:pt x="219" y="41"/>
                    <a:pt x="219" y="46"/>
                  </a:cubicBezTo>
                  <a:cubicBezTo>
                    <a:pt x="218" y="49"/>
                    <a:pt x="218" y="52"/>
                    <a:pt x="218" y="54"/>
                  </a:cubicBezTo>
                  <a:cubicBezTo>
                    <a:pt x="148" y="54"/>
                    <a:pt x="148" y="54"/>
                    <a:pt x="148" y="54"/>
                  </a:cubicBezTo>
                  <a:cubicBezTo>
                    <a:pt x="148" y="41"/>
                    <a:pt x="152" y="21"/>
                    <a:pt x="165" y="3"/>
                  </a:cubicBezTo>
                  <a:cubicBezTo>
                    <a:pt x="164" y="3"/>
                    <a:pt x="162" y="2"/>
                    <a:pt x="161" y="1"/>
                  </a:cubicBezTo>
                  <a:cubicBezTo>
                    <a:pt x="149" y="17"/>
                    <a:pt x="145" y="34"/>
                    <a:pt x="144" y="46"/>
                  </a:cubicBezTo>
                  <a:cubicBezTo>
                    <a:pt x="143" y="49"/>
                    <a:pt x="143" y="52"/>
                    <a:pt x="143" y="54"/>
                  </a:cubicBezTo>
                  <a:cubicBezTo>
                    <a:pt x="73" y="54"/>
                    <a:pt x="73" y="54"/>
                    <a:pt x="73" y="54"/>
                  </a:cubicBezTo>
                  <a:cubicBezTo>
                    <a:pt x="73" y="40"/>
                    <a:pt x="77" y="18"/>
                    <a:pt x="93" y="0"/>
                  </a:cubicBezTo>
                  <a:cubicBezTo>
                    <a:pt x="91" y="1"/>
                    <a:pt x="90" y="2"/>
                    <a:pt x="88" y="4"/>
                  </a:cubicBezTo>
                  <a:cubicBezTo>
                    <a:pt x="87" y="3"/>
                    <a:pt x="86" y="2"/>
                    <a:pt x="85" y="2"/>
                  </a:cubicBezTo>
                  <a:cubicBezTo>
                    <a:pt x="74" y="17"/>
                    <a:pt x="70" y="34"/>
                    <a:pt x="69" y="46"/>
                  </a:cubicBezTo>
                  <a:cubicBezTo>
                    <a:pt x="68" y="49"/>
                    <a:pt x="68" y="52"/>
                    <a:pt x="68" y="54"/>
                  </a:cubicBezTo>
                  <a:cubicBezTo>
                    <a:pt x="0" y="54"/>
                    <a:pt x="0" y="54"/>
                    <a:pt x="0" y="54"/>
                  </a:cubicBezTo>
                  <a:cubicBezTo>
                    <a:pt x="5" y="60"/>
                    <a:pt x="12" y="64"/>
                    <a:pt x="20" y="64"/>
                  </a:cubicBezTo>
                  <a:cubicBezTo>
                    <a:pt x="234" y="64"/>
                    <a:pt x="234" y="64"/>
                    <a:pt x="234" y="64"/>
                  </a:cubicBezTo>
                  <a:cubicBezTo>
                    <a:pt x="243" y="64"/>
                    <a:pt x="250" y="58"/>
                    <a:pt x="253" y="51"/>
                  </a:cubicBezTo>
                  <a:cubicBezTo>
                    <a:pt x="287" y="51"/>
                    <a:pt x="287" y="51"/>
                    <a:pt x="287" y="51"/>
                  </a:cubicBezTo>
                  <a:cubicBezTo>
                    <a:pt x="288" y="51"/>
                    <a:pt x="288" y="50"/>
                    <a:pt x="288" y="50"/>
                  </a:cubicBezTo>
                  <a:cubicBezTo>
                    <a:pt x="288" y="49"/>
                    <a:pt x="288" y="48"/>
                    <a:pt x="287" y="48"/>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4" name="Freeform 646">
              <a:extLst>
                <a:ext uri="{FF2B5EF4-FFF2-40B4-BE49-F238E27FC236}">
                  <a16:creationId xmlns:a16="http://schemas.microsoft.com/office/drawing/2014/main" id="{977B3138-D7C2-4553-8295-4605C3C3C5EC}"/>
                </a:ext>
              </a:extLst>
            </p:cNvPr>
            <p:cNvSpPr>
              <a:spLocks/>
            </p:cNvSpPr>
            <p:nvPr/>
          </p:nvSpPr>
          <p:spPr bwMode="auto">
            <a:xfrm>
              <a:off x="5518263" y="5852463"/>
              <a:ext cx="45028" cy="54579"/>
            </a:xfrm>
            <a:custGeom>
              <a:avLst/>
              <a:gdLst>
                <a:gd name="T0" fmla="*/ 3 w 18"/>
                <a:gd name="T1" fmla="*/ 0 h 22"/>
                <a:gd name="T2" fmla="*/ 3 w 18"/>
                <a:gd name="T3" fmla="*/ 12 h 22"/>
                <a:gd name="T4" fmla="*/ 0 w 18"/>
                <a:gd name="T5" fmla="*/ 22 h 22"/>
                <a:gd name="T6" fmla="*/ 18 w 18"/>
                <a:gd name="T7" fmla="*/ 22 h 22"/>
                <a:gd name="T8" fmla="*/ 18 w 18"/>
                <a:gd name="T9" fmla="*/ 20 h 22"/>
                <a:gd name="T10" fmla="*/ 3 w 18"/>
                <a:gd name="T11" fmla="*/ 0 h 22"/>
              </a:gdLst>
              <a:ahLst/>
              <a:cxnLst>
                <a:cxn ang="0">
                  <a:pos x="T0" y="T1"/>
                </a:cxn>
                <a:cxn ang="0">
                  <a:pos x="T2" y="T3"/>
                </a:cxn>
                <a:cxn ang="0">
                  <a:pos x="T4" y="T5"/>
                </a:cxn>
                <a:cxn ang="0">
                  <a:pos x="T6" y="T7"/>
                </a:cxn>
                <a:cxn ang="0">
                  <a:pos x="T8" y="T9"/>
                </a:cxn>
                <a:cxn ang="0">
                  <a:pos x="T10" y="T11"/>
                </a:cxn>
              </a:cxnLst>
              <a:rect l="0" t="0" r="r" b="b"/>
              <a:pathLst>
                <a:path w="18" h="22">
                  <a:moveTo>
                    <a:pt x="3" y="0"/>
                  </a:moveTo>
                  <a:cubicBezTo>
                    <a:pt x="3" y="12"/>
                    <a:pt x="3" y="12"/>
                    <a:pt x="3" y="12"/>
                  </a:cubicBezTo>
                  <a:cubicBezTo>
                    <a:pt x="3" y="15"/>
                    <a:pt x="2" y="19"/>
                    <a:pt x="0" y="22"/>
                  </a:cubicBezTo>
                  <a:cubicBezTo>
                    <a:pt x="18" y="22"/>
                    <a:pt x="18" y="22"/>
                    <a:pt x="18" y="22"/>
                  </a:cubicBezTo>
                  <a:cubicBezTo>
                    <a:pt x="18" y="21"/>
                    <a:pt x="18" y="20"/>
                    <a:pt x="18" y="20"/>
                  </a:cubicBezTo>
                  <a:cubicBezTo>
                    <a:pt x="18" y="10"/>
                    <a:pt x="12" y="3"/>
                    <a:pt x="3" y="0"/>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5" name="Freeform 647">
              <a:extLst>
                <a:ext uri="{FF2B5EF4-FFF2-40B4-BE49-F238E27FC236}">
                  <a16:creationId xmlns:a16="http://schemas.microsoft.com/office/drawing/2014/main" id="{048ACD18-6FBE-4392-859F-F291C5BD1991}"/>
                </a:ext>
              </a:extLst>
            </p:cNvPr>
            <p:cNvSpPr>
              <a:spLocks/>
            </p:cNvSpPr>
            <p:nvPr/>
          </p:nvSpPr>
          <p:spPr bwMode="auto">
            <a:xfrm>
              <a:off x="5010680" y="5673717"/>
              <a:ext cx="186933" cy="322015"/>
            </a:xfrm>
            <a:custGeom>
              <a:avLst/>
              <a:gdLst>
                <a:gd name="T0" fmla="*/ 16 w 74"/>
                <a:gd name="T1" fmla="*/ 125 h 128"/>
                <a:gd name="T2" fmla="*/ 27 w 74"/>
                <a:gd name="T3" fmla="*/ 99 h 128"/>
                <a:gd name="T4" fmla="*/ 27 w 74"/>
                <a:gd name="T5" fmla="*/ 94 h 128"/>
                <a:gd name="T6" fmla="*/ 27 w 74"/>
                <a:gd name="T7" fmla="*/ 94 h 128"/>
                <a:gd name="T8" fmla="*/ 28 w 74"/>
                <a:gd name="T9" fmla="*/ 88 h 128"/>
                <a:gd name="T10" fmla="*/ 70 w 74"/>
                <a:gd name="T11" fmla="*/ 6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4 h 128"/>
                <a:gd name="T30" fmla="*/ 24 w 74"/>
                <a:gd name="T31" fmla="*/ 86 h 128"/>
                <a:gd name="T32" fmla="*/ 20 w 74"/>
                <a:gd name="T33" fmla="*/ 90 h 128"/>
                <a:gd name="T34" fmla="*/ 16 w 74"/>
                <a:gd name="T35" fmla="*/ 93 h 128"/>
                <a:gd name="T36" fmla="*/ 1 w 74"/>
                <a:gd name="T37" fmla="*/ 117 h 128"/>
                <a:gd name="T38" fmla="*/ 3 w 74"/>
                <a:gd name="T39" fmla="*/ 124 h 128"/>
                <a:gd name="T40" fmla="*/ 10 w 74"/>
                <a:gd name="T41" fmla="*/ 127 h 128"/>
                <a:gd name="T42" fmla="*/ 16 w 74"/>
                <a:gd name="T43" fmla="*/ 125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5"/>
                  </a:moveTo>
                  <a:cubicBezTo>
                    <a:pt x="27" y="99"/>
                    <a:pt x="27" y="99"/>
                    <a:pt x="27" y="99"/>
                  </a:cubicBezTo>
                  <a:cubicBezTo>
                    <a:pt x="28" y="97"/>
                    <a:pt x="28" y="95"/>
                    <a:pt x="27" y="94"/>
                  </a:cubicBezTo>
                  <a:cubicBezTo>
                    <a:pt x="27" y="94"/>
                    <a:pt x="27" y="94"/>
                    <a:pt x="27" y="94"/>
                  </a:cubicBezTo>
                  <a:cubicBezTo>
                    <a:pt x="27" y="92"/>
                    <a:pt x="27" y="90"/>
                    <a:pt x="28" y="88"/>
                  </a:cubicBezTo>
                  <a:cubicBezTo>
                    <a:pt x="70" y="6"/>
                    <a:pt x="70" y="6"/>
                    <a:pt x="70" y="6"/>
                  </a:cubicBezTo>
                  <a:cubicBezTo>
                    <a:pt x="71" y="6"/>
                    <a:pt x="71" y="6"/>
                    <a:pt x="71" y="6"/>
                  </a:cubicBezTo>
                  <a:cubicBezTo>
                    <a:pt x="72" y="7"/>
                    <a:pt x="73" y="6"/>
                    <a:pt x="73" y="5"/>
                  </a:cubicBezTo>
                  <a:cubicBezTo>
                    <a:pt x="73" y="5"/>
                    <a:pt x="73" y="5"/>
                    <a:pt x="73" y="5"/>
                  </a:cubicBezTo>
                  <a:cubicBezTo>
                    <a:pt x="74" y="5"/>
                    <a:pt x="73" y="4"/>
                    <a:pt x="73" y="3"/>
                  </a:cubicBezTo>
                  <a:cubicBezTo>
                    <a:pt x="67" y="0"/>
                    <a:pt x="67" y="0"/>
                    <a:pt x="67" y="0"/>
                  </a:cubicBezTo>
                  <a:cubicBezTo>
                    <a:pt x="66" y="0"/>
                    <a:pt x="65" y="0"/>
                    <a:pt x="65" y="1"/>
                  </a:cubicBezTo>
                  <a:cubicBezTo>
                    <a:pt x="65" y="1"/>
                    <a:pt x="65" y="1"/>
                    <a:pt x="65" y="1"/>
                  </a:cubicBezTo>
                  <a:cubicBezTo>
                    <a:pt x="65" y="2"/>
                    <a:pt x="65" y="3"/>
                    <a:pt x="66" y="3"/>
                  </a:cubicBezTo>
                  <a:cubicBezTo>
                    <a:pt x="67" y="4"/>
                    <a:pt x="67" y="4"/>
                    <a:pt x="67" y="4"/>
                  </a:cubicBezTo>
                  <a:cubicBezTo>
                    <a:pt x="24" y="86"/>
                    <a:pt x="24" y="86"/>
                    <a:pt x="24" y="86"/>
                  </a:cubicBezTo>
                  <a:cubicBezTo>
                    <a:pt x="23" y="88"/>
                    <a:pt x="22" y="89"/>
                    <a:pt x="20" y="90"/>
                  </a:cubicBezTo>
                  <a:cubicBezTo>
                    <a:pt x="18" y="90"/>
                    <a:pt x="17" y="92"/>
                    <a:pt x="16" y="93"/>
                  </a:cubicBezTo>
                  <a:cubicBezTo>
                    <a:pt x="1" y="117"/>
                    <a:pt x="1" y="117"/>
                    <a:pt x="1" y="117"/>
                  </a:cubicBezTo>
                  <a:cubicBezTo>
                    <a:pt x="0" y="120"/>
                    <a:pt x="1" y="123"/>
                    <a:pt x="3" y="124"/>
                  </a:cubicBezTo>
                  <a:cubicBezTo>
                    <a:pt x="10" y="127"/>
                    <a:pt x="10" y="127"/>
                    <a:pt x="10" y="127"/>
                  </a:cubicBezTo>
                  <a:cubicBezTo>
                    <a:pt x="12" y="128"/>
                    <a:pt x="15" y="127"/>
                    <a:pt x="16" y="125"/>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6" name="Freeform 648">
              <a:extLst>
                <a:ext uri="{FF2B5EF4-FFF2-40B4-BE49-F238E27FC236}">
                  <a16:creationId xmlns:a16="http://schemas.microsoft.com/office/drawing/2014/main" id="{6D58AFA3-6A6F-4A77-9A45-AAD29FA1618A}"/>
                </a:ext>
              </a:extLst>
            </p:cNvPr>
            <p:cNvSpPr>
              <a:spLocks/>
            </p:cNvSpPr>
            <p:nvPr/>
          </p:nvSpPr>
          <p:spPr bwMode="auto">
            <a:xfrm>
              <a:off x="5149856" y="5711922"/>
              <a:ext cx="24560" cy="30018"/>
            </a:xfrm>
            <a:custGeom>
              <a:avLst/>
              <a:gdLst>
                <a:gd name="T0" fmla="*/ 9 w 18"/>
                <a:gd name="T1" fmla="*/ 22 h 22"/>
                <a:gd name="T2" fmla="*/ 18 w 18"/>
                <a:gd name="T3" fmla="*/ 0 h 22"/>
                <a:gd name="T4" fmla="*/ 9 w 18"/>
                <a:gd name="T5" fmla="*/ 1 h 22"/>
                <a:gd name="T6" fmla="*/ 0 w 18"/>
                <a:gd name="T7" fmla="*/ 22 h 22"/>
                <a:gd name="T8" fmla="*/ 9 w 18"/>
                <a:gd name="T9" fmla="*/ 22 h 22"/>
              </a:gdLst>
              <a:ahLst/>
              <a:cxnLst>
                <a:cxn ang="0">
                  <a:pos x="T0" y="T1"/>
                </a:cxn>
                <a:cxn ang="0">
                  <a:pos x="T2" y="T3"/>
                </a:cxn>
                <a:cxn ang="0">
                  <a:pos x="T4" y="T5"/>
                </a:cxn>
                <a:cxn ang="0">
                  <a:pos x="T6" y="T7"/>
                </a:cxn>
                <a:cxn ang="0">
                  <a:pos x="T8" y="T9"/>
                </a:cxn>
              </a:cxnLst>
              <a:rect l="0" t="0" r="r" b="b"/>
              <a:pathLst>
                <a:path w="18" h="22">
                  <a:moveTo>
                    <a:pt x="9" y="22"/>
                  </a:moveTo>
                  <a:lnTo>
                    <a:pt x="18" y="0"/>
                  </a:lnTo>
                  <a:lnTo>
                    <a:pt x="9" y="1"/>
                  </a:lnTo>
                  <a:lnTo>
                    <a:pt x="0" y="22"/>
                  </a:lnTo>
                  <a:lnTo>
                    <a:pt x="9" y="22"/>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7" name="Freeform 649">
              <a:extLst>
                <a:ext uri="{FF2B5EF4-FFF2-40B4-BE49-F238E27FC236}">
                  <a16:creationId xmlns:a16="http://schemas.microsoft.com/office/drawing/2014/main" id="{8F7DF0E2-92AE-4FC1-A859-60E7A0B854E6}"/>
                </a:ext>
              </a:extLst>
            </p:cNvPr>
            <p:cNvSpPr>
              <a:spLocks/>
            </p:cNvSpPr>
            <p:nvPr/>
          </p:nvSpPr>
          <p:spPr bwMode="auto">
            <a:xfrm>
              <a:off x="5013409" y="5894761"/>
              <a:ext cx="68224" cy="100971"/>
            </a:xfrm>
            <a:custGeom>
              <a:avLst/>
              <a:gdLst>
                <a:gd name="T0" fmla="*/ 10 w 27"/>
                <a:gd name="T1" fmla="*/ 35 h 40"/>
                <a:gd name="T2" fmla="*/ 8 w 27"/>
                <a:gd name="T3" fmla="*/ 36 h 40"/>
                <a:gd name="T4" fmla="*/ 0 w 27"/>
                <a:gd name="T5" fmla="*/ 33 h 40"/>
                <a:gd name="T6" fmla="*/ 2 w 27"/>
                <a:gd name="T7" fmla="*/ 36 h 40"/>
                <a:gd name="T8" fmla="*/ 9 w 27"/>
                <a:gd name="T9" fmla="*/ 39 h 40"/>
                <a:gd name="T10" fmla="*/ 15 w 27"/>
                <a:gd name="T11" fmla="*/ 37 h 40"/>
                <a:gd name="T12" fmla="*/ 26 w 27"/>
                <a:gd name="T13" fmla="*/ 11 h 40"/>
                <a:gd name="T14" fmla="*/ 26 w 27"/>
                <a:gd name="T15" fmla="*/ 6 h 40"/>
                <a:gd name="T16" fmla="*/ 26 w 27"/>
                <a:gd name="T17" fmla="*/ 6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10" y="36"/>
                    <a:pt x="9" y="36"/>
                    <a:pt x="8" y="36"/>
                  </a:cubicBezTo>
                  <a:cubicBezTo>
                    <a:pt x="0" y="33"/>
                    <a:pt x="0" y="33"/>
                    <a:pt x="0" y="33"/>
                  </a:cubicBezTo>
                  <a:cubicBezTo>
                    <a:pt x="0" y="34"/>
                    <a:pt x="1" y="35"/>
                    <a:pt x="2" y="36"/>
                  </a:cubicBezTo>
                  <a:cubicBezTo>
                    <a:pt x="9" y="39"/>
                    <a:pt x="9" y="39"/>
                    <a:pt x="9" y="39"/>
                  </a:cubicBezTo>
                  <a:cubicBezTo>
                    <a:pt x="11" y="40"/>
                    <a:pt x="14" y="39"/>
                    <a:pt x="15" y="37"/>
                  </a:cubicBezTo>
                  <a:cubicBezTo>
                    <a:pt x="26" y="11"/>
                    <a:pt x="26" y="11"/>
                    <a:pt x="26" y="11"/>
                  </a:cubicBezTo>
                  <a:cubicBezTo>
                    <a:pt x="27" y="9"/>
                    <a:pt x="27" y="7"/>
                    <a:pt x="26" y="6"/>
                  </a:cubicBezTo>
                  <a:cubicBezTo>
                    <a:pt x="26" y="6"/>
                    <a:pt x="26" y="6"/>
                    <a:pt x="26" y="6"/>
                  </a:cubicBezTo>
                  <a:cubicBezTo>
                    <a:pt x="26" y="4"/>
                    <a:pt x="26" y="2"/>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8" name="Freeform 650">
              <a:extLst>
                <a:ext uri="{FF2B5EF4-FFF2-40B4-BE49-F238E27FC236}">
                  <a16:creationId xmlns:a16="http://schemas.microsoft.com/office/drawing/2014/main" id="{15174C38-6C65-493F-9662-69C4C116D11B}"/>
                </a:ext>
              </a:extLst>
            </p:cNvPr>
            <p:cNvSpPr>
              <a:spLocks/>
            </p:cNvSpPr>
            <p:nvPr/>
          </p:nvSpPr>
          <p:spPr bwMode="auto">
            <a:xfrm>
              <a:off x="5149856" y="5688726"/>
              <a:ext cx="42299" cy="30018"/>
            </a:xfrm>
            <a:custGeom>
              <a:avLst/>
              <a:gdLst>
                <a:gd name="T0" fmla="*/ 4 w 17"/>
                <a:gd name="T1" fmla="*/ 4 h 12"/>
                <a:gd name="T2" fmla="*/ 8 w 17"/>
                <a:gd name="T3" fmla="*/ 1 h 12"/>
                <a:gd name="T4" fmla="*/ 10 w 17"/>
                <a:gd name="T5" fmla="*/ 0 h 12"/>
                <a:gd name="T6" fmla="*/ 15 w 17"/>
                <a:gd name="T7" fmla="*/ 0 h 12"/>
                <a:gd name="T8" fmla="*/ 16 w 17"/>
                <a:gd name="T9" fmla="*/ 0 h 12"/>
                <a:gd name="T10" fmla="*/ 16 w 17"/>
                <a:gd name="T11" fmla="*/ 2 h 12"/>
                <a:gd name="T12" fmla="*/ 15 w 17"/>
                <a:gd name="T13" fmla="*/ 3 h 12"/>
                <a:gd name="T14" fmla="*/ 15 w 17"/>
                <a:gd name="T15" fmla="*/ 6 h 12"/>
                <a:gd name="T16" fmla="*/ 15 w 17"/>
                <a:gd name="T17" fmla="*/ 6 h 12"/>
                <a:gd name="T18" fmla="*/ 15 w 17"/>
                <a:gd name="T19" fmla="*/ 9 h 12"/>
                <a:gd name="T20" fmla="*/ 14 w 17"/>
                <a:gd name="T21" fmla="*/ 9 h 12"/>
                <a:gd name="T22" fmla="*/ 13 w 17"/>
                <a:gd name="T23" fmla="*/ 11 h 12"/>
                <a:gd name="T24" fmla="*/ 12 w 17"/>
                <a:gd name="T25" fmla="*/ 12 h 12"/>
                <a:gd name="T26" fmla="*/ 7 w 17"/>
                <a:gd name="T27" fmla="*/ 11 h 12"/>
                <a:gd name="T28" fmla="*/ 7 w 17"/>
                <a:gd name="T29" fmla="*/ 11 h 12"/>
                <a:gd name="T30" fmla="*/ 2 w 17"/>
                <a:gd name="T31" fmla="*/ 12 h 12"/>
                <a:gd name="T32" fmla="*/ 0 w 17"/>
                <a:gd name="T33" fmla="*/ 7 h 12"/>
                <a:gd name="T34" fmla="*/ 4 w 17"/>
                <a:gd name="T35"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 h="12">
                  <a:moveTo>
                    <a:pt x="4" y="4"/>
                  </a:moveTo>
                  <a:cubicBezTo>
                    <a:pt x="8" y="1"/>
                    <a:pt x="8" y="1"/>
                    <a:pt x="8" y="1"/>
                  </a:cubicBezTo>
                  <a:cubicBezTo>
                    <a:pt x="9" y="1"/>
                    <a:pt x="9" y="1"/>
                    <a:pt x="10" y="0"/>
                  </a:cubicBezTo>
                  <a:cubicBezTo>
                    <a:pt x="15" y="0"/>
                    <a:pt x="15" y="0"/>
                    <a:pt x="15" y="0"/>
                  </a:cubicBezTo>
                  <a:cubicBezTo>
                    <a:pt x="15" y="0"/>
                    <a:pt x="16" y="0"/>
                    <a:pt x="16" y="0"/>
                  </a:cubicBezTo>
                  <a:cubicBezTo>
                    <a:pt x="16" y="0"/>
                    <a:pt x="17" y="1"/>
                    <a:pt x="16" y="2"/>
                  </a:cubicBezTo>
                  <a:cubicBezTo>
                    <a:pt x="15" y="3"/>
                    <a:pt x="15" y="3"/>
                    <a:pt x="15" y="3"/>
                  </a:cubicBezTo>
                  <a:cubicBezTo>
                    <a:pt x="16" y="4"/>
                    <a:pt x="16" y="5"/>
                    <a:pt x="15" y="6"/>
                  </a:cubicBezTo>
                  <a:cubicBezTo>
                    <a:pt x="15" y="6"/>
                    <a:pt x="15" y="6"/>
                    <a:pt x="15" y="6"/>
                  </a:cubicBezTo>
                  <a:cubicBezTo>
                    <a:pt x="16" y="7"/>
                    <a:pt x="16" y="8"/>
                    <a:pt x="15" y="9"/>
                  </a:cubicBezTo>
                  <a:cubicBezTo>
                    <a:pt x="14" y="9"/>
                    <a:pt x="14" y="9"/>
                    <a:pt x="14" y="9"/>
                  </a:cubicBezTo>
                  <a:cubicBezTo>
                    <a:pt x="15" y="10"/>
                    <a:pt x="14" y="11"/>
                    <a:pt x="13" y="11"/>
                  </a:cubicBezTo>
                  <a:cubicBezTo>
                    <a:pt x="12" y="12"/>
                    <a:pt x="12" y="12"/>
                    <a:pt x="12" y="12"/>
                  </a:cubicBezTo>
                  <a:cubicBezTo>
                    <a:pt x="11" y="12"/>
                    <a:pt x="9" y="12"/>
                    <a:pt x="7" y="11"/>
                  </a:cubicBezTo>
                  <a:cubicBezTo>
                    <a:pt x="7" y="11"/>
                    <a:pt x="7" y="11"/>
                    <a:pt x="7" y="11"/>
                  </a:cubicBezTo>
                  <a:cubicBezTo>
                    <a:pt x="2" y="12"/>
                    <a:pt x="2" y="12"/>
                    <a:pt x="2" y="12"/>
                  </a:cubicBezTo>
                  <a:cubicBezTo>
                    <a:pt x="0" y="7"/>
                    <a:pt x="0" y="7"/>
                    <a:pt x="0" y="7"/>
                  </a:cubicBezTo>
                  <a:lnTo>
                    <a:pt x="4" y="4"/>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9" name="Freeform 651">
              <a:extLst>
                <a:ext uri="{FF2B5EF4-FFF2-40B4-BE49-F238E27FC236}">
                  <a16:creationId xmlns:a16="http://schemas.microsoft.com/office/drawing/2014/main" id="{48CE926A-C122-4D0E-871B-10BF36C0EE74}"/>
                </a:ext>
              </a:extLst>
            </p:cNvPr>
            <p:cNvSpPr>
              <a:spLocks/>
            </p:cNvSpPr>
            <p:nvPr/>
          </p:nvSpPr>
          <p:spPr bwMode="auto">
            <a:xfrm>
              <a:off x="5147127" y="5701006"/>
              <a:ext cx="19103" cy="20467"/>
            </a:xfrm>
            <a:custGeom>
              <a:avLst/>
              <a:gdLst>
                <a:gd name="T0" fmla="*/ 0 w 14"/>
                <a:gd name="T1" fmla="*/ 4 h 15"/>
                <a:gd name="T2" fmla="*/ 5 w 14"/>
                <a:gd name="T3" fmla="*/ 0 h 15"/>
                <a:gd name="T4" fmla="*/ 14 w 14"/>
                <a:gd name="T5" fmla="*/ 13 h 15"/>
                <a:gd name="T6" fmla="*/ 9 w 14"/>
                <a:gd name="T7" fmla="*/ 15 h 15"/>
                <a:gd name="T8" fmla="*/ 0 w 14"/>
                <a:gd name="T9" fmla="*/ 4 h 15"/>
              </a:gdLst>
              <a:ahLst/>
              <a:cxnLst>
                <a:cxn ang="0">
                  <a:pos x="T0" y="T1"/>
                </a:cxn>
                <a:cxn ang="0">
                  <a:pos x="T2" y="T3"/>
                </a:cxn>
                <a:cxn ang="0">
                  <a:pos x="T4" y="T5"/>
                </a:cxn>
                <a:cxn ang="0">
                  <a:pos x="T6" y="T7"/>
                </a:cxn>
                <a:cxn ang="0">
                  <a:pos x="T8" y="T9"/>
                </a:cxn>
              </a:cxnLst>
              <a:rect l="0" t="0" r="r" b="b"/>
              <a:pathLst>
                <a:path w="14" h="15">
                  <a:moveTo>
                    <a:pt x="0" y="4"/>
                  </a:moveTo>
                  <a:lnTo>
                    <a:pt x="5" y="0"/>
                  </a:lnTo>
                  <a:lnTo>
                    <a:pt x="14" y="13"/>
                  </a:lnTo>
                  <a:lnTo>
                    <a:pt x="9" y="15"/>
                  </a:lnTo>
                  <a:lnTo>
                    <a:pt x="0"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0" name="Freeform 652">
              <a:extLst>
                <a:ext uri="{FF2B5EF4-FFF2-40B4-BE49-F238E27FC236}">
                  <a16:creationId xmlns:a16="http://schemas.microsoft.com/office/drawing/2014/main" id="{3FCF13B2-9680-4291-8F95-E3249992F077}"/>
                </a:ext>
              </a:extLst>
            </p:cNvPr>
            <p:cNvSpPr>
              <a:spLocks/>
            </p:cNvSpPr>
            <p:nvPr/>
          </p:nvSpPr>
          <p:spPr bwMode="auto">
            <a:xfrm>
              <a:off x="5046156" y="5703735"/>
              <a:ext cx="118709" cy="57308"/>
            </a:xfrm>
            <a:custGeom>
              <a:avLst/>
              <a:gdLst>
                <a:gd name="T0" fmla="*/ 3 w 47"/>
                <a:gd name="T1" fmla="*/ 11 h 23"/>
                <a:gd name="T2" fmla="*/ 0 w 47"/>
                <a:gd name="T3" fmla="*/ 21 h 23"/>
                <a:gd name="T4" fmla="*/ 27 w 47"/>
                <a:gd name="T5" fmla="*/ 23 h 23"/>
                <a:gd name="T6" fmla="*/ 30 w 47"/>
                <a:gd name="T7" fmla="*/ 22 h 23"/>
                <a:gd name="T8" fmla="*/ 47 w 47"/>
                <a:gd name="T9" fmla="*/ 7 h 23"/>
                <a:gd name="T10" fmla="*/ 41 w 47"/>
                <a:gd name="T11" fmla="*/ 0 h 23"/>
                <a:gd name="T12" fmla="*/ 25 w 47"/>
                <a:gd name="T13" fmla="*/ 13 h 23"/>
                <a:gd name="T14" fmla="*/ 3 w 47"/>
                <a:gd name="T15" fmla="*/ 11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23">
                  <a:moveTo>
                    <a:pt x="3" y="11"/>
                  </a:moveTo>
                  <a:cubicBezTo>
                    <a:pt x="0" y="21"/>
                    <a:pt x="0" y="21"/>
                    <a:pt x="0" y="21"/>
                  </a:cubicBezTo>
                  <a:cubicBezTo>
                    <a:pt x="27" y="23"/>
                    <a:pt x="27" y="23"/>
                    <a:pt x="27" y="23"/>
                  </a:cubicBezTo>
                  <a:cubicBezTo>
                    <a:pt x="28" y="23"/>
                    <a:pt x="29" y="22"/>
                    <a:pt x="30" y="22"/>
                  </a:cubicBezTo>
                  <a:cubicBezTo>
                    <a:pt x="47" y="7"/>
                    <a:pt x="47" y="7"/>
                    <a:pt x="47" y="7"/>
                  </a:cubicBezTo>
                  <a:cubicBezTo>
                    <a:pt x="41" y="0"/>
                    <a:pt x="41" y="0"/>
                    <a:pt x="41" y="0"/>
                  </a:cubicBezTo>
                  <a:cubicBezTo>
                    <a:pt x="25" y="13"/>
                    <a:pt x="25" y="13"/>
                    <a:pt x="25" y="13"/>
                  </a:cubicBezTo>
                  <a:lnTo>
                    <a:pt x="3" y="11"/>
                  </a:lnTo>
                  <a:close/>
                </a:path>
              </a:pathLst>
            </a:custGeom>
            <a:solidFill>
              <a:srgbClr val="0217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1" name="Oval 653">
              <a:extLst>
                <a:ext uri="{FF2B5EF4-FFF2-40B4-BE49-F238E27FC236}">
                  <a16:creationId xmlns:a16="http://schemas.microsoft.com/office/drawing/2014/main" id="{FEFEB268-CF6C-4D1D-AA18-4F1070DC4D3C}"/>
                </a:ext>
              </a:extLst>
            </p:cNvPr>
            <p:cNvSpPr>
              <a:spLocks noChangeArrowheads="1"/>
            </p:cNvSpPr>
            <p:nvPr/>
          </p:nvSpPr>
          <p:spPr bwMode="auto">
            <a:xfrm>
              <a:off x="5151220" y="5718744"/>
              <a:ext cx="5458" cy="5458"/>
            </a:xfrm>
            <a:prstGeom prst="ellipse">
              <a:avLst/>
            </a:pr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2" name="Freeform 654">
              <a:extLst>
                <a:ext uri="{FF2B5EF4-FFF2-40B4-BE49-F238E27FC236}">
                  <a16:creationId xmlns:a16="http://schemas.microsoft.com/office/drawing/2014/main" id="{E14FEC7B-8BD6-4A12-A38D-E003E562A2C3}"/>
                </a:ext>
              </a:extLst>
            </p:cNvPr>
            <p:cNvSpPr>
              <a:spLocks/>
            </p:cNvSpPr>
            <p:nvPr/>
          </p:nvSpPr>
          <p:spPr bwMode="auto">
            <a:xfrm>
              <a:off x="5384545" y="5681904"/>
              <a:ext cx="186933" cy="320651"/>
            </a:xfrm>
            <a:custGeom>
              <a:avLst/>
              <a:gdLst>
                <a:gd name="T0" fmla="*/ 16 w 74"/>
                <a:gd name="T1" fmla="*/ 124 h 128"/>
                <a:gd name="T2" fmla="*/ 27 w 74"/>
                <a:gd name="T3" fmla="*/ 98 h 128"/>
                <a:gd name="T4" fmla="*/ 28 w 74"/>
                <a:gd name="T5" fmla="*/ 93 h 128"/>
                <a:gd name="T6" fmla="*/ 28 w 74"/>
                <a:gd name="T7" fmla="*/ 93 h 128"/>
                <a:gd name="T8" fmla="*/ 28 w 74"/>
                <a:gd name="T9" fmla="*/ 88 h 128"/>
                <a:gd name="T10" fmla="*/ 70 w 74"/>
                <a:gd name="T11" fmla="*/ 5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3 h 128"/>
                <a:gd name="T30" fmla="*/ 25 w 74"/>
                <a:gd name="T31" fmla="*/ 86 h 128"/>
                <a:gd name="T32" fmla="*/ 20 w 74"/>
                <a:gd name="T33" fmla="*/ 89 h 128"/>
                <a:gd name="T34" fmla="*/ 16 w 74"/>
                <a:gd name="T35" fmla="*/ 93 h 128"/>
                <a:gd name="T36" fmla="*/ 2 w 74"/>
                <a:gd name="T37" fmla="*/ 117 h 128"/>
                <a:gd name="T38" fmla="*/ 3 w 74"/>
                <a:gd name="T39" fmla="*/ 123 h 128"/>
                <a:gd name="T40" fmla="*/ 10 w 74"/>
                <a:gd name="T41" fmla="*/ 127 h 128"/>
                <a:gd name="T42" fmla="*/ 16 w 74"/>
                <a:gd name="T43" fmla="*/ 1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4"/>
                  </a:moveTo>
                  <a:cubicBezTo>
                    <a:pt x="27" y="98"/>
                    <a:pt x="27" y="98"/>
                    <a:pt x="27" y="98"/>
                  </a:cubicBezTo>
                  <a:cubicBezTo>
                    <a:pt x="28" y="97"/>
                    <a:pt x="28" y="95"/>
                    <a:pt x="28" y="93"/>
                  </a:cubicBezTo>
                  <a:cubicBezTo>
                    <a:pt x="28" y="93"/>
                    <a:pt x="28" y="93"/>
                    <a:pt x="28" y="93"/>
                  </a:cubicBezTo>
                  <a:cubicBezTo>
                    <a:pt x="27" y="91"/>
                    <a:pt x="27" y="89"/>
                    <a:pt x="28" y="88"/>
                  </a:cubicBezTo>
                  <a:cubicBezTo>
                    <a:pt x="70" y="5"/>
                    <a:pt x="70" y="5"/>
                    <a:pt x="70" y="5"/>
                  </a:cubicBezTo>
                  <a:cubicBezTo>
                    <a:pt x="71" y="6"/>
                    <a:pt x="71" y="6"/>
                    <a:pt x="71" y="6"/>
                  </a:cubicBezTo>
                  <a:cubicBezTo>
                    <a:pt x="72" y="6"/>
                    <a:pt x="73" y="6"/>
                    <a:pt x="73" y="5"/>
                  </a:cubicBezTo>
                  <a:cubicBezTo>
                    <a:pt x="73" y="5"/>
                    <a:pt x="73" y="5"/>
                    <a:pt x="73" y="5"/>
                  </a:cubicBezTo>
                  <a:cubicBezTo>
                    <a:pt x="74" y="4"/>
                    <a:pt x="73" y="3"/>
                    <a:pt x="73" y="3"/>
                  </a:cubicBezTo>
                  <a:cubicBezTo>
                    <a:pt x="67" y="0"/>
                    <a:pt x="67" y="0"/>
                    <a:pt x="67" y="0"/>
                  </a:cubicBezTo>
                  <a:cubicBezTo>
                    <a:pt x="67" y="0"/>
                    <a:pt x="66" y="0"/>
                    <a:pt x="65" y="1"/>
                  </a:cubicBezTo>
                  <a:cubicBezTo>
                    <a:pt x="65" y="1"/>
                    <a:pt x="65" y="1"/>
                    <a:pt x="65" y="1"/>
                  </a:cubicBezTo>
                  <a:cubicBezTo>
                    <a:pt x="65" y="2"/>
                    <a:pt x="65" y="3"/>
                    <a:pt x="66" y="3"/>
                  </a:cubicBezTo>
                  <a:cubicBezTo>
                    <a:pt x="67" y="3"/>
                    <a:pt x="67" y="3"/>
                    <a:pt x="67" y="3"/>
                  </a:cubicBezTo>
                  <a:cubicBezTo>
                    <a:pt x="25" y="86"/>
                    <a:pt x="25" y="86"/>
                    <a:pt x="25" y="86"/>
                  </a:cubicBezTo>
                  <a:cubicBezTo>
                    <a:pt x="24" y="88"/>
                    <a:pt x="22" y="89"/>
                    <a:pt x="20" y="89"/>
                  </a:cubicBezTo>
                  <a:cubicBezTo>
                    <a:pt x="19" y="90"/>
                    <a:pt x="17" y="91"/>
                    <a:pt x="16" y="93"/>
                  </a:cubicBezTo>
                  <a:cubicBezTo>
                    <a:pt x="2" y="117"/>
                    <a:pt x="2" y="117"/>
                    <a:pt x="2" y="117"/>
                  </a:cubicBezTo>
                  <a:cubicBezTo>
                    <a:pt x="0" y="119"/>
                    <a:pt x="1" y="122"/>
                    <a:pt x="3" y="123"/>
                  </a:cubicBezTo>
                  <a:cubicBezTo>
                    <a:pt x="10" y="127"/>
                    <a:pt x="10" y="127"/>
                    <a:pt x="10" y="127"/>
                  </a:cubicBezTo>
                  <a:cubicBezTo>
                    <a:pt x="12" y="128"/>
                    <a:pt x="15" y="127"/>
                    <a:pt x="16" y="124"/>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3" name="Freeform 655">
              <a:extLst>
                <a:ext uri="{FF2B5EF4-FFF2-40B4-BE49-F238E27FC236}">
                  <a16:creationId xmlns:a16="http://schemas.microsoft.com/office/drawing/2014/main" id="{6CCCE072-04E7-467B-9EE0-76E847D25CB4}"/>
                </a:ext>
              </a:extLst>
            </p:cNvPr>
            <p:cNvSpPr>
              <a:spLocks/>
            </p:cNvSpPr>
            <p:nvPr/>
          </p:nvSpPr>
          <p:spPr bwMode="auto">
            <a:xfrm>
              <a:off x="5523721" y="5718744"/>
              <a:ext cx="27289" cy="30018"/>
            </a:xfrm>
            <a:custGeom>
              <a:avLst/>
              <a:gdLst>
                <a:gd name="T0" fmla="*/ 9 w 20"/>
                <a:gd name="T1" fmla="*/ 20 h 22"/>
                <a:gd name="T2" fmla="*/ 20 w 20"/>
                <a:gd name="T3" fmla="*/ 0 h 22"/>
                <a:gd name="T4" fmla="*/ 9 w 20"/>
                <a:gd name="T5" fmla="*/ 2 h 22"/>
                <a:gd name="T6" fmla="*/ 0 w 20"/>
                <a:gd name="T7" fmla="*/ 22 h 22"/>
                <a:gd name="T8" fmla="*/ 9 w 20"/>
                <a:gd name="T9" fmla="*/ 20 h 22"/>
              </a:gdLst>
              <a:ahLst/>
              <a:cxnLst>
                <a:cxn ang="0">
                  <a:pos x="T0" y="T1"/>
                </a:cxn>
                <a:cxn ang="0">
                  <a:pos x="T2" y="T3"/>
                </a:cxn>
                <a:cxn ang="0">
                  <a:pos x="T4" y="T5"/>
                </a:cxn>
                <a:cxn ang="0">
                  <a:pos x="T6" y="T7"/>
                </a:cxn>
                <a:cxn ang="0">
                  <a:pos x="T8" y="T9"/>
                </a:cxn>
              </a:cxnLst>
              <a:rect l="0" t="0" r="r" b="b"/>
              <a:pathLst>
                <a:path w="20" h="22">
                  <a:moveTo>
                    <a:pt x="9" y="20"/>
                  </a:moveTo>
                  <a:lnTo>
                    <a:pt x="20" y="0"/>
                  </a:lnTo>
                  <a:lnTo>
                    <a:pt x="9" y="2"/>
                  </a:lnTo>
                  <a:lnTo>
                    <a:pt x="0" y="22"/>
                  </a:lnTo>
                  <a:lnTo>
                    <a:pt x="9" y="20"/>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4" name="Freeform 656">
              <a:extLst>
                <a:ext uri="{FF2B5EF4-FFF2-40B4-BE49-F238E27FC236}">
                  <a16:creationId xmlns:a16="http://schemas.microsoft.com/office/drawing/2014/main" id="{A2C736B9-0196-4328-9E7C-E559AAA4A3C9}"/>
                </a:ext>
              </a:extLst>
            </p:cNvPr>
            <p:cNvSpPr>
              <a:spLocks/>
            </p:cNvSpPr>
            <p:nvPr/>
          </p:nvSpPr>
          <p:spPr bwMode="auto">
            <a:xfrm>
              <a:off x="5384545" y="5681904"/>
              <a:ext cx="186933" cy="320651"/>
            </a:xfrm>
            <a:custGeom>
              <a:avLst/>
              <a:gdLst>
                <a:gd name="T0" fmla="*/ 16 w 74"/>
                <a:gd name="T1" fmla="*/ 124 h 128"/>
                <a:gd name="T2" fmla="*/ 27 w 74"/>
                <a:gd name="T3" fmla="*/ 98 h 128"/>
                <a:gd name="T4" fmla="*/ 28 w 74"/>
                <a:gd name="T5" fmla="*/ 93 h 128"/>
                <a:gd name="T6" fmla="*/ 28 w 74"/>
                <a:gd name="T7" fmla="*/ 93 h 128"/>
                <a:gd name="T8" fmla="*/ 28 w 74"/>
                <a:gd name="T9" fmla="*/ 88 h 128"/>
                <a:gd name="T10" fmla="*/ 70 w 74"/>
                <a:gd name="T11" fmla="*/ 5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3 h 128"/>
                <a:gd name="T30" fmla="*/ 25 w 74"/>
                <a:gd name="T31" fmla="*/ 86 h 128"/>
                <a:gd name="T32" fmla="*/ 20 w 74"/>
                <a:gd name="T33" fmla="*/ 89 h 128"/>
                <a:gd name="T34" fmla="*/ 16 w 74"/>
                <a:gd name="T35" fmla="*/ 93 h 128"/>
                <a:gd name="T36" fmla="*/ 2 w 74"/>
                <a:gd name="T37" fmla="*/ 117 h 128"/>
                <a:gd name="T38" fmla="*/ 3 w 74"/>
                <a:gd name="T39" fmla="*/ 123 h 128"/>
                <a:gd name="T40" fmla="*/ 10 w 74"/>
                <a:gd name="T41" fmla="*/ 127 h 128"/>
                <a:gd name="T42" fmla="*/ 16 w 74"/>
                <a:gd name="T43" fmla="*/ 1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4"/>
                  </a:moveTo>
                  <a:cubicBezTo>
                    <a:pt x="27" y="98"/>
                    <a:pt x="27" y="98"/>
                    <a:pt x="27" y="98"/>
                  </a:cubicBezTo>
                  <a:cubicBezTo>
                    <a:pt x="28" y="97"/>
                    <a:pt x="28" y="95"/>
                    <a:pt x="28" y="93"/>
                  </a:cubicBezTo>
                  <a:cubicBezTo>
                    <a:pt x="28" y="93"/>
                    <a:pt x="28" y="93"/>
                    <a:pt x="28" y="93"/>
                  </a:cubicBezTo>
                  <a:cubicBezTo>
                    <a:pt x="27" y="91"/>
                    <a:pt x="27" y="89"/>
                    <a:pt x="28" y="88"/>
                  </a:cubicBezTo>
                  <a:cubicBezTo>
                    <a:pt x="70" y="5"/>
                    <a:pt x="70" y="5"/>
                    <a:pt x="70" y="5"/>
                  </a:cubicBezTo>
                  <a:cubicBezTo>
                    <a:pt x="71" y="6"/>
                    <a:pt x="71" y="6"/>
                    <a:pt x="71" y="6"/>
                  </a:cubicBezTo>
                  <a:cubicBezTo>
                    <a:pt x="72" y="6"/>
                    <a:pt x="73" y="6"/>
                    <a:pt x="73" y="5"/>
                  </a:cubicBezTo>
                  <a:cubicBezTo>
                    <a:pt x="73" y="5"/>
                    <a:pt x="73" y="5"/>
                    <a:pt x="73" y="5"/>
                  </a:cubicBezTo>
                  <a:cubicBezTo>
                    <a:pt x="74" y="4"/>
                    <a:pt x="73" y="3"/>
                    <a:pt x="73" y="3"/>
                  </a:cubicBezTo>
                  <a:cubicBezTo>
                    <a:pt x="67" y="0"/>
                    <a:pt x="67" y="0"/>
                    <a:pt x="67" y="0"/>
                  </a:cubicBezTo>
                  <a:cubicBezTo>
                    <a:pt x="67" y="0"/>
                    <a:pt x="66" y="0"/>
                    <a:pt x="65" y="1"/>
                  </a:cubicBezTo>
                  <a:cubicBezTo>
                    <a:pt x="65" y="1"/>
                    <a:pt x="65" y="1"/>
                    <a:pt x="65" y="1"/>
                  </a:cubicBezTo>
                  <a:cubicBezTo>
                    <a:pt x="65" y="2"/>
                    <a:pt x="65" y="3"/>
                    <a:pt x="66" y="3"/>
                  </a:cubicBezTo>
                  <a:cubicBezTo>
                    <a:pt x="67" y="3"/>
                    <a:pt x="67" y="3"/>
                    <a:pt x="67" y="3"/>
                  </a:cubicBezTo>
                  <a:cubicBezTo>
                    <a:pt x="25" y="86"/>
                    <a:pt x="25" y="86"/>
                    <a:pt x="25" y="86"/>
                  </a:cubicBezTo>
                  <a:cubicBezTo>
                    <a:pt x="24" y="88"/>
                    <a:pt x="22" y="89"/>
                    <a:pt x="20" y="89"/>
                  </a:cubicBezTo>
                  <a:cubicBezTo>
                    <a:pt x="19" y="90"/>
                    <a:pt x="17" y="91"/>
                    <a:pt x="16" y="93"/>
                  </a:cubicBezTo>
                  <a:cubicBezTo>
                    <a:pt x="2" y="117"/>
                    <a:pt x="2" y="117"/>
                    <a:pt x="2" y="117"/>
                  </a:cubicBezTo>
                  <a:cubicBezTo>
                    <a:pt x="0" y="119"/>
                    <a:pt x="1" y="122"/>
                    <a:pt x="3" y="123"/>
                  </a:cubicBezTo>
                  <a:cubicBezTo>
                    <a:pt x="10" y="127"/>
                    <a:pt x="10" y="127"/>
                    <a:pt x="10" y="127"/>
                  </a:cubicBezTo>
                  <a:cubicBezTo>
                    <a:pt x="12" y="128"/>
                    <a:pt x="15" y="127"/>
                    <a:pt x="16" y="124"/>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5" name="Freeform 657">
              <a:extLst>
                <a:ext uri="{FF2B5EF4-FFF2-40B4-BE49-F238E27FC236}">
                  <a16:creationId xmlns:a16="http://schemas.microsoft.com/office/drawing/2014/main" id="{FC07C0DE-7B41-46AE-92D4-555E39DC17E5}"/>
                </a:ext>
              </a:extLst>
            </p:cNvPr>
            <p:cNvSpPr>
              <a:spLocks/>
            </p:cNvSpPr>
            <p:nvPr/>
          </p:nvSpPr>
          <p:spPr bwMode="auto">
            <a:xfrm>
              <a:off x="5387274" y="5901584"/>
              <a:ext cx="68224" cy="100971"/>
            </a:xfrm>
            <a:custGeom>
              <a:avLst/>
              <a:gdLst>
                <a:gd name="T0" fmla="*/ 10 w 27"/>
                <a:gd name="T1" fmla="*/ 35 h 40"/>
                <a:gd name="T2" fmla="*/ 8 w 27"/>
                <a:gd name="T3" fmla="*/ 36 h 40"/>
                <a:gd name="T4" fmla="*/ 0 w 27"/>
                <a:gd name="T5" fmla="*/ 32 h 40"/>
                <a:gd name="T6" fmla="*/ 2 w 27"/>
                <a:gd name="T7" fmla="*/ 35 h 40"/>
                <a:gd name="T8" fmla="*/ 9 w 27"/>
                <a:gd name="T9" fmla="*/ 39 h 40"/>
                <a:gd name="T10" fmla="*/ 15 w 27"/>
                <a:gd name="T11" fmla="*/ 36 h 40"/>
                <a:gd name="T12" fmla="*/ 26 w 27"/>
                <a:gd name="T13" fmla="*/ 10 h 40"/>
                <a:gd name="T14" fmla="*/ 27 w 27"/>
                <a:gd name="T15" fmla="*/ 5 h 40"/>
                <a:gd name="T16" fmla="*/ 27 w 27"/>
                <a:gd name="T17" fmla="*/ 5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10" y="36"/>
                    <a:pt x="9" y="36"/>
                    <a:pt x="8" y="36"/>
                  </a:cubicBezTo>
                  <a:cubicBezTo>
                    <a:pt x="0" y="32"/>
                    <a:pt x="0" y="32"/>
                    <a:pt x="0" y="32"/>
                  </a:cubicBezTo>
                  <a:cubicBezTo>
                    <a:pt x="0" y="34"/>
                    <a:pt x="1" y="35"/>
                    <a:pt x="2" y="35"/>
                  </a:cubicBezTo>
                  <a:cubicBezTo>
                    <a:pt x="9" y="39"/>
                    <a:pt x="9" y="39"/>
                    <a:pt x="9" y="39"/>
                  </a:cubicBezTo>
                  <a:cubicBezTo>
                    <a:pt x="11" y="40"/>
                    <a:pt x="14" y="39"/>
                    <a:pt x="15" y="36"/>
                  </a:cubicBezTo>
                  <a:cubicBezTo>
                    <a:pt x="26" y="10"/>
                    <a:pt x="26" y="10"/>
                    <a:pt x="26" y="10"/>
                  </a:cubicBezTo>
                  <a:cubicBezTo>
                    <a:pt x="27" y="9"/>
                    <a:pt x="27" y="7"/>
                    <a:pt x="27" y="5"/>
                  </a:cubicBezTo>
                  <a:cubicBezTo>
                    <a:pt x="27" y="5"/>
                    <a:pt x="27" y="5"/>
                    <a:pt x="27" y="5"/>
                  </a:cubicBezTo>
                  <a:cubicBezTo>
                    <a:pt x="26" y="3"/>
                    <a:pt x="26" y="1"/>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6" name="Freeform 658">
              <a:extLst>
                <a:ext uri="{FF2B5EF4-FFF2-40B4-BE49-F238E27FC236}">
                  <a16:creationId xmlns:a16="http://schemas.microsoft.com/office/drawing/2014/main" id="{6E3DC675-FA78-46B7-A3A2-D27CBD90FBB5}"/>
                </a:ext>
              </a:extLst>
            </p:cNvPr>
            <p:cNvSpPr>
              <a:spLocks/>
            </p:cNvSpPr>
            <p:nvPr/>
          </p:nvSpPr>
          <p:spPr bwMode="auto">
            <a:xfrm>
              <a:off x="5512805" y="5696913"/>
              <a:ext cx="53214" cy="36841"/>
            </a:xfrm>
            <a:custGeom>
              <a:avLst/>
              <a:gdLst>
                <a:gd name="T0" fmla="*/ 9 w 21"/>
                <a:gd name="T1" fmla="*/ 5 h 15"/>
                <a:gd name="T2" fmla="*/ 12 w 21"/>
                <a:gd name="T3" fmla="*/ 1 h 15"/>
                <a:gd name="T4" fmla="*/ 14 w 21"/>
                <a:gd name="T5" fmla="*/ 1 h 15"/>
                <a:gd name="T6" fmla="*/ 19 w 21"/>
                <a:gd name="T7" fmla="*/ 0 h 15"/>
                <a:gd name="T8" fmla="*/ 20 w 21"/>
                <a:gd name="T9" fmla="*/ 0 h 15"/>
                <a:gd name="T10" fmla="*/ 20 w 21"/>
                <a:gd name="T11" fmla="*/ 2 h 15"/>
                <a:gd name="T12" fmla="*/ 19 w 21"/>
                <a:gd name="T13" fmla="*/ 3 h 15"/>
                <a:gd name="T14" fmla="*/ 19 w 21"/>
                <a:gd name="T15" fmla="*/ 6 h 15"/>
                <a:gd name="T16" fmla="*/ 19 w 21"/>
                <a:gd name="T17" fmla="*/ 6 h 15"/>
                <a:gd name="T18" fmla="*/ 19 w 21"/>
                <a:gd name="T19" fmla="*/ 9 h 15"/>
                <a:gd name="T20" fmla="*/ 19 w 21"/>
                <a:gd name="T21" fmla="*/ 9 h 15"/>
                <a:gd name="T22" fmla="*/ 17 w 21"/>
                <a:gd name="T23" fmla="*/ 12 h 15"/>
                <a:gd name="T24" fmla="*/ 16 w 21"/>
                <a:gd name="T25" fmla="*/ 12 h 15"/>
                <a:gd name="T26" fmla="*/ 12 w 21"/>
                <a:gd name="T27" fmla="*/ 11 h 15"/>
                <a:gd name="T28" fmla="*/ 11 w 21"/>
                <a:gd name="T29" fmla="*/ 11 h 15"/>
                <a:gd name="T30" fmla="*/ 10 w 21"/>
                <a:gd name="T31" fmla="*/ 11 h 15"/>
                <a:gd name="T32" fmla="*/ 8 w 21"/>
                <a:gd name="T33" fmla="*/ 11 h 15"/>
                <a:gd name="T34" fmla="*/ 4 w 21"/>
                <a:gd name="T35" fmla="*/ 15 h 15"/>
                <a:gd name="T36" fmla="*/ 0 w 21"/>
                <a:gd name="T37" fmla="*/ 11 h 15"/>
                <a:gd name="T38" fmla="*/ 9 w 21"/>
                <a:gd name="T39" fmla="*/ 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 h="15">
                  <a:moveTo>
                    <a:pt x="9" y="5"/>
                  </a:moveTo>
                  <a:cubicBezTo>
                    <a:pt x="12" y="1"/>
                    <a:pt x="12" y="1"/>
                    <a:pt x="12" y="1"/>
                  </a:cubicBezTo>
                  <a:cubicBezTo>
                    <a:pt x="13" y="1"/>
                    <a:pt x="13" y="1"/>
                    <a:pt x="14" y="1"/>
                  </a:cubicBezTo>
                  <a:cubicBezTo>
                    <a:pt x="19" y="0"/>
                    <a:pt x="19" y="0"/>
                    <a:pt x="19" y="0"/>
                  </a:cubicBezTo>
                  <a:cubicBezTo>
                    <a:pt x="19" y="0"/>
                    <a:pt x="20" y="0"/>
                    <a:pt x="20" y="0"/>
                  </a:cubicBezTo>
                  <a:cubicBezTo>
                    <a:pt x="21" y="1"/>
                    <a:pt x="21" y="1"/>
                    <a:pt x="20" y="2"/>
                  </a:cubicBezTo>
                  <a:cubicBezTo>
                    <a:pt x="19" y="3"/>
                    <a:pt x="19" y="3"/>
                    <a:pt x="19" y="3"/>
                  </a:cubicBezTo>
                  <a:cubicBezTo>
                    <a:pt x="20" y="4"/>
                    <a:pt x="20" y="5"/>
                    <a:pt x="19" y="6"/>
                  </a:cubicBezTo>
                  <a:cubicBezTo>
                    <a:pt x="19" y="6"/>
                    <a:pt x="19" y="6"/>
                    <a:pt x="19" y="6"/>
                  </a:cubicBezTo>
                  <a:cubicBezTo>
                    <a:pt x="20" y="7"/>
                    <a:pt x="20" y="8"/>
                    <a:pt x="19" y="9"/>
                  </a:cubicBezTo>
                  <a:cubicBezTo>
                    <a:pt x="19" y="9"/>
                    <a:pt x="19" y="9"/>
                    <a:pt x="19" y="9"/>
                  </a:cubicBezTo>
                  <a:cubicBezTo>
                    <a:pt x="19" y="10"/>
                    <a:pt x="18" y="11"/>
                    <a:pt x="17" y="12"/>
                  </a:cubicBezTo>
                  <a:cubicBezTo>
                    <a:pt x="16" y="12"/>
                    <a:pt x="16" y="12"/>
                    <a:pt x="16" y="12"/>
                  </a:cubicBezTo>
                  <a:cubicBezTo>
                    <a:pt x="15" y="12"/>
                    <a:pt x="13" y="12"/>
                    <a:pt x="12" y="11"/>
                  </a:cubicBezTo>
                  <a:cubicBezTo>
                    <a:pt x="11" y="11"/>
                    <a:pt x="11" y="11"/>
                    <a:pt x="11" y="11"/>
                  </a:cubicBezTo>
                  <a:cubicBezTo>
                    <a:pt x="10" y="11"/>
                    <a:pt x="10" y="11"/>
                    <a:pt x="10" y="11"/>
                  </a:cubicBezTo>
                  <a:cubicBezTo>
                    <a:pt x="9" y="11"/>
                    <a:pt x="9" y="11"/>
                    <a:pt x="8" y="11"/>
                  </a:cubicBezTo>
                  <a:cubicBezTo>
                    <a:pt x="4" y="15"/>
                    <a:pt x="4" y="15"/>
                    <a:pt x="4" y="15"/>
                  </a:cubicBezTo>
                  <a:cubicBezTo>
                    <a:pt x="0" y="11"/>
                    <a:pt x="0" y="11"/>
                    <a:pt x="0" y="11"/>
                  </a:cubicBezTo>
                  <a:lnTo>
                    <a:pt x="9" y="5"/>
                  </a:lnTo>
                  <a:close/>
                </a:path>
              </a:pathLst>
            </a:custGeom>
            <a:solidFill>
              <a:srgbClr val="725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7" name="Freeform 659">
              <a:extLst>
                <a:ext uri="{FF2B5EF4-FFF2-40B4-BE49-F238E27FC236}">
                  <a16:creationId xmlns:a16="http://schemas.microsoft.com/office/drawing/2014/main" id="{4D2C9A52-01EC-443B-820A-CDB8150B7200}"/>
                </a:ext>
              </a:extLst>
            </p:cNvPr>
            <p:cNvSpPr>
              <a:spLocks/>
            </p:cNvSpPr>
            <p:nvPr/>
          </p:nvSpPr>
          <p:spPr bwMode="auto">
            <a:xfrm>
              <a:off x="5420021" y="5721473"/>
              <a:ext cx="105064" cy="45028"/>
            </a:xfrm>
            <a:custGeom>
              <a:avLst/>
              <a:gdLst>
                <a:gd name="T0" fmla="*/ 3 w 42"/>
                <a:gd name="T1" fmla="*/ 6 h 18"/>
                <a:gd name="T2" fmla="*/ 0 w 42"/>
                <a:gd name="T3" fmla="*/ 17 h 18"/>
                <a:gd name="T4" fmla="*/ 27 w 42"/>
                <a:gd name="T5" fmla="*/ 18 h 18"/>
                <a:gd name="T6" fmla="*/ 30 w 42"/>
                <a:gd name="T7" fmla="*/ 17 h 18"/>
                <a:gd name="T8" fmla="*/ 42 w 42"/>
                <a:gd name="T9" fmla="*/ 5 h 18"/>
                <a:gd name="T10" fmla="*/ 38 w 42"/>
                <a:gd name="T11" fmla="*/ 0 h 18"/>
                <a:gd name="T12" fmla="*/ 25 w 42"/>
                <a:gd name="T13" fmla="*/ 9 h 18"/>
                <a:gd name="T14" fmla="*/ 3 w 42"/>
                <a:gd name="T15" fmla="*/ 6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18">
                  <a:moveTo>
                    <a:pt x="3" y="6"/>
                  </a:moveTo>
                  <a:cubicBezTo>
                    <a:pt x="0" y="17"/>
                    <a:pt x="0" y="17"/>
                    <a:pt x="0" y="17"/>
                  </a:cubicBezTo>
                  <a:cubicBezTo>
                    <a:pt x="27" y="18"/>
                    <a:pt x="27" y="18"/>
                    <a:pt x="27" y="18"/>
                  </a:cubicBezTo>
                  <a:cubicBezTo>
                    <a:pt x="28" y="18"/>
                    <a:pt x="29" y="18"/>
                    <a:pt x="30" y="17"/>
                  </a:cubicBezTo>
                  <a:cubicBezTo>
                    <a:pt x="42" y="5"/>
                    <a:pt x="42" y="5"/>
                    <a:pt x="42" y="5"/>
                  </a:cubicBezTo>
                  <a:cubicBezTo>
                    <a:pt x="38" y="0"/>
                    <a:pt x="38" y="0"/>
                    <a:pt x="38" y="0"/>
                  </a:cubicBezTo>
                  <a:cubicBezTo>
                    <a:pt x="25" y="9"/>
                    <a:pt x="25" y="9"/>
                    <a:pt x="25" y="9"/>
                  </a:cubicBezTo>
                  <a:lnTo>
                    <a:pt x="3" y="6"/>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8" name="Freeform 660">
              <a:extLst>
                <a:ext uri="{FF2B5EF4-FFF2-40B4-BE49-F238E27FC236}">
                  <a16:creationId xmlns:a16="http://schemas.microsoft.com/office/drawing/2014/main" id="{F24577FA-2599-44D0-9FE7-9C8CD575FC7A}"/>
                </a:ext>
              </a:extLst>
            </p:cNvPr>
            <p:cNvSpPr>
              <a:spLocks/>
            </p:cNvSpPr>
            <p:nvPr/>
          </p:nvSpPr>
          <p:spPr bwMode="auto">
            <a:xfrm>
              <a:off x="5192155" y="5688726"/>
              <a:ext cx="185568" cy="323380"/>
            </a:xfrm>
            <a:custGeom>
              <a:avLst/>
              <a:gdLst>
                <a:gd name="T0" fmla="*/ 16 w 74"/>
                <a:gd name="T1" fmla="*/ 125 h 129"/>
                <a:gd name="T2" fmla="*/ 27 w 74"/>
                <a:gd name="T3" fmla="*/ 99 h 129"/>
                <a:gd name="T4" fmla="*/ 27 w 74"/>
                <a:gd name="T5" fmla="*/ 94 h 129"/>
                <a:gd name="T6" fmla="*/ 27 w 74"/>
                <a:gd name="T7" fmla="*/ 94 h 129"/>
                <a:gd name="T8" fmla="*/ 28 w 74"/>
                <a:gd name="T9" fmla="*/ 89 h 129"/>
                <a:gd name="T10" fmla="*/ 70 w 74"/>
                <a:gd name="T11" fmla="*/ 6 h 129"/>
                <a:gd name="T12" fmla="*/ 71 w 74"/>
                <a:gd name="T13" fmla="*/ 6 h 129"/>
                <a:gd name="T14" fmla="*/ 73 w 74"/>
                <a:gd name="T15" fmla="*/ 6 h 129"/>
                <a:gd name="T16" fmla="*/ 73 w 74"/>
                <a:gd name="T17" fmla="*/ 6 h 129"/>
                <a:gd name="T18" fmla="*/ 72 w 74"/>
                <a:gd name="T19" fmla="*/ 4 h 129"/>
                <a:gd name="T20" fmla="*/ 67 w 74"/>
                <a:gd name="T21" fmla="*/ 1 h 129"/>
                <a:gd name="T22" fmla="*/ 65 w 74"/>
                <a:gd name="T23" fmla="*/ 2 h 129"/>
                <a:gd name="T24" fmla="*/ 65 w 74"/>
                <a:gd name="T25" fmla="*/ 2 h 129"/>
                <a:gd name="T26" fmla="*/ 66 w 74"/>
                <a:gd name="T27" fmla="*/ 4 h 129"/>
                <a:gd name="T28" fmla="*/ 67 w 74"/>
                <a:gd name="T29" fmla="*/ 4 h 129"/>
                <a:gd name="T30" fmla="*/ 24 w 74"/>
                <a:gd name="T31" fmla="*/ 87 h 129"/>
                <a:gd name="T32" fmla="*/ 20 w 74"/>
                <a:gd name="T33" fmla="*/ 90 h 129"/>
                <a:gd name="T34" fmla="*/ 16 w 74"/>
                <a:gd name="T35" fmla="*/ 93 h 129"/>
                <a:gd name="T36" fmla="*/ 1 w 74"/>
                <a:gd name="T37" fmla="*/ 118 h 129"/>
                <a:gd name="T38" fmla="*/ 3 w 74"/>
                <a:gd name="T39" fmla="*/ 124 h 129"/>
                <a:gd name="T40" fmla="*/ 9 w 74"/>
                <a:gd name="T41" fmla="*/ 127 h 129"/>
                <a:gd name="T42" fmla="*/ 16 w 74"/>
                <a:gd name="T43" fmla="*/ 125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9">
                  <a:moveTo>
                    <a:pt x="16" y="125"/>
                  </a:moveTo>
                  <a:cubicBezTo>
                    <a:pt x="27" y="99"/>
                    <a:pt x="27" y="99"/>
                    <a:pt x="27" y="99"/>
                  </a:cubicBezTo>
                  <a:cubicBezTo>
                    <a:pt x="28" y="97"/>
                    <a:pt x="28" y="96"/>
                    <a:pt x="27" y="94"/>
                  </a:cubicBezTo>
                  <a:cubicBezTo>
                    <a:pt x="27" y="94"/>
                    <a:pt x="27" y="94"/>
                    <a:pt x="27" y="94"/>
                  </a:cubicBezTo>
                  <a:cubicBezTo>
                    <a:pt x="27" y="92"/>
                    <a:pt x="27" y="90"/>
                    <a:pt x="28" y="89"/>
                  </a:cubicBezTo>
                  <a:cubicBezTo>
                    <a:pt x="70" y="6"/>
                    <a:pt x="70" y="6"/>
                    <a:pt x="70" y="6"/>
                  </a:cubicBezTo>
                  <a:cubicBezTo>
                    <a:pt x="71" y="6"/>
                    <a:pt x="71" y="6"/>
                    <a:pt x="71" y="6"/>
                  </a:cubicBezTo>
                  <a:cubicBezTo>
                    <a:pt x="72" y="7"/>
                    <a:pt x="73" y="7"/>
                    <a:pt x="73" y="6"/>
                  </a:cubicBezTo>
                  <a:cubicBezTo>
                    <a:pt x="73" y="6"/>
                    <a:pt x="73" y="6"/>
                    <a:pt x="73" y="6"/>
                  </a:cubicBezTo>
                  <a:cubicBezTo>
                    <a:pt x="74" y="5"/>
                    <a:pt x="73" y="4"/>
                    <a:pt x="72" y="4"/>
                  </a:cubicBezTo>
                  <a:cubicBezTo>
                    <a:pt x="67" y="1"/>
                    <a:pt x="67" y="1"/>
                    <a:pt x="67" y="1"/>
                  </a:cubicBezTo>
                  <a:cubicBezTo>
                    <a:pt x="66" y="0"/>
                    <a:pt x="65" y="1"/>
                    <a:pt x="65" y="2"/>
                  </a:cubicBezTo>
                  <a:cubicBezTo>
                    <a:pt x="65" y="2"/>
                    <a:pt x="65" y="2"/>
                    <a:pt x="65" y="2"/>
                  </a:cubicBezTo>
                  <a:cubicBezTo>
                    <a:pt x="65" y="2"/>
                    <a:pt x="65" y="3"/>
                    <a:pt x="66" y="4"/>
                  </a:cubicBezTo>
                  <a:cubicBezTo>
                    <a:pt x="67" y="4"/>
                    <a:pt x="67" y="4"/>
                    <a:pt x="67" y="4"/>
                  </a:cubicBezTo>
                  <a:cubicBezTo>
                    <a:pt x="24" y="87"/>
                    <a:pt x="24" y="87"/>
                    <a:pt x="24" y="87"/>
                  </a:cubicBezTo>
                  <a:cubicBezTo>
                    <a:pt x="23" y="88"/>
                    <a:pt x="22" y="90"/>
                    <a:pt x="20" y="90"/>
                  </a:cubicBezTo>
                  <a:cubicBezTo>
                    <a:pt x="18" y="91"/>
                    <a:pt x="17" y="92"/>
                    <a:pt x="16" y="93"/>
                  </a:cubicBezTo>
                  <a:cubicBezTo>
                    <a:pt x="1" y="118"/>
                    <a:pt x="1" y="118"/>
                    <a:pt x="1" y="118"/>
                  </a:cubicBezTo>
                  <a:cubicBezTo>
                    <a:pt x="0" y="120"/>
                    <a:pt x="1" y="123"/>
                    <a:pt x="3" y="124"/>
                  </a:cubicBezTo>
                  <a:cubicBezTo>
                    <a:pt x="9" y="127"/>
                    <a:pt x="9" y="127"/>
                    <a:pt x="9" y="127"/>
                  </a:cubicBezTo>
                  <a:cubicBezTo>
                    <a:pt x="12" y="129"/>
                    <a:pt x="15" y="128"/>
                    <a:pt x="16" y="125"/>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9" name="Freeform 661">
              <a:extLst>
                <a:ext uri="{FF2B5EF4-FFF2-40B4-BE49-F238E27FC236}">
                  <a16:creationId xmlns:a16="http://schemas.microsoft.com/office/drawing/2014/main" id="{8450F3A1-40B3-4A4B-8B0F-88269CCFFCF5}"/>
                </a:ext>
              </a:extLst>
            </p:cNvPr>
            <p:cNvSpPr>
              <a:spLocks/>
            </p:cNvSpPr>
            <p:nvPr/>
          </p:nvSpPr>
          <p:spPr bwMode="auto">
            <a:xfrm>
              <a:off x="5327237" y="5729660"/>
              <a:ext cx="27289" cy="30018"/>
            </a:xfrm>
            <a:custGeom>
              <a:avLst/>
              <a:gdLst>
                <a:gd name="T0" fmla="*/ 9 w 20"/>
                <a:gd name="T1" fmla="*/ 20 h 22"/>
                <a:gd name="T2" fmla="*/ 20 w 20"/>
                <a:gd name="T3" fmla="*/ 0 h 22"/>
                <a:gd name="T4" fmla="*/ 11 w 20"/>
                <a:gd name="T5" fmla="*/ 1 h 22"/>
                <a:gd name="T6" fmla="*/ 0 w 20"/>
                <a:gd name="T7" fmla="*/ 22 h 22"/>
                <a:gd name="T8" fmla="*/ 9 w 20"/>
                <a:gd name="T9" fmla="*/ 20 h 22"/>
              </a:gdLst>
              <a:ahLst/>
              <a:cxnLst>
                <a:cxn ang="0">
                  <a:pos x="T0" y="T1"/>
                </a:cxn>
                <a:cxn ang="0">
                  <a:pos x="T2" y="T3"/>
                </a:cxn>
                <a:cxn ang="0">
                  <a:pos x="T4" y="T5"/>
                </a:cxn>
                <a:cxn ang="0">
                  <a:pos x="T6" y="T7"/>
                </a:cxn>
                <a:cxn ang="0">
                  <a:pos x="T8" y="T9"/>
                </a:cxn>
              </a:cxnLst>
              <a:rect l="0" t="0" r="r" b="b"/>
              <a:pathLst>
                <a:path w="20" h="22">
                  <a:moveTo>
                    <a:pt x="9" y="20"/>
                  </a:moveTo>
                  <a:lnTo>
                    <a:pt x="20" y="0"/>
                  </a:lnTo>
                  <a:lnTo>
                    <a:pt x="11" y="1"/>
                  </a:lnTo>
                  <a:lnTo>
                    <a:pt x="0" y="22"/>
                  </a:lnTo>
                  <a:lnTo>
                    <a:pt x="9" y="20"/>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0" name="Freeform 662">
              <a:extLst>
                <a:ext uri="{FF2B5EF4-FFF2-40B4-BE49-F238E27FC236}">
                  <a16:creationId xmlns:a16="http://schemas.microsoft.com/office/drawing/2014/main" id="{6CF65AE1-8D51-411E-9588-BA41F30BEADB}"/>
                </a:ext>
              </a:extLst>
            </p:cNvPr>
            <p:cNvSpPr>
              <a:spLocks/>
            </p:cNvSpPr>
            <p:nvPr/>
          </p:nvSpPr>
          <p:spPr bwMode="auto">
            <a:xfrm>
              <a:off x="5329966" y="5703735"/>
              <a:ext cx="39570" cy="32747"/>
            </a:xfrm>
            <a:custGeom>
              <a:avLst/>
              <a:gdLst>
                <a:gd name="T0" fmla="*/ 4 w 16"/>
                <a:gd name="T1" fmla="*/ 5 h 13"/>
                <a:gd name="T2" fmla="*/ 8 w 16"/>
                <a:gd name="T3" fmla="*/ 1 h 13"/>
                <a:gd name="T4" fmla="*/ 10 w 16"/>
                <a:gd name="T5" fmla="*/ 1 h 13"/>
                <a:gd name="T6" fmla="*/ 15 w 16"/>
                <a:gd name="T7" fmla="*/ 0 h 13"/>
                <a:gd name="T8" fmla="*/ 16 w 16"/>
                <a:gd name="T9" fmla="*/ 0 h 13"/>
                <a:gd name="T10" fmla="*/ 16 w 16"/>
                <a:gd name="T11" fmla="*/ 2 h 13"/>
                <a:gd name="T12" fmla="*/ 15 w 16"/>
                <a:gd name="T13" fmla="*/ 3 h 13"/>
                <a:gd name="T14" fmla="*/ 15 w 16"/>
                <a:gd name="T15" fmla="*/ 6 h 13"/>
                <a:gd name="T16" fmla="*/ 15 w 16"/>
                <a:gd name="T17" fmla="*/ 7 h 13"/>
                <a:gd name="T18" fmla="*/ 15 w 16"/>
                <a:gd name="T19" fmla="*/ 9 h 13"/>
                <a:gd name="T20" fmla="*/ 14 w 16"/>
                <a:gd name="T21" fmla="*/ 10 h 13"/>
                <a:gd name="T22" fmla="*/ 13 w 16"/>
                <a:gd name="T23" fmla="*/ 12 h 13"/>
                <a:gd name="T24" fmla="*/ 12 w 16"/>
                <a:gd name="T25" fmla="*/ 12 h 13"/>
                <a:gd name="T26" fmla="*/ 7 w 16"/>
                <a:gd name="T27" fmla="*/ 12 h 13"/>
                <a:gd name="T28" fmla="*/ 7 w 16"/>
                <a:gd name="T29" fmla="*/ 11 h 13"/>
                <a:gd name="T30" fmla="*/ 2 w 16"/>
                <a:gd name="T31" fmla="*/ 12 h 13"/>
                <a:gd name="T32" fmla="*/ 0 w 16"/>
                <a:gd name="T33" fmla="*/ 7 h 13"/>
                <a:gd name="T34" fmla="*/ 4 w 16"/>
                <a:gd name="T35" fmla="*/ 5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 h="13">
                  <a:moveTo>
                    <a:pt x="4" y="5"/>
                  </a:moveTo>
                  <a:cubicBezTo>
                    <a:pt x="8" y="1"/>
                    <a:pt x="8" y="1"/>
                    <a:pt x="8" y="1"/>
                  </a:cubicBezTo>
                  <a:cubicBezTo>
                    <a:pt x="9" y="1"/>
                    <a:pt x="9" y="1"/>
                    <a:pt x="10" y="1"/>
                  </a:cubicBezTo>
                  <a:cubicBezTo>
                    <a:pt x="15" y="0"/>
                    <a:pt x="15" y="0"/>
                    <a:pt x="15" y="0"/>
                  </a:cubicBezTo>
                  <a:cubicBezTo>
                    <a:pt x="15" y="0"/>
                    <a:pt x="15" y="0"/>
                    <a:pt x="16" y="0"/>
                  </a:cubicBezTo>
                  <a:cubicBezTo>
                    <a:pt x="16" y="1"/>
                    <a:pt x="16" y="2"/>
                    <a:pt x="16" y="2"/>
                  </a:cubicBezTo>
                  <a:cubicBezTo>
                    <a:pt x="15" y="3"/>
                    <a:pt x="15" y="3"/>
                    <a:pt x="15" y="3"/>
                  </a:cubicBezTo>
                  <a:cubicBezTo>
                    <a:pt x="16" y="4"/>
                    <a:pt x="16" y="5"/>
                    <a:pt x="15" y="6"/>
                  </a:cubicBezTo>
                  <a:cubicBezTo>
                    <a:pt x="15" y="7"/>
                    <a:pt x="15" y="7"/>
                    <a:pt x="15" y="7"/>
                  </a:cubicBezTo>
                  <a:cubicBezTo>
                    <a:pt x="15" y="7"/>
                    <a:pt x="15" y="8"/>
                    <a:pt x="15" y="9"/>
                  </a:cubicBezTo>
                  <a:cubicBezTo>
                    <a:pt x="14" y="10"/>
                    <a:pt x="14" y="10"/>
                    <a:pt x="14" y="10"/>
                  </a:cubicBezTo>
                  <a:cubicBezTo>
                    <a:pt x="14" y="10"/>
                    <a:pt x="14" y="11"/>
                    <a:pt x="13" y="12"/>
                  </a:cubicBezTo>
                  <a:cubicBezTo>
                    <a:pt x="12" y="12"/>
                    <a:pt x="12" y="12"/>
                    <a:pt x="12" y="12"/>
                  </a:cubicBezTo>
                  <a:cubicBezTo>
                    <a:pt x="11" y="13"/>
                    <a:pt x="9" y="12"/>
                    <a:pt x="7" y="12"/>
                  </a:cubicBezTo>
                  <a:cubicBezTo>
                    <a:pt x="7" y="11"/>
                    <a:pt x="7" y="11"/>
                    <a:pt x="7" y="11"/>
                  </a:cubicBezTo>
                  <a:cubicBezTo>
                    <a:pt x="2" y="12"/>
                    <a:pt x="2" y="12"/>
                    <a:pt x="2" y="12"/>
                  </a:cubicBezTo>
                  <a:cubicBezTo>
                    <a:pt x="0" y="7"/>
                    <a:pt x="0" y="7"/>
                    <a:pt x="0" y="7"/>
                  </a:cubicBezTo>
                  <a:lnTo>
                    <a:pt x="4" y="5"/>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1" name="Freeform 663">
              <a:extLst>
                <a:ext uri="{FF2B5EF4-FFF2-40B4-BE49-F238E27FC236}">
                  <a16:creationId xmlns:a16="http://schemas.microsoft.com/office/drawing/2014/main" id="{3D1A1094-1702-4559-AA41-3342DAEE8C29}"/>
                </a:ext>
              </a:extLst>
            </p:cNvPr>
            <p:cNvSpPr>
              <a:spLocks/>
            </p:cNvSpPr>
            <p:nvPr/>
          </p:nvSpPr>
          <p:spPr bwMode="auto">
            <a:xfrm>
              <a:off x="5327237" y="5716015"/>
              <a:ext cx="17738" cy="23196"/>
            </a:xfrm>
            <a:custGeom>
              <a:avLst/>
              <a:gdLst>
                <a:gd name="T0" fmla="*/ 0 w 13"/>
                <a:gd name="T1" fmla="*/ 6 h 17"/>
                <a:gd name="T2" fmla="*/ 6 w 13"/>
                <a:gd name="T3" fmla="*/ 0 h 17"/>
                <a:gd name="T4" fmla="*/ 13 w 13"/>
                <a:gd name="T5" fmla="*/ 13 h 17"/>
                <a:gd name="T6" fmla="*/ 9 w 13"/>
                <a:gd name="T7" fmla="*/ 17 h 17"/>
                <a:gd name="T8" fmla="*/ 0 w 13"/>
                <a:gd name="T9" fmla="*/ 6 h 17"/>
              </a:gdLst>
              <a:ahLst/>
              <a:cxnLst>
                <a:cxn ang="0">
                  <a:pos x="T0" y="T1"/>
                </a:cxn>
                <a:cxn ang="0">
                  <a:pos x="T2" y="T3"/>
                </a:cxn>
                <a:cxn ang="0">
                  <a:pos x="T4" y="T5"/>
                </a:cxn>
                <a:cxn ang="0">
                  <a:pos x="T6" y="T7"/>
                </a:cxn>
                <a:cxn ang="0">
                  <a:pos x="T8" y="T9"/>
                </a:cxn>
              </a:cxnLst>
              <a:rect l="0" t="0" r="r" b="b"/>
              <a:pathLst>
                <a:path w="13" h="17">
                  <a:moveTo>
                    <a:pt x="0" y="6"/>
                  </a:moveTo>
                  <a:lnTo>
                    <a:pt x="6" y="0"/>
                  </a:lnTo>
                  <a:lnTo>
                    <a:pt x="13" y="13"/>
                  </a:lnTo>
                  <a:lnTo>
                    <a:pt x="9" y="17"/>
                  </a:lnTo>
                  <a:lnTo>
                    <a:pt x="0"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2" name="Freeform 664">
              <a:extLst>
                <a:ext uri="{FF2B5EF4-FFF2-40B4-BE49-F238E27FC236}">
                  <a16:creationId xmlns:a16="http://schemas.microsoft.com/office/drawing/2014/main" id="{423C2B52-7CB6-4040-8D02-D538C717C8A8}"/>
                </a:ext>
              </a:extLst>
            </p:cNvPr>
            <p:cNvSpPr>
              <a:spLocks/>
            </p:cNvSpPr>
            <p:nvPr/>
          </p:nvSpPr>
          <p:spPr bwMode="auto">
            <a:xfrm>
              <a:off x="5227631" y="5721473"/>
              <a:ext cx="117345" cy="54579"/>
            </a:xfrm>
            <a:custGeom>
              <a:avLst/>
              <a:gdLst>
                <a:gd name="T0" fmla="*/ 3 w 47"/>
                <a:gd name="T1" fmla="*/ 10 h 22"/>
                <a:gd name="T2" fmla="*/ 0 w 47"/>
                <a:gd name="T3" fmla="*/ 20 h 22"/>
                <a:gd name="T4" fmla="*/ 27 w 47"/>
                <a:gd name="T5" fmla="*/ 22 h 22"/>
                <a:gd name="T6" fmla="*/ 30 w 47"/>
                <a:gd name="T7" fmla="*/ 21 h 22"/>
                <a:gd name="T8" fmla="*/ 47 w 47"/>
                <a:gd name="T9" fmla="*/ 7 h 22"/>
                <a:gd name="T10" fmla="*/ 41 w 47"/>
                <a:gd name="T11" fmla="*/ 0 h 22"/>
                <a:gd name="T12" fmla="*/ 25 w 47"/>
                <a:gd name="T13" fmla="*/ 13 h 22"/>
                <a:gd name="T14" fmla="*/ 3 w 47"/>
                <a:gd name="T15" fmla="*/ 10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22">
                  <a:moveTo>
                    <a:pt x="3" y="10"/>
                  </a:moveTo>
                  <a:cubicBezTo>
                    <a:pt x="0" y="20"/>
                    <a:pt x="0" y="20"/>
                    <a:pt x="0" y="20"/>
                  </a:cubicBezTo>
                  <a:cubicBezTo>
                    <a:pt x="27" y="22"/>
                    <a:pt x="27" y="22"/>
                    <a:pt x="27" y="22"/>
                  </a:cubicBezTo>
                  <a:cubicBezTo>
                    <a:pt x="28" y="22"/>
                    <a:pt x="29" y="22"/>
                    <a:pt x="30" y="21"/>
                  </a:cubicBezTo>
                  <a:cubicBezTo>
                    <a:pt x="47" y="7"/>
                    <a:pt x="47" y="7"/>
                    <a:pt x="47" y="7"/>
                  </a:cubicBezTo>
                  <a:cubicBezTo>
                    <a:pt x="41" y="0"/>
                    <a:pt x="41" y="0"/>
                    <a:pt x="41" y="0"/>
                  </a:cubicBezTo>
                  <a:cubicBezTo>
                    <a:pt x="25" y="13"/>
                    <a:pt x="25" y="13"/>
                    <a:pt x="25" y="13"/>
                  </a:cubicBezTo>
                  <a:lnTo>
                    <a:pt x="3" y="1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3" name="Freeform 665">
              <a:extLst>
                <a:ext uri="{FF2B5EF4-FFF2-40B4-BE49-F238E27FC236}">
                  <a16:creationId xmlns:a16="http://schemas.microsoft.com/office/drawing/2014/main" id="{33716EA2-E1BC-47F8-9C14-5713BDD05A0F}"/>
                </a:ext>
              </a:extLst>
            </p:cNvPr>
            <p:cNvSpPr>
              <a:spLocks/>
            </p:cNvSpPr>
            <p:nvPr/>
          </p:nvSpPr>
          <p:spPr bwMode="auto">
            <a:xfrm>
              <a:off x="5432302" y="5995732"/>
              <a:ext cx="31383" cy="9551"/>
            </a:xfrm>
            <a:custGeom>
              <a:avLst/>
              <a:gdLst>
                <a:gd name="T0" fmla="*/ 10 w 12"/>
                <a:gd name="T1" fmla="*/ 4 h 4"/>
                <a:gd name="T2" fmla="*/ 10 w 12"/>
                <a:gd name="T3" fmla="*/ 4 h 4"/>
                <a:gd name="T4" fmla="*/ 1 w 12"/>
                <a:gd name="T5" fmla="*/ 3 h 4"/>
                <a:gd name="T6" fmla="*/ 0 w 12"/>
                <a:gd name="T7" fmla="*/ 1 h 4"/>
                <a:gd name="T8" fmla="*/ 2 w 12"/>
                <a:gd name="T9" fmla="*/ 0 h 4"/>
                <a:gd name="T10" fmla="*/ 10 w 12"/>
                <a:gd name="T11" fmla="*/ 1 h 4"/>
                <a:gd name="T12" fmla="*/ 12 w 12"/>
                <a:gd name="T13" fmla="*/ 3 h 4"/>
                <a:gd name="T14" fmla="*/ 10 w 12"/>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4">
                  <a:moveTo>
                    <a:pt x="10" y="4"/>
                  </a:moveTo>
                  <a:cubicBezTo>
                    <a:pt x="10" y="4"/>
                    <a:pt x="10" y="4"/>
                    <a:pt x="10" y="4"/>
                  </a:cubicBezTo>
                  <a:cubicBezTo>
                    <a:pt x="5" y="4"/>
                    <a:pt x="1" y="3"/>
                    <a:pt x="1" y="3"/>
                  </a:cubicBezTo>
                  <a:cubicBezTo>
                    <a:pt x="0" y="3"/>
                    <a:pt x="0" y="2"/>
                    <a:pt x="0" y="1"/>
                  </a:cubicBezTo>
                  <a:cubicBezTo>
                    <a:pt x="0" y="0"/>
                    <a:pt x="1" y="0"/>
                    <a:pt x="2" y="0"/>
                  </a:cubicBezTo>
                  <a:cubicBezTo>
                    <a:pt x="2" y="0"/>
                    <a:pt x="6" y="1"/>
                    <a:pt x="10" y="1"/>
                  </a:cubicBezTo>
                  <a:cubicBezTo>
                    <a:pt x="11" y="1"/>
                    <a:pt x="12" y="2"/>
                    <a:pt x="12" y="3"/>
                  </a:cubicBezTo>
                  <a:cubicBezTo>
                    <a:pt x="12" y="4"/>
                    <a:pt x="11" y="4"/>
                    <a:pt x="10" y="4"/>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4" name="Freeform 666">
              <a:extLst>
                <a:ext uri="{FF2B5EF4-FFF2-40B4-BE49-F238E27FC236}">
                  <a16:creationId xmlns:a16="http://schemas.microsoft.com/office/drawing/2014/main" id="{982757A5-4CE9-4222-BA07-F58F21CD95D8}"/>
                </a:ext>
              </a:extLst>
            </p:cNvPr>
            <p:cNvSpPr>
              <a:spLocks/>
            </p:cNvSpPr>
            <p:nvPr/>
          </p:nvSpPr>
          <p:spPr bwMode="auto">
            <a:xfrm>
              <a:off x="5058436" y="5982087"/>
              <a:ext cx="73681" cy="17738"/>
            </a:xfrm>
            <a:custGeom>
              <a:avLst/>
              <a:gdLst>
                <a:gd name="T0" fmla="*/ 11 w 29"/>
                <a:gd name="T1" fmla="*/ 7 h 7"/>
                <a:gd name="T2" fmla="*/ 1 w 29"/>
                <a:gd name="T3" fmla="*/ 6 h 7"/>
                <a:gd name="T4" fmla="*/ 0 w 29"/>
                <a:gd name="T5" fmla="*/ 4 h 7"/>
                <a:gd name="T6" fmla="*/ 2 w 29"/>
                <a:gd name="T7" fmla="*/ 3 h 7"/>
                <a:gd name="T8" fmla="*/ 27 w 29"/>
                <a:gd name="T9" fmla="*/ 0 h 7"/>
                <a:gd name="T10" fmla="*/ 29 w 29"/>
                <a:gd name="T11" fmla="*/ 1 h 7"/>
                <a:gd name="T12" fmla="*/ 28 w 29"/>
                <a:gd name="T13" fmla="*/ 3 h 7"/>
                <a:gd name="T14" fmla="*/ 11 w 29"/>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7">
                  <a:moveTo>
                    <a:pt x="11" y="7"/>
                  </a:moveTo>
                  <a:cubicBezTo>
                    <a:pt x="7" y="7"/>
                    <a:pt x="3" y="7"/>
                    <a:pt x="1" y="6"/>
                  </a:cubicBezTo>
                  <a:cubicBezTo>
                    <a:pt x="0" y="6"/>
                    <a:pt x="0" y="5"/>
                    <a:pt x="0" y="4"/>
                  </a:cubicBezTo>
                  <a:cubicBezTo>
                    <a:pt x="0" y="3"/>
                    <a:pt x="1" y="3"/>
                    <a:pt x="2" y="3"/>
                  </a:cubicBezTo>
                  <a:cubicBezTo>
                    <a:pt x="7" y="4"/>
                    <a:pt x="18" y="5"/>
                    <a:pt x="27" y="0"/>
                  </a:cubicBezTo>
                  <a:cubicBezTo>
                    <a:pt x="28" y="0"/>
                    <a:pt x="29" y="0"/>
                    <a:pt x="29" y="1"/>
                  </a:cubicBezTo>
                  <a:cubicBezTo>
                    <a:pt x="29" y="2"/>
                    <a:pt x="29" y="3"/>
                    <a:pt x="28" y="3"/>
                  </a:cubicBezTo>
                  <a:cubicBezTo>
                    <a:pt x="23" y="6"/>
                    <a:pt x="16" y="7"/>
                    <a:pt x="11" y="7"/>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5" name="Freeform 667">
              <a:extLst>
                <a:ext uri="{FF2B5EF4-FFF2-40B4-BE49-F238E27FC236}">
                  <a16:creationId xmlns:a16="http://schemas.microsoft.com/office/drawing/2014/main" id="{A6F165C1-0859-4932-818C-4E423F53D40B}"/>
                </a:ext>
              </a:extLst>
            </p:cNvPr>
            <p:cNvSpPr>
              <a:spLocks/>
            </p:cNvSpPr>
            <p:nvPr/>
          </p:nvSpPr>
          <p:spPr bwMode="auto">
            <a:xfrm>
              <a:off x="5327237" y="5972536"/>
              <a:ext cx="15009" cy="17738"/>
            </a:xfrm>
            <a:custGeom>
              <a:avLst/>
              <a:gdLst>
                <a:gd name="T0" fmla="*/ 2 w 6"/>
                <a:gd name="T1" fmla="*/ 7 h 7"/>
                <a:gd name="T2" fmla="*/ 1 w 6"/>
                <a:gd name="T3" fmla="*/ 7 h 7"/>
                <a:gd name="T4" fmla="*/ 1 w 6"/>
                <a:gd name="T5" fmla="*/ 5 h 7"/>
                <a:gd name="T6" fmla="*/ 3 w 6"/>
                <a:gd name="T7" fmla="*/ 1 h 7"/>
                <a:gd name="T8" fmla="*/ 5 w 6"/>
                <a:gd name="T9" fmla="*/ 1 h 7"/>
                <a:gd name="T10" fmla="*/ 6 w 6"/>
                <a:gd name="T11" fmla="*/ 3 h 7"/>
                <a:gd name="T12" fmla="*/ 3 w 6"/>
                <a:gd name="T13" fmla="*/ 7 h 7"/>
                <a:gd name="T14" fmla="*/ 2 w 6"/>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7">
                  <a:moveTo>
                    <a:pt x="2" y="7"/>
                  </a:moveTo>
                  <a:cubicBezTo>
                    <a:pt x="2" y="7"/>
                    <a:pt x="1" y="7"/>
                    <a:pt x="1" y="7"/>
                  </a:cubicBezTo>
                  <a:cubicBezTo>
                    <a:pt x="0" y="6"/>
                    <a:pt x="0" y="5"/>
                    <a:pt x="1" y="5"/>
                  </a:cubicBezTo>
                  <a:cubicBezTo>
                    <a:pt x="2" y="4"/>
                    <a:pt x="3" y="3"/>
                    <a:pt x="3" y="1"/>
                  </a:cubicBezTo>
                  <a:cubicBezTo>
                    <a:pt x="4" y="1"/>
                    <a:pt x="5" y="0"/>
                    <a:pt x="5" y="1"/>
                  </a:cubicBezTo>
                  <a:cubicBezTo>
                    <a:pt x="6" y="1"/>
                    <a:pt x="6" y="2"/>
                    <a:pt x="6" y="3"/>
                  </a:cubicBezTo>
                  <a:cubicBezTo>
                    <a:pt x="5" y="4"/>
                    <a:pt x="4" y="6"/>
                    <a:pt x="3" y="7"/>
                  </a:cubicBezTo>
                  <a:cubicBezTo>
                    <a:pt x="3" y="7"/>
                    <a:pt x="2" y="7"/>
                    <a:pt x="2" y="7"/>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6" name="Freeform 668">
              <a:extLst>
                <a:ext uri="{FF2B5EF4-FFF2-40B4-BE49-F238E27FC236}">
                  <a16:creationId xmlns:a16="http://schemas.microsoft.com/office/drawing/2014/main" id="{2285EF78-F30F-42CD-A5C1-EF579B54FF33}"/>
                </a:ext>
              </a:extLst>
            </p:cNvPr>
            <p:cNvSpPr>
              <a:spLocks/>
            </p:cNvSpPr>
            <p:nvPr/>
          </p:nvSpPr>
          <p:spPr bwMode="auto">
            <a:xfrm>
              <a:off x="5237182" y="5999826"/>
              <a:ext cx="75046" cy="15009"/>
            </a:xfrm>
            <a:custGeom>
              <a:avLst/>
              <a:gdLst>
                <a:gd name="T0" fmla="*/ 14 w 30"/>
                <a:gd name="T1" fmla="*/ 6 h 6"/>
                <a:gd name="T2" fmla="*/ 1 w 30"/>
                <a:gd name="T3" fmla="*/ 4 h 6"/>
                <a:gd name="T4" fmla="*/ 0 w 30"/>
                <a:gd name="T5" fmla="*/ 2 h 6"/>
                <a:gd name="T6" fmla="*/ 2 w 30"/>
                <a:gd name="T7" fmla="*/ 1 h 6"/>
                <a:gd name="T8" fmla="*/ 27 w 30"/>
                <a:gd name="T9" fmla="*/ 0 h 6"/>
                <a:gd name="T10" fmla="*/ 29 w 30"/>
                <a:gd name="T11" fmla="*/ 1 h 6"/>
                <a:gd name="T12" fmla="*/ 28 w 30"/>
                <a:gd name="T13" fmla="*/ 3 h 6"/>
                <a:gd name="T14" fmla="*/ 14 w 30"/>
                <a:gd name="T15" fmla="*/ 6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6">
                  <a:moveTo>
                    <a:pt x="14" y="6"/>
                  </a:moveTo>
                  <a:cubicBezTo>
                    <a:pt x="7" y="6"/>
                    <a:pt x="1" y="4"/>
                    <a:pt x="1" y="4"/>
                  </a:cubicBezTo>
                  <a:cubicBezTo>
                    <a:pt x="0" y="4"/>
                    <a:pt x="0" y="3"/>
                    <a:pt x="0" y="2"/>
                  </a:cubicBezTo>
                  <a:cubicBezTo>
                    <a:pt x="0" y="1"/>
                    <a:pt x="1" y="1"/>
                    <a:pt x="2" y="1"/>
                  </a:cubicBezTo>
                  <a:cubicBezTo>
                    <a:pt x="2" y="1"/>
                    <a:pt x="16" y="5"/>
                    <a:pt x="27" y="0"/>
                  </a:cubicBezTo>
                  <a:cubicBezTo>
                    <a:pt x="28" y="0"/>
                    <a:pt x="29" y="0"/>
                    <a:pt x="29" y="1"/>
                  </a:cubicBezTo>
                  <a:cubicBezTo>
                    <a:pt x="30" y="2"/>
                    <a:pt x="29" y="3"/>
                    <a:pt x="28" y="3"/>
                  </a:cubicBezTo>
                  <a:cubicBezTo>
                    <a:pt x="24" y="5"/>
                    <a:pt x="19" y="6"/>
                    <a:pt x="14" y="6"/>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7" name="Freeform 669">
              <a:extLst>
                <a:ext uri="{FF2B5EF4-FFF2-40B4-BE49-F238E27FC236}">
                  <a16:creationId xmlns:a16="http://schemas.microsoft.com/office/drawing/2014/main" id="{4E50F650-B035-42F9-A6B8-9F1A2C00C3CF}"/>
                </a:ext>
              </a:extLst>
            </p:cNvPr>
            <p:cNvSpPr>
              <a:spLocks/>
            </p:cNvSpPr>
            <p:nvPr/>
          </p:nvSpPr>
          <p:spPr bwMode="auto">
            <a:xfrm>
              <a:off x="5473236" y="5744669"/>
              <a:ext cx="9551" cy="9551"/>
            </a:xfrm>
            <a:custGeom>
              <a:avLst/>
              <a:gdLst>
                <a:gd name="T0" fmla="*/ 4 w 4"/>
                <a:gd name="T1" fmla="*/ 0 h 4"/>
                <a:gd name="T2" fmla="*/ 2 w 4"/>
                <a:gd name="T3" fmla="*/ 4 h 4"/>
                <a:gd name="T4" fmla="*/ 4 w 4"/>
                <a:gd name="T5" fmla="*/ 0 h 4"/>
              </a:gdLst>
              <a:ahLst/>
              <a:cxnLst>
                <a:cxn ang="0">
                  <a:pos x="T0" y="T1"/>
                </a:cxn>
                <a:cxn ang="0">
                  <a:pos x="T2" y="T3"/>
                </a:cxn>
                <a:cxn ang="0">
                  <a:pos x="T4" y="T5"/>
                </a:cxn>
              </a:cxnLst>
              <a:rect l="0" t="0" r="r" b="b"/>
              <a:pathLst>
                <a:path w="4" h="4">
                  <a:moveTo>
                    <a:pt x="4" y="0"/>
                  </a:moveTo>
                  <a:cubicBezTo>
                    <a:pt x="2" y="4"/>
                    <a:pt x="2" y="4"/>
                    <a:pt x="2" y="4"/>
                  </a:cubicBezTo>
                  <a:cubicBezTo>
                    <a:pt x="2" y="4"/>
                    <a:pt x="0" y="1"/>
                    <a:pt x="4" y="0"/>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8" name="Freeform 670">
              <a:extLst>
                <a:ext uri="{FF2B5EF4-FFF2-40B4-BE49-F238E27FC236}">
                  <a16:creationId xmlns:a16="http://schemas.microsoft.com/office/drawing/2014/main" id="{AEA37AC0-2DD1-4D77-98B5-28705F996A52}"/>
                </a:ext>
              </a:extLst>
            </p:cNvPr>
            <p:cNvSpPr>
              <a:spLocks/>
            </p:cNvSpPr>
            <p:nvPr/>
          </p:nvSpPr>
          <p:spPr bwMode="auto">
            <a:xfrm>
              <a:off x="5455498" y="5731025"/>
              <a:ext cx="69588" cy="35476"/>
            </a:xfrm>
            <a:custGeom>
              <a:avLst/>
              <a:gdLst>
                <a:gd name="T0" fmla="*/ 27 w 28"/>
                <a:gd name="T1" fmla="*/ 0 h 14"/>
                <a:gd name="T2" fmla="*/ 10 w 28"/>
                <a:gd name="T3" fmla="*/ 12 h 14"/>
                <a:gd name="T4" fmla="*/ 0 w 28"/>
                <a:gd name="T5" fmla="*/ 13 h 14"/>
                <a:gd name="T6" fmla="*/ 13 w 28"/>
                <a:gd name="T7" fmla="*/ 14 h 14"/>
                <a:gd name="T8" fmla="*/ 16 w 28"/>
                <a:gd name="T9" fmla="*/ 13 h 14"/>
                <a:gd name="T10" fmla="*/ 28 w 28"/>
                <a:gd name="T11" fmla="*/ 1 h 14"/>
                <a:gd name="T12" fmla="*/ 27 w 28"/>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28" h="14">
                  <a:moveTo>
                    <a:pt x="27" y="0"/>
                  </a:moveTo>
                  <a:cubicBezTo>
                    <a:pt x="10" y="12"/>
                    <a:pt x="10" y="12"/>
                    <a:pt x="10" y="12"/>
                  </a:cubicBezTo>
                  <a:cubicBezTo>
                    <a:pt x="0" y="13"/>
                    <a:pt x="0" y="13"/>
                    <a:pt x="0" y="13"/>
                  </a:cubicBezTo>
                  <a:cubicBezTo>
                    <a:pt x="13" y="14"/>
                    <a:pt x="13" y="14"/>
                    <a:pt x="13" y="14"/>
                  </a:cubicBezTo>
                  <a:cubicBezTo>
                    <a:pt x="14" y="14"/>
                    <a:pt x="15" y="14"/>
                    <a:pt x="16" y="13"/>
                  </a:cubicBezTo>
                  <a:cubicBezTo>
                    <a:pt x="28" y="1"/>
                    <a:pt x="28" y="1"/>
                    <a:pt x="28" y="1"/>
                  </a:cubicBezTo>
                  <a:lnTo>
                    <a:pt x="27"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9" name="Freeform 671">
              <a:extLst>
                <a:ext uri="{FF2B5EF4-FFF2-40B4-BE49-F238E27FC236}">
                  <a16:creationId xmlns:a16="http://schemas.microsoft.com/office/drawing/2014/main" id="{6B63890C-886B-4874-A35F-A876E6AD8E34}"/>
                </a:ext>
              </a:extLst>
            </p:cNvPr>
            <p:cNvSpPr>
              <a:spLocks/>
            </p:cNvSpPr>
            <p:nvPr/>
          </p:nvSpPr>
          <p:spPr bwMode="auto">
            <a:xfrm>
              <a:off x="5219444" y="5733754"/>
              <a:ext cx="125531" cy="42299"/>
            </a:xfrm>
            <a:custGeom>
              <a:avLst/>
              <a:gdLst>
                <a:gd name="T0" fmla="*/ 48 w 50"/>
                <a:gd name="T1" fmla="*/ 0 h 17"/>
                <a:gd name="T2" fmla="*/ 31 w 50"/>
                <a:gd name="T3" fmla="*/ 13 h 17"/>
                <a:gd name="T4" fmla="*/ 28 w 50"/>
                <a:gd name="T5" fmla="*/ 14 h 17"/>
                <a:gd name="T6" fmla="*/ 0 w 50"/>
                <a:gd name="T7" fmla="*/ 15 h 17"/>
                <a:gd name="T8" fmla="*/ 3 w 50"/>
                <a:gd name="T9" fmla="*/ 16 h 17"/>
                <a:gd name="T10" fmla="*/ 30 w 50"/>
                <a:gd name="T11" fmla="*/ 17 h 17"/>
                <a:gd name="T12" fmla="*/ 33 w 50"/>
                <a:gd name="T13" fmla="*/ 16 h 17"/>
                <a:gd name="T14" fmla="*/ 50 w 50"/>
                <a:gd name="T15" fmla="*/ 2 h 17"/>
                <a:gd name="T16" fmla="*/ 48 w 50"/>
                <a:gd name="T1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7">
                  <a:moveTo>
                    <a:pt x="48" y="0"/>
                  </a:moveTo>
                  <a:cubicBezTo>
                    <a:pt x="31" y="13"/>
                    <a:pt x="31" y="13"/>
                    <a:pt x="31" y="13"/>
                  </a:cubicBezTo>
                  <a:cubicBezTo>
                    <a:pt x="30" y="14"/>
                    <a:pt x="29" y="14"/>
                    <a:pt x="28" y="14"/>
                  </a:cubicBezTo>
                  <a:cubicBezTo>
                    <a:pt x="0" y="15"/>
                    <a:pt x="0" y="15"/>
                    <a:pt x="0" y="15"/>
                  </a:cubicBezTo>
                  <a:cubicBezTo>
                    <a:pt x="3" y="16"/>
                    <a:pt x="3" y="16"/>
                    <a:pt x="3" y="16"/>
                  </a:cubicBezTo>
                  <a:cubicBezTo>
                    <a:pt x="30" y="17"/>
                    <a:pt x="30" y="17"/>
                    <a:pt x="30" y="17"/>
                  </a:cubicBezTo>
                  <a:cubicBezTo>
                    <a:pt x="31" y="17"/>
                    <a:pt x="32" y="17"/>
                    <a:pt x="33" y="16"/>
                  </a:cubicBezTo>
                  <a:cubicBezTo>
                    <a:pt x="50" y="2"/>
                    <a:pt x="50" y="2"/>
                    <a:pt x="50" y="2"/>
                  </a:cubicBezTo>
                  <a:lnTo>
                    <a:pt x="48" y="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0" name="Oval 672">
              <a:extLst>
                <a:ext uri="{FF2B5EF4-FFF2-40B4-BE49-F238E27FC236}">
                  <a16:creationId xmlns:a16="http://schemas.microsoft.com/office/drawing/2014/main" id="{0882BFC5-B09D-49D1-97EB-E51404D32912}"/>
                </a:ext>
              </a:extLst>
            </p:cNvPr>
            <p:cNvSpPr>
              <a:spLocks noChangeArrowheads="1"/>
            </p:cNvSpPr>
            <p:nvPr/>
          </p:nvSpPr>
          <p:spPr bwMode="auto">
            <a:xfrm>
              <a:off x="5335424" y="5736483"/>
              <a:ext cx="4093" cy="5458"/>
            </a:xfrm>
            <a:prstGeom prst="ellipse">
              <a:avLst/>
            </a:pr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1" name="Freeform 673">
              <a:extLst>
                <a:ext uri="{FF2B5EF4-FFF2-40B4-BE49-F238E27FC236}">
                  <a16:creationId xmlns:a16="http://schemas.microsoft.com/office/drawing/2014/main" id="{72E9784D-B502-4BA8-9B66-FC0B5BF29A5C}"/>
                </a:ext>
              </a:extLst>
            </p:cNvPr>
            <p:cNvSpPr>
              <a:spLocks/>
            </p:cNvSpPr>
            <p:nvPr/>
          </p:nvSpPr>
          <p:spPr bwMode="auto">
            <a:xfrm>
              <a:off x="5237182" y="5741940"/>
              <a:ext cx="20467" cy="6822"/>
            </a:xfrm>
            <a:custGeom>
              <a:avLst/>
              <a:gdLst>
                <a:gd name="T0" fmla="*/ 8 w 8"/>
                <a:gd name="T1" fmla="*/ 3 h 3"/>
                <a:gd name="T2" fmla="*/ 0 w 8"/>
                <a:gd name="T3" fmla="*/ 2 h 3"/>
                <a:gd name="T4" fmla="*/ 2 w 8"/>
                <a:gd name="T5" fmla="*/ 0 h 3"/>
                <a:gd name="T6" fmla="*/ 8 w 8"/>
                <a:gd name="T7" fmla="*/ 3 h 3"/>
              </a:gdLst>
              <a:ahLst/>
              <a:cxnLst>
                <a:cxn ang="0">
                  <a:pos x="T0" y="T1"/>
                </a:cxn>
                <a:cxn ang="0">
                  <a:pos x="T2" y="T3"/>
                </a:cxn>
                <a:cxn ang="0">
                  <a:pos x="T4" y="T5"/>
                </a:cxn>
                <a:cxn ang="0">
                  <a:pos x="T6" y="T7"/>
                </a:cxn>
              </a:cxnLst>
              <a:rect l="0" t="0" r="r" b="b"/>
              <a:pathLst>
                <a:path w="8" h="3">
                  <a:moveTo>
                    <a:pt x="8" y="3"/>
                  </a:moveTo>
                  <a:cubicBezTo>
                    <a:pt x="0" y="2"/>
                    <a:pt x="0" y="2"/>
                    <a:pt x="0" y="2"/>
                  </a:cubicBezTo>
                  <a:cubicBezTo>
                    <a:pt x="2" y="0"/>
                    <a:pt x="2" y="0"/>
                    <a:pt x="2" y="0"/>
                  </a:cubicBezTo>
                  <a:cubicBezTo>
                    <a:pt x="2" y="0"/>
                    <a:pt x="5" y="1"/>
                    <a:pt x="8" y="3"/>
                  </a:cubicBez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2" name="Freeform 674">
              <a:extLst>
                <a:ext uri="{FF2B5EF4-FFF2-40B4-BE49-F238E27FC236}">
                  <a16:creationId xmlns:a16="http://schemas.microsoft.com/office/drawing/2014/main" id="{52423193-CBF9-4A84-A3F7-7502DFD25518}"/>
                </a:ext>
              </a:extLst>
            </p:cNvPr>
            <p:cNvSpPr>
              <a:spLocks/>
            </p:cNvSpPr>
            <p:nvPr/>
          </p:nvSpPr>
          <p:spPr bwMode="auto">
            <a:xfrm>
              <a:off x="5194884" y="5912499"/>
              <a:ext cx="66859" cy="99606"/>
            </a:xfrm>
            <a:custGeom>
              <a:avLst/>
              <a:gdLst>
                <a:gd name="T0" fmla="*/ 10 w 27"/>
                <a:gd name="T1" fmla="*/ 35 h 40"/>
                <a:gd name="T2" fmla="*/ 8 w 27"/>
                <a:gd name="T3" fmla="*/ 35 h 40"/>
                <a:gd name="T4" fmla="*/ 0 w 27"/>
                <a:gd name="T5" fmla="*/ 32 h 40"/>
                <a:gd name="T6" fmla="*/ 2 w 27"/>
                <a:gd name="T7" fmla="*/ 35 h 40"/>
                <a:gd name="T8" fmla="*/ 8 w 27"/>
                <a:gd name="T9" fmla="*/ 38 h 40"/>
                <a:gd name="T10" fmla="*/ 15 w 27"/>
                <a:gd name="T11" fmla="*/ 36 h 40"/>
                <a:gd name="T12" fmla="*/ 26 w 27"/>
                <a:gd name="T13" fmla="*/ 10 h 40"/>
                <a:gd name="T14" fmla="*/ 26 w 27"/>
                <a:gd name="T15" fmla="*/ 5 h 40"/>
                <a:gd name="T16" fmla="*/ 26 w 27"/>
                <a:gd name="T17" fmla="*/ 5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9" y="35"/>
                    <a:pt x="9" y="36"/>
                    <a:pt x="8" y="35"/>
                  </a:cubicBezTo>
                  <a:cubicBezTo>
                    <a:pt x="0" y="32"/>
                    <a:pt x="0" y="32"/>
                    <a:pt x="0" y="32"/>
                  </a:cubicBezTo>
                  <a:cubicBezTo>
                    <a:pt x="0" y="33"/>
                    <a:pt x="1" y="34"/>
                    <a:pt x="2" y="35"/>
                  </a:cubicBezTo>
                  <a:cubicBezTo>
                    <a:pt x="8" y="38"/>
                    <a:pt x="8" y="38"/>
                    <a:pt x="8" y="38"/>
                  </a:cubicBezTo>
                  <a:cubicBezTo>
                    <a:pt x="11" y="40"/>
                    <a:pt x="14" y="39"/>
                    <a:pt x="15" y="36"/>
                  </a:cubicBezTo>
                  <a:cubicBezTo>
                    <a:pt x="26" y="10"/>
                    <a:pt x="26" y="10"/>
                    <a:pt x="26" y="10"/>
                  </a:cubicBezTo>
                  <a:cubicBezTo>
                    <a:pt x="27" y="8"/>
                    <a:pt x="27" y="7"/>
                    <a:pt x="26" y="5"/>
                  </a:cubicBezTo>
                  <a:cubicBezTo>
                    <a:pt x="26" y="5"/>
                    <a:pt x="26" y="5"/>
                    <a:pt x="26" y="5"/>
                  </a:cubicBezTo>
                  <a:cubicBezTo>
                    <a:pt x="26" y="3"/>
                    <a:pt x="26" y="1"/>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grpSp>
      <p:sp>
        <p:nvSpPr>
          <p:cNvPr id="113" name="Rectangle: Rounded Corners 112">
            <a:extLst>
              <a:ext uri="{FF2B5EF4-FFF2-40B4-BE49-F238E27FC236}">
                <a16:creationId xmlns:a16="http://schemas.microsoft.com/office/drawing/2014/main" id="{676E08DA-CE8B-472F-9BB9-1AB16D390DFD}"/>
              </a:ext>
            </a:extLst>
          </p:cNvPr>
          <p:cNvSpPr/>
          <p:nvPr/>
        </p:nvSpPr>
        <p:spPr bwMode="auto">
          <a:xfrm>
            <a:off x="127821" y="5168051"/>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A)</a:t>
            </a:r>
            <a:br>
              <a:rPr lang="en-US" sz="1765" dirty="0">
                <a:gradFill>
                  <a:gsLst>
                    <a:gs pos="0">
                      <a:srgbClr val="FFFFFF"/>
                    </a:gs>
                    <a:gs pos="100000">
                      <a:srgbClr val="FFFFFF"/>
                    </a:gs>
                  </a:gsLst>
                  <a:lin ang="5400000" scaled="0"/>
                </a:gradFill>
                <a:latin typeface="Segoe UI"/>
                <a:ea typeface="Segoe UI" pitchFamily="34" charset="0"/>
                <a:cs typeface="Segoe UI" pitchFamily="34" charset="0"/>
              </a:rPr>
            </a:br>
            <a:r>
              <a:rPr lang="en-US" sz="1770" dirty="0">
                <a:gradFill>
                  <a:gsLst>
                    <a:gs pos="0">
                      <a:srgbClr val="FFFFFF"/>
                    </a:gs>
                    <a:gs pos="100000">
                      <a:srgbClr val="FFFFFF"/>
                    </a:gs>
                  </a:gsLst>
                  <a:lin ang="5400000" scaled="0"/>
                </a:gradFill>
                <a:latin typeface="Segoe UI"/>
                <a:ea typeface="Segoe UI" pitchFamily="34" charset="0"/>
                <a:cs typeface="Segoe UI" pitchFamily="34" charset="0"/>
              </a:rPr>
              <a:t>I.R.</a:t>
            </a:r>
          </a:p>
        </p:txBody>
      </p:sp>
      <p:sp>
        <p:nvSpPr>
          <p:cNvPr id="114" name="Rectangle: Rounded Corners 113">
            <a:extLst>
              <a:ext uri="{FF2B5EF4-FFF2-40B4-BE49-F238E27FC236}">
                <a16:creationId xmlns:a16="http://schemas.microsoft.com/office/drawing/2014/main" id="{B442251D-152A-4B3D-9D54-3860BE9BCC98}"/>
              </a:ext>
            </a:extLst>
          </p:cNvPr>
          <p:cNvSpPr/>
          <p:nvPr/>
        </p:nvSpPr>
        <p:spPr bwMode="auto">
          <a:xfrm>
            <a:off x="2678798" y="5168051"/>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C)</a:t>
            </a:r>
          </a:p>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Table</a:t>
            </a:r>
          </a:p>
        </p:txBody>
      </p:sp>
      <p:sp>
        <p:nvSpPr>
          <p:cNvPr id="4" name="Rectangle: Rounded Corners 3">
            <a:extLst>
              <a:ext uri="{FF2B5EF4-FFF2-40B4-BE49-F238E27FC236}">
                <a16:creationId xmlns:a16="http://schemas.microsoft.com/office/drawing/2014/main" id="{5700E8F9-699D-4F16-9204-5D993B705A5D}"/>
              </a:ext>
            </a:extLst>
          </p:cNvPr>
          <p:cNvSpPr/>
          <p:nvPr/>
        </p:nvSpPr>
        <p:spPr bwMode="auto">
          <a:xfrm>
            <a:off x="3954288" y="5168051"/>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D)</a:t>
            </a:r>
            <a:br>
              <a:rPr lang="en-US" sz="1765" dirty="0">
                <a:gradFill>
                  <a:gsLst>
                    <a:gs pos="0">
                      <a:srgbClr val="FFFFFF"/>
                    </a:gs>
                    <a:gs pos="100000">
                      <a:srgbClr val="FFFFFF"/>
                    </a:gs>
                  </a:gsLst>
                  <a:lin ang="5400000" scaled="0"/>
                </a:gradFill>
                <a:latin typeface="Segoe UI"/>
                <a:ea typeface="Segoe UI" pitchFamily="34" charset="0"/>
                <a:cs typeface="Segoe UI" pitchFamily="34" charset="0"/>
              </a:rPr>
            </a:br>
            <a:r>
              <a:rPr lang="en-US" sz="1765" dirty="0">
                <a:gradFill>
                  <a:gsLst>
                    <a:gs pos="0">
                      <a:srgbClr val="FFFFFF"/>
                    </a:gs>
                    <a:gs pos="100000">
                      <a:srgbClr val="FFFFFF"/>
                    </a:gs>
                  </a:gsLst>
                  <a:lin ang="5400000" scaled="0"/>
                </a:gradFill>
                <a:latin typeface="Segoe UI"/>
                <a:ea typeface="Segoe UI" pitchFamily="34" charset="0"/>
                <a:cs typeface="Segoe UI" pitchFamily="34" charset="0"/>
              </a:rPr>
              <a:t>Activity</a:t>
            </a:r>
          </a:p>
        </p:txBody>
      </p:sp>
      <p:sp>
        <p:nvSpPr>
          <p:cNvPr id="5" name="Rectangle: Rounded Corners 4">
            <a:extLst>
              <a:ext uri="{FF2B5EF4-FFF2-40B4-BE49-F238E27FC236}">
                <a16:creationId xmlns:a16="http://schemas.microsoft.com/office/drawing/2014/main" id="{467C6208-0493-4133-BEBF-FB6225800BC0}"/>
              </a:ext>
            </a:extLst>
          </p:cNvPr>
          <p:cNvSpPr/>
          <p:nvPr/>
        </p:nvSpPr>
        <p:spPr bwMode="auto">
          <a:xfrm>
            <a:off x="1403310" y="5168051"/>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B)</a:t>
            </a:r>
          </a:p>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Linked Service</a:t>
            </a:r>
          </a:p>
        </p:txBody>
      </p:sp>
    </p:spTree>
    <p:extLst>
      <p:ext uri="{BB962C8B-B14F-4D97-AF65-F5344CB8AC3E}">
        <p14:creationId xmlns:p14="http://schemas.microsoft.com/office/powerpoint/2010/main" val="2900287785"/>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6F530C1-452B-4B5E-ACCF-7C3938E0DF56}"/>
              </a:ext>
            </a:extLst>
          </p:cNvPr>
          <p:cNvSpPr>
            <a:spLocks noGrp="1"/>
          </p:cNvSpPr>
          <p:nvPr>
            <p:ph type="title"/>
          </p:nvPr>
        </p:nvSpPr>
        <p:spPr>
          <a:xfrm>
            <a:off x="585217" y="3045595"/>
            <a:ext cx="9144000" cy="488797"/>
          </a:xfrm>
        </p:spPr>
        <p:txBody>
          <a:bodyPr/>
          <a:lstStyle/>
          <a:p>
            <a:r>
              <a:rPr lang="en-US" dirty="0"/>
              <a:t>Microsoft Defender for Cloud for App Service</a:t>
            </a:r>
          </a:p>
        </p:txBody>
      </p:sp>
    </p:spTree>
    <p:extLst>
      <p:ext uri="{BB962C8B-B14F-4D97-AF65-F5344CB8AC3E}">
        <p14:creationId xmlns:p14="http://schemas.microsoft.com/office/powerpoint/2010/main" val="2275681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Microsoft Defender for Cloud for App Service</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74552" y="1760458"/>
            <a:ext cx="7315895" cy="502447"/>
          </a:xfrm>
        </p:spPr>
        <p:txBody>
          <a:bodyPr/>
          <a:lstStyle/>
          <a:p>
            <a:pPr>
              <a:lnSpc>
                <a:spcPct val="100000"/>
              </a:lnSpc>
              <a:spcAft>
                <a:spcPts val="1000"/>
              </a:spcAft>
            </a:pPr>
            <a:r>
              <a:rPr lang="en-US" sz="1800" dirty="0"/>
              <a:t>Microsoft Defender for Cloud for App Service uses the scale of the cloud to identify attacks targeting applications running over App Service. </a:t>
            </a:r>
          </a:p>
          <a:p>
            <a:pPr marL="285750" indent="-285750">
              <a:lnSpc>
                <a:spcPct val="100000"/>
              </a:lnSpc>
              <a:spcAft>
                <a:spcPts val="1000"/>
              </a:spcAft>
              <a:buFont typeface="Arial" panose="020B0604020202020204" pitchFamily="34" charset="0"/>
              <a:buChar char="•"/>
            </a:pPr>
            <a:r>
              <a:rPr lang="en-US" sz="1800" dirty="0"/>
              <a:t>Attackers probe web applications to find and exploit weaknesses. </a:t>
            </a:r>
          </a:p>
          <a:p>
            <a:pPr>
              <a:lnSpc>
                <a:spcPct val="100000"/>
              </a:lnSpc>
              <a:spcAft>
                <a:spcPts val="1000"/>
              </a:spcAft>
            </a:pPr>
            <a:endParaRPr lang="en-US" sz="1800" dirty="0"/>
          </a:p>
          <a:p>
            <a:pPr>
              <a:lnSpc>
                <a:spcPct val="100000"/>
              </a:lnSpc>
              <a:spcAft>
                <a:spcPts val="1000"/>
              </a:spcAft>
            </a:pPr>
            <a:r>
              <a:rPr lang="en-US" sz="1800" dirty="0"/>
              <a:t>Before being routed to specific environments, requests to applications running in Azure go through several gateways, where they're inspected and logged. </a:t>
            </a:r>
          </a:p>
          <a:p>
            <a:pPr marL="285750" indent="-285750">
              <a:lnSpc>
                <a:spcPct val="100000"/>
              </a:lnSpc>
              <a:spcAft>
                <a:spcPts val="1000"/>
              </a:spcAft>
              <a:buFont typeface="Arial" panose="020B0604020202020204" pitchFamily="34" charset="0"/>
              <a:buChar char="•"/>
            </a:pPr>
            <a:r>
              <a:rPr lang="en-US" sz="1800" dirty="0"/>
              <a:t>This data is then used to identify exploits and attackers, and to learn new patterns that will be used later.</a:t>
            </a:r>
            <a:endParaRPr lang="en-US" sz="1800" b="1" dirty="0"/>
          </a:p>
        </p:txBody>
      </p:sp>
      <p:pic>
        <p:nvPicPr>
          <p:cNvPr id="3074" name="Picture 2" descr="Azure App Service - Visual Studio Marketplace">
            <a:extLst>
              <a:ext uri="{FF2B5EF4-FFF2-40B4-BE49-F238E27FC236}">
                <a16:creationId xmlns:a16="http://schemas.microsoft.com/office/drawing/2014/main" id="{4CB408E0-6BB0-498C-868C-05E650514C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05800" y="1663332"/>
            <a:ext cx="2438400" cy="2438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6152954"/>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MITRE ATT&amp;CK Tactics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Microsoft Defender for Cloud monitors for many threats to your App Service resources. The alerts cover almost the complete list of MITRE ATT&amp;CK tactics from pre-attack to command and control. </a:t>
            </a:r>
          </a:p>
          <a:p>
            <a:pPr>
              <a:lnSpc>
                <a:spcPct val="100000"/>
              </a:lnSpc>
              <a:spcAft>
                <a:spcPts val="1000"/>
              </a:spcAft>
            </a:pPr>
            <a:endParaRPr lang="en-US" sz="1800" dirty="0"/>
          </a:p>
          <a:p>
            <a:pPr>
              <a:lnSpc>
                <a:spcPct val="100000"/>
              </a:lnSpc>
              <a:spcAft>
                <a:spcPts val="1000"/>
              </a:spcAft>
            </a:pPr>
            <a:r>
              <a:rPr lang="en-US" sz="1800" dirty="0"/>
              <a:t>Microsoft Defender for Cloud can detect:</a:t>
            </a:r>
          </a:p>
          <a:p>
            <a:pPr marL="285750" indent="-285750">
              <a:lnSpc>
                <a:spcPct val="100000"/>
              </a:lnSpc>
              <a:spcAft>
                <a:spcPts val="1000"/>
              </a:spcAft>
              <a:buFont typeface="Arial" panose="020B0604020202020204" pitchFamily="34" charset="0"/>
              <a:buChar char="•"/>
            </a:pPr>
            <a:r>
              <a:rPr lang="en-US" sz="1800" b="1" dirty="0"/>
              <a:t>Pre-attack threats</a:t>
            </a:r>
            <a:r>
              <a:rPr lang="en-US" sz="1800" dirty="0"/>
              <a:t> - Defender can detect the execution of multiple types of vulnerability scanners that attackers frequently use to probe applications for weaknesses.</a:t>
            </a:r>
          </a:p>
          <a:p>
            <a:pPr marL="285750" indent="-285750">
              <a:lnSpc>
                <a:spcPct val="100000"/>
              </a:lnSpc>
              <a:spcAft>
                <a:spcPts val="1000"/>
              </a:spcAft>
              <a:buFont typeface="Arial" panose="020B0604020202020204" pitchFamily="34" charset="0"/>
              <a:buChar char="•"/>
            </a:pPr>
            <a:r>
              <a:rPr lang="en-US" sz="1800" b="1" dirty="0"/>
              <a:t>Initial access threats</a:t>
            </a:r>
            <a:r>
              <a:rPr lang="en-US" sz="1800" dirty="0"/>
              <a:t> - Microsoft Threat Intelligence powers these alerts that include triggering an alert when a known malicious IP address connects to your Azure App Service FTP interface.</a:t>
            </a:r>
          </a:p>
          <a:p>
            <a:pPr marL="285750" indent="-285750">
              <a:lnSpc>
                <a:spcPct val="100000"/>
              </a:lnSpc>
              <a:spcAft>
                <a:spcPts val="1000"/>
              </a:spcAft>
              <a:buFont typeface="Arial" panose="020B0604020202020204" pitchFamily="34" charset="0"/>
              <a:buChar char="•"/>
            </a:pPr>
            <a:r>
              <a:rPr lang="en-US" sz="1800" b="1" dirty="0"/>
              <a:t>Execution threats</a:t>
            </a:r>
            <a:r>
              <a:rPr lang="en-US" sz="1800" dirty="0"/>
              <a:t> - Defender can detect attempts to run high privilege commands, Linux commands on a Windows App Service, fileless attack behavior, digital currency mining tools, and many other suspicious and malicious code execution activities.</a:t>
            </a:r>
            <a:endParaRPr lang="en-US" sz="1800" b="1" dirty="0"/>
          </a:p>
        </p:txBody>
      </p:sp>
      <p:pic>
        <p:nvPicPr>
          <p:cNvPr id="4098" name="Picture 2" descr="Mitre Corporation - Wikipedia">
            <a:extLst>
              <a:ext uri="{FF2B5EF4-FFF2-40B4-BE49-F238E27FC236}">
                <a16:creationId xmlns:a16="http://schemas.microsoft.com/office/drawing/2014/main" id="{1490D0A9-5657-465E-9B43-1EAC69D51F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63653" y="4621503"/>
            <a:ext cx="3980501" cy="16386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4057643"/>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Dangling DNS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274937"/>
            <a:ext cx="8131819" cy="422484"/>
          </a:xfrm>
        </p:spPr>
        <p:txBody>
          <a:bodyPr/>
          <a:lstStyle/>
          <a:p>
            <a:pPr>
              <a:lnSpc>
                <a:spcPct val="100000"/>
              </a:lnSpc>
              <a:spcAft>
                <a:spcPts val="1000"/>
              </a:spcAft>
            </a:pPr>
            <a:r>
              <a:rPr lang="en-US" sz="1800" dirty="0"/>
              <a:t>Microsoft Defender for Cloud for App Service also identifies any DNS entries remaining in your DNS registrar when an App Service website is decommissioned - these are known as dangling DNS entries. </a:t>
            </a:r>
          </a:p>
          <a:p>
            <a:pPr marL="285750" indent="-285750">
              <a:lnSpc>
                <a:spcPct val="100000"/>
              </a:lnSpc>
              <a:spcAft>
                <a:spcPts val="1000"/>
              </a:spcAft>
              <a:buFont typeface="Arial" panose="020B0604020202020204" pitchFamily="34" charset="0"/>
              <a:buChar char="•"/>
            </a:pPr>
            <a:r>
              <a:rPr lang="en-US" sz="1800" dirty="0"/>
              <a:t>When you remove a website and don't remove its custom domain from your DNS registrar, the DNS entry is pointing at a non-existent resource and your subdomain is vulnerable to a takeover. </a:t>
            </a:r>
          </a:p>
          <a:p>
            <a:pPr marL="285750" indent="-285750">
              <a:lnSpc>
                <a:spcPct val="100000"/>
              </a:lnSpc>
              <a:spcAft>
                <a:spcPts val="1000"/>
              </a:spcAft>
              <a:buFont typeface="Arial" panose="020B0604020202020204" pitchFamily="34" charset="0"/>
              <a:buChar char="•"/>
            </a:pPr>
            <a:r>
              <a:rPr lang="en-US" sz="1800" dirty="0"/>
              <a:t>Microsoft Defender for Cloud doesn't scan your DNS registrar for existing dangling DNS entries; it alerts you when an App Service website is decommissioned and its custom domain (DNS entry) isn't deleted.</a:t>
            </a:r>
          </a:p>
          <a:p>
            <a:pPr marL="285750" indent="-285750">
              <a:lnSpc>
                <a:spcPct val="100000"/>
              </a:lnSpc>
              <a:spcAft>
                <a:spcPts val="1000"/>
              </a:spcAft>
              <a:buFont typeface="Arial" panose="020B0604020202020204" pitchFamily="34" charset="0"/>
              <a:buChar char="•"/>
            </a:pPr>
            <a:r>
              <a:rPr lang="en-US" sz="1800" dirty="0"/>
              <a:t>Subdomain takeovers are a common, high-severity threat for organizations. When a threat actor detects a dangling DNS entry, they create their own site at the destination address. The traffic intended for the organization’s domain is then directed to the threat actor's site, and they can use that traffic for a wide range of malicious activity.</a:t>
            </a:r>
          </a:p>
          <a:p>
            <a:pPr marL="285750" indent="-285750">
              <a:lnSpc>
                <a:spcPct val="100000"/>
              </a:lnSpc>
              <a:spcAft>
                <a:spcPts val="1000"/>
              </a:spcAft>
              <a:buFont typeface="Arial" panose="020B0604020202020204" pitchFamily="34" charset="0"/>
              <a:buChar char="•"/>
            </a:pPr>
            <a:r>
              <a:rPr lang="en-US" sz="1800" dirty="0"/>
              <a:t>Dangling DNS protection is available whether your domains are managed with Azure DNS or an external domain registrar and applies to App Service on both Windows and Linux.</a:t>
            </a:r>
            <a:endParaRPr lang="en-US" sz="1800" b="1" dirty="0"/>
          </a:p>
        </p:txBody>
      </p:sp>
      <p:pic>
        <p:nvPicPr>
          <p:cNvPr id="5122" name="Picture 2" descr="DNS | Microsoft Azure">
            <a:extLst>
              <a:ext uri="{FF2B5EF4-FFF2-40B4-BE49-F238E27FC236}">
                <a16:creationId xmlns:a16="http://schemas.microsoft.com/office/drawing/2014/main" id="{FEF532E9-6D89-42F2-80FB-C73A9F5E3A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03695" y="980605"/>
            <a:ext cx="4805470" cy="25228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073237"/>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6F530C1-452B-4B5E-ACCF-7C3938E0DF56}"/>
              </a:ext>
            </a:extLst>
          </p:cNvPr>
          <p:cNvSpPr>
            <a:spLocks noGrp="1"/>
          </p:cNvSpPr>
          <p:nvPr>
            <p:ph type="title"/>
          </p:nvPr>
        </p:nvSpPr>
        <p:spPr>
          <a:xfrm>
            <a:off x="585217" y="3045595"/>
            <a:ext cx="9144000" cy="488797"/>
          </a:xfrm>
        </p:spPr>
        <p:txBody>
          <a:bodyPr/>
          <a:lstStyle/>
          <a:p>
            <a:r>
              <a:rPr lang="en-US" dirty="0"/>
              <a:t>Microsoft Defender for Cloud for Storage</a:t>
            </a:r>
          </a:p>
        </p:txBody>
      </p:sp>
    </p:spTree>
    <p:extLst>
      <p:ext uri="{BB962C8B-B14F-4D97-AF65-F5344CB8AC3E}">
        <p14:creationId xmlns:p14="http://schemas.microsoft.com/office/powerpoint/2010/main" val="376061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27A9985-64CD-4226-964D-0DDC962D62FE}"/>
              </a:ext>
            </a:extLst>
          </p:cNvPr>
          <p:cNvSpPr txBox="1"/>
          <p:nvPr/>
        </p:nvSpPr>
        <p:spPr>
          <a:xfrm>
            <a:off x="403058" y="69088"/>
            <a:ext cx="4135606" cy="778574"/>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3530" b="0" i="0" u="none" strike="noStrike" kern="1200" cap="none" spc="0" normalizeH="0" baseline="0" noProof="0" dirty="0">
                <a:ln>
                  <a:noFill/>
                </a:ln>
                <a:solidFill>
                  <a:srgbClr val="32145A"/>
                </a:solidFill>
                <a:effectLst/>
                <a:uLnTx/>
                <a:uFillTx/>
                <a:latin typeface="Segoe UI Semibold"/>
                <a:ea typeface="+mn-ea"/>
                <a:cs typeface="+mn-cs"/>
              </a:rPr>
              <a:t>A look into Day 2</a:t>
            </a:r>
          </a:p>
        </p:txBody>
      </p:sp>
      <p:graphicFrame>
        <p:nvGraphicFramePr>
          <p:cNvPr id="5" name="Table 11">
            <a:extLst>
              <a:ext uri="{FF2B5EF4-FFF2-40B4-BE49-F238E27FC236}">
                <a16:creationId xmlns:a16="http://schemas.microsoft.com/office/drawing/2014/main" id="{63B56D33-F3BE-4FB3-A4F4-97D478A46F66}"/>
              </a:ext>
            </a:extLst>
          </p:cNvPr>
          <p:cNvGraphicFramePr>
            <a:graphicFrameLocks noGrp="1"/>
          </p:cNvGraphicFramePr>
          <p:nvPr>
            <p:extLst>
              <p:ext uri="{D42A27DB-BD31-4B8C-83A1-F6EECF244321}">
                <p14:modId xmlns:p14="http://schemas.microsoft.com/office/powerpoint/2010/main" val="288723027"/>
              </p:ext>
            </p:extLst>
          </p:nvPr>
        </p:nvGraphicFramePr>
        <p:xfrm>
          <a:off x="1355355" y="942913"/>
          <a:ext cx="4883019" cy="5205228"/>
        </p:xfrm>
        <a:graphic>
          <a:graphicData uri="http://schemas.openxmlformats.org/drawingml/2006/table">
            <a:tbl>
              <a:tblPr firstRow="1" bandRow="1"/>
              <a:tblGrid>
                <a:gridCol w="291390">
                  <a:extLst>
                    <a:ext uri="{9D8B030D-6E8A-4147-A177-3AD203B41FA5}">
                      <a16:colId xmlns:a16="http://schemas.microsoft.com/office/drawing/2014/main" val="2909524990"/>
                    </a:ext>
                  </a:extLst>
                </a:gridCol>
                <a:gridCol w="826896">
                  <a:extLst>
                    <a:ext uri="{9D8B030D-6E8A-4147-A177-3AD203B41FA5}">
                      <a16:colId xmlns:a16="http://schemas.microsoft.com/office/drawing/2014/main" val="2309314199"/>
                    </a:ext>
                  </a:extLst>
                </a:gridCol>
                <a:gridCol w="2665892">
                  <a:extLst>
                    <a:ext uri="{9D8B030D-6E8A-4147-A177-3AD203B41FA5}">
                      <a16:colId xmlns:a16="http://schemas.microsoft.com/office/drawing/2014/main" val="4046901895"/>
                    </a:ext>
                  </a:extLst>
                </a:gridCol>
                <a:gridCol w="1098841">
                  <a:extLst>
                    <a:ext uri="{9D8B030D-6E8A-4147-A177-3AD203B41FA5}">
                      <a16:colId xmlns:a16="http://schemas.microsoft.com/office/drawing/2014/main" val="2926309358"/>
                    </a:ext>
                  </a:extLst>
                </a:gridCol>
              </a:tblGrid>
              <a:tr h="371802">
                <a:tc rowSpan="3">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Kick-Off</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8:00-8:05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a:txBody>
                    <a:bodyPr/>
                    <a:lstStyle/>
                    <a:p>
                      <a:pPr marL="0" marR="0" algn="ctr" fontAlgn="ctr">
                        <a:lnSpc>
                          <a:spcPct val="107000"/>
                        </a:lnSpc>
                        <a:spcBef>
                          <a:spcPts val="0"/>
                        </a:spcBef>
                        <a:spcAft>
                          <a:spcPts val="0"/>
                        </a:spcAft>
                      </a:pPr>
                      <a:r>
                        <a:rPr lang="en-US" sz="1000" u="none" strike="noStrike" dirty="0">
                          <a:solidFill>
                            <a:schemeClr val="tx1"/>
                          </a:solidFill>
                          <a:effectLst/>
                        </a:rPr>
                        <a:t>Welcome</a:t>
                      </a:r>
                      <a:endParaRPr lang="en-US" sz="1000" b="0" i="0" u="none" strike="noStrike" dirty="0">
                        <a:solidFill>
                          <a:schemeClr val="tx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rowSpan="5">
                  <a:txBody>
                    <a:bodyPr/>
                    <a:lstStyle/>
                    <a:p>
                      <a:pPr marL="0" marR="0" algn="l" fontAlgn="ctr">
                        <a:lnSpc>
                          <a:spcPct val="107000"/>
                        </a:lnSpc>
                        <a:spcBef>
                          <a:spcPts val="0"/>
                        </a:spcBef>
                        <a:spcAft>
                          <a:spcPts val="0"/>
                        </a:spcAft>
                      </a:pPr>
                      <a:r>
                        <a:rPr lang="en-US" sz="1000" b="0" i="0" u="none" strike="noStrike" dirty="0">
                          <a:solidFill>
                            <a:schemeClr val="tx1"/>
                          </a:solidFill>
                          <a:effectLst/>
                          <a:latin typeface="+mn-lt"/>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mpd="sng">
                      <a:noFill/>
                      <a:prstDash val="soli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791238288"/>
                  </a:ext>
                </a:extLst>
              </a:tr>
              <a:tr h="371802">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b="0" i="0" u="none" strike="noStrike" kern="1200" dirty="0">
                          <a:solidFill>
                            <a:schemeClr val="bg1"/>
                          </a:solidFill>
                          <a:effectLst/>
                          <a:latin typeface="+mn-lt"/>
                          <a:ea typeface="+mn-ea"/>
                          <a:cs typeface="+mn-cs"/>
                        </a:rPr>
                        <a:t>8:05-9:15</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kern="1200" dirty="0">
                          <a:solidFill>
                            <a:schemeClr val="bg1"/>
                          </a:solidFill>
                          <a:effectLst/>
                          <a:latin typeface="+mn-lt"/>
                          <a:ea typeface="+mn-ea"/>
                          <a:cs typeface="+mn-cs"/>
                        </a:rPr>
                        <a:t>Microsoft Defender for Cloud Part III</a:t>
                      </a: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591924777"/>
                  </a:ext>
                </a:extLst>
              </a:tr>
              <a:tr h="371802">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b="0" i="0" u="none" strike="noStrike" kern="1200" dirty="0">
                          <a:solidFill>
                            <a:schemeClr val="tx1"/>
                          </a:solidFill>
                          <a:effectLst/>
                          <a:latin typeface="Segoe UI"/>
                          <a:ea typeface="+mn-ea"/>
                          <a:cs typeface="Times New Roman" panose="02020603050405020304" pitchFamily="18" charset="0"/>
                        </a:rPr>
                        <a:t>9:15-9:30</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kern="1200" dirty="0">
                          <a:solidFill>
                            <a:schemeClr val="tx1"/>
                          </a:solidFill>
                          <a:effectLst/>
                          <a:latin typeface="Segoe UI"/>
                          <a:ea typeface="+mn-ea"/>
                          <a:cs typeface="Times New Roman" panose="02020603050405020304" pitchFamily="18" charset="0"/>
                        </a:rPr>
                        <a:t>Break</a:t>
                      </a: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2755605935"/>
                  </a:ext>
                </a:extLst>
              </a:tr>
              <a:tr h="371802">
                <a:tc rowSpan="4">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Ingest</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b="0" i="0" u="none" strike="noStrike" kern="1200" dirty="0">
                          <a:solidFill>
                            <a:schemeClr val="bg1"/>
                          </a:solidFill>
                          <a:effectLst/>
                          <a:latin typeface="+mn-lt"/>
                          <a:ea typeface="+mn-ea"/>
                          <a:cs typeface="+mn-cs"/>
                        </a:rPr>
                        <a:t>9:30-10:15</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kern="1200" dirty="0">
                          <a:solidFill>
                            <a:schemeClr val="bg1"/>
                          </a:solidFill>
                          <a:effectLst/>
                          <a:latin typeface="+mn-lt"/>
                          <a:ea typeface="+mn-ea"/>
                          <a:cs typeface="+mn-cs"/>
                        </a:rPr>
                        <a:t>Microsoft Defender for Cloud - Part IV</a:t>
                      </a: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190498420"/>
                  </a:ext>
                </a:extLst>
              </a:tr>
              <a:tr h="371802">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b="0" i="0" u="none" strike="noStrike" kern="1200" dirty="0">
                          <a:solidFill>
                            <a:schemeClr val="tx1"/>
                          </a:solidFill>
                          <a:effectLst/>
                          <a:latin typeface="Segoe UI"/>
                          <a:ea typeface="+mn-ea"/>
                          <a:cs typeface="Times New Roman" panose="02020603050405020304" pitchFamily="18" charset="0"/>
                        </a:rPr>
                        <a:t>10:15-10:30</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kern="1200" dirty="0">
                          <a:solidFill>
                            <a:schemeClr val="tx1"/>
                          </a:solidFill>
                          <a:effectLst/>
                          <a:latin typeface="Segoe UI"/>
                          <a:ea typeface="+mn-ea"/>
                          <a:cs typeface="Times New Roman" panose="02020603050405020304" pitchFamily="18" charset="0"/>
                        </a:rPr>
                        <a:t>Activity 3: Microsoft Defender for Cloud</a:t>
                      </a: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279824163"/>
                  </a:ext>
                </a:extLst>
              </a:tr>
              <a:tr h="371802">
                <a:tc vMerge="1">
                  <a:txBody>
                    <a:bodyPr/>
                    <a:lstStyle/>
                    <a:p>
                      <a:pPr marL="0" marR="0" algn="ctr">
                        <a:lnSpc>
                          <a:spcPct val="107000"/>
                        </a:lnSpc>
                        <a:spcBef>
                          <a:spcPts val="0"/>
                        </a:spcBef>
                        <a:spcAft>
                          <a:spcPts val="0"/>
                        </a:spcAft>
                      </a:pPr>
                      <a:endParaRPr lang="en-US" sz="10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algn="ctr">
                        <a:lnSpc>
                          <a:spcPct val="107000"/>
                        </a:lnSpc>
                        <a:spcBef>
                          <a:spcPts val="0"/>
                        </a:spcBef>
                        <a:spcAft>
                          <a:spcPts val="0"/>
                        </a:spcAft>
                      </a:pPr>
                      <a:r>
                        <a:rPr lang="en-US" sz="1000" kern="12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10:30-11:30</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kern="1200" dirty="0">
                          <a:solidFill>
                            <a:schemeClr val="bg1"/>
                          </a:solidFill>
                          <a:effectLst/>
                          <a:latin typeface="Segoe UI"/>
                          <a:ea typeface="Calibri" panose="020F0502020204030204" pitchFamily="34" charset="0"/>
                          <a:cs typeface="Times New Roman" panose="02020603050405020304" pitchFamily="18" charset="0"/>
                        </a:rPr>
                        <a:t>Build Hands-on: </a:t>
                      </a:r>
                      <a:endParaRPr lang="en-US" sz="1000" b="0" i="0" u="none" strike="noStrike" kern="1200" dirty="0">
                        <a:solidFill>
                          <a:schemeClr val="bg1"/>
                        </a:solidFill>
                        <a:effectLst/>
                        <a:latin typeface="Segoe UI"/>
                        <a:ea typeface="+mn-ea"/>
                        <a:cs typeface="+mn-cs"/>
                      </a:endParaRPr>
                    </a:p>
                    <a:p>
                      <a:pPr marL="0" marR="0" algn="ctr" fontAlgn="ctr">
                        <a:lnSpc>
                          <a:spcPct val="107000"/>
                        </a:lnSpc>
                        <a:spcBef>
                          <a:spcPts val="0"/>
                        </a:spcBef>
                        <a:spcAft>
                          <a:spcPts val="0"/>
                        </a:spcAft>
                      </a:pPr>
                      <a:r>
                        <a:rPr lang="en-US" sz="1000" b="0" i="0" u="none" strike="noStrike" kern="1200" dirty="0">
                          <a:solidFill>
                            <a:schemeClr val="bg1"/>
                          </a:solidFill>
                          <a:effectLst/>
                          <a:latin typeface="Segoe UI"/>
                          <a:ea typeface="Calibri" panose="020F0502020204030204" pitchFamily="34" charset="0"/>
                          <a:cs typeface="Times New Roman" panose="02020603050405020304" pitchFamily="18" charset="0"/>
                        </a:rPr>
                        <a:t>Microsoft Defender for Cloud</a:t>
                      </a:r>
                      <a:endParaRPr lang="en-US" sz="1000" b="0" i="0" u="none" strike="noStrike" kern="1200" dirty="0">
                        <a:solidFill>
                          <a:schemeClr val="bg1"/>
                        </a:solidFill>
                        <a:effectLst/>
                        <a:latin typeface="Segoe UI"/>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rowSpan="2">
                  <a:txBody>
                    <a:bodyPr/>
                    <a:lstStyle/>
                    <a:p>
                      <a:pPr marL="0" marR="0" algn="ctr" fontAlgn="ctr">
                        <a:lnSpc>
                          <a:spcPct val="107000"/>
                        </a:lnSpc>
                        <a:spcBef>
                          <a:spcPts val="0"/>
                        </a:spcBef>
                        <a:spcAft>
                          <a:spcPts val="0"/>
                        </a:spcAft>
                      </a:pPr>
                      <a:endParaRPr lang="en-US" sz="1000" b="0" i="0" u="none" strike="noStrike" dirty="0">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27881426"/>
                  </a:ext>
                </a:extLst>
              </a:tr>
              <a:tr h="371802">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11:30-12:30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kern="1200" dirty="0">
                          <a:solidFill>
                            <a:schemeClr val="tx1"/>
                          </a:solidFill>
                          <a:effectLst/>
                          <a:latin typeface="Segoe UI"/>
                          <a:ea typeface="Calibri" panose="020F0502020204030204" pitchFamily="34" charset="0"/>
                          <a:cs typeface="Times New Roman" panose="02020603050405020304" pitchFamily="18" charset="0"/>
                        </a:rPr>
                        <a:t>Long Break</a:t>
                      </a:r>
                      <a:endParaRPr lang="en-US" sz="1000" b="0" i="0" u="none" strike="noStrike" kern="1200" dirty="0">
                        <a:solidFill>
                          <a:schemeClr val="tx1"/>
                        </a:solidFill>
                        <a:effectLst/>
                        <a:latin typeface="Segoe UI"/>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553931019"/>
                  </a:ext>
                </a:extLst>
              </a:tr>
              <a:tr h="371802">
                <a:tc rowSpan="7">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Transform</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002060"/>
                    </a:solidFill>
                  </a:tcPr>
                </a:tc>
                <a:tc>
                  <a:txBody>
                    <a:bodyPr/>
                    <a:lstStyle/>
                    <a:p>
                      <a:pPr marL="0" marR="0" lvl="0" indent="0" algn="ctr" defTabSz="932563" rtl="0" eaLnBrk="1" fontAlgn="auto" latinLnBrk="0" hangingPunct="1">
                        <a:lnSpc>
                          <a:spcPct val="107000"/>
                        </a:lnSpc>
                        <a:spcBef>
                          <a:spcPts val="0"/>
                        </a:spcBef>
                        <a:spcAft>
                          <a:spcPts val="0"/>
                        </a:spcAft>
                        <a:buClrTx/>
                        <a:buSzTx/>
                        <a:buFontTx/>
                        <a:buNone/>
                        <a:tabLst/>
                        <a:defRPr/>
                      </a:pPr>
                      <a:r>
                        <a:rPr lang="en-US" sz="11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12:30-1:45</a:t>
                      </a:r>
                      <a:endParaRPr lang="en-US" sz="14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fontAlgn="ctr">
                        <a:lnSpc>
                          <a:spcPct val="107000"/>
                        </a:lnSpc>
                        <a:spcBef>
                          <a:spcPts val="0"/>
                        </a:spcBef>
                        <a:spcAft>
                          <a:spcPts val="0"/>
                        </a:spcAft>
                      </a:pPr>
                      <a:r>
                        <a:rPr lang="en-US" sz="1000" b="0" i="0" u="none" strike="noStrike" dirty="0">
                          <a:solidFill>
                            <a:schemeClr val="bg1"/>
                          </a:solidFill>
                          <a:effectLst/>
                          <a:latin typeface="+mn-lt"/>
                        </a:rPr>
                        <a:t>Attack Patterns + Analysis + Emerging Threats</a:t>
                      </a: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rowSpan="5">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633297440"/>
                  </a:ext>
                </a:extLst>
              </a:tr>
              <a:tr h="371802">
                <a:tc vMerge="1">
                  <a:txBody>
                    <a:bodyPr/>
                    <a:lstStyle/>
                    <a:p>
                      <a:endParaRPr lang="en-US"/>
                    </a:p>
                  </a:txBody>
                  <a:tcPr/>
                </a:tc>
                <a:tc>
                  <a:txBody>
                    <a:bodyPr/>
                    <a:lstStyle/>
                    <a:p>
                      <a:pPr marL="0" marR="0" algn="ctr">
                        <a:lnSpc>
                          <a:spcPct val="107000"/>
                        </a:lnSpc>
                        <a:spcBef>
                          <a:spcPts val="0"/>
                        </a:spcBef>
                        <a:spcAft>
                          <a:spcPts val="0"/>
                        </a:spcAft>
                      </a:pPr>
                      <a:r>
                        <a:rPr lang="en-US" sz="1000" b="0" i="0" u="none" strike="noStrike" kern="1200" dirty="0">
                          <a:solidFill>
                            <a:schemeClr val="tx1"/>
                          </a:solidFill>
                          <a:effectLst/>
                          <a:latin typeface="Segoe UI"/>
                          <a:ea typeface="+mn-ea"/>
                          <a:cs typeface="Times New Roman" panose="02020603050405020304" pitchFamily="18" charset="0"/>
                        </a:rPr>
                        <a:t>1:45-2:00</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kern="1200" dirty="0">
                          <a:solidFill>
                            <a:schemeClr val="tx1"/>
                          </a:solidFill>
                          <a:effectLst/>
                          <a:latin typeface="Segoe UI"/>
                          <a:ea typeface="+mn-ea"/>
                          <a:cs typeface="Times New Roman" panose="02020603050405020304" pitchFamily="18" charset="0"/>
                        </a:rPr>
                        <a:t>Break</a:t>
                      </a: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vMerge="1">
                  <a:txBody>
                    <a:bodyPr/>
                    <a:lstStyle/>
                    <a:p>
                      <a:endParaRPr lang="en-US"/>
                    </a:p>
                  </a:txBody>
                  <a:tcPr/>
                </a:tc>
                <a:extLst>
                  <a:ext uri="{0D108BD9-81ED-4DB2-BD59-A6C34878D82A}">
                    <a16:rowId xmlns:a16="http://schemas.microsoft.com/office/drawing/2014/main" val="3689708903"/>
                  </a:ext>
                </a:extLst>
              </a:tr>
              <a:tr h="371802">
                <a:tc vMerge="1">
                  <a:txBody>
                    <a:bodyPr/>
                    <a:lstStyle/>
                    <a:p>
                      <a:endParaRPr lang="en-US"/>
                    </a:p>
                  </a:txBody>
                  <a:tcPr/>
                </a:tc>
                <a:tc>
                  <a:txBody>
                    <a:bodyPr/>
                    <a:lstStyle/>
                    <a:p>
                      <a:pPr marL="0" marR="0" algn="ctr" defTabSz="932563" rtl="0" eaLnBrk="1" latinLnBrk="0" hangingPunct="1">
                        <a:lnSpc>
                          <a:spcPct val="107000"/>
                        </a:lnSpc>
                        <a:spcBef>
                          <a:spcPts val="0"/>
                        </a:spcBef>
                        <a:spcAft>
                          <a:spcPts val="0"/>
                        </a:spcAft>
                      </a:pPr>
                      <a:r>
                        <a:rPr lang="en-US" sz="1000" b="0" i="0" u="none" strike="noStrike" kern="1200" dirty="0">
                          <a:solidFill>
                            <a:schemeClr val="tx1"/>
                          </a:solidFill>
                          <a:effectLst/>
                          <a:latin typeface="Segoe UI"/>
                          <a:ea typeface="+mn-ea"/>
                          <a:cs typeface="Times New Roman" panose="02020603050405020304" pitchFamily="18" charset="0"/>
                        </a:rPr>
                        <a:t>2:00-2:35</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defTabSz="932563" rtl="0" eaLnBrk="1" fontAlgn="ctr" latinLnBrk="0" hangingPunct="1">
                        <a:lnSpc>
                          <a:spcPct val="107000"/>
                        </a:lnSpc>
                        <a:spcBef>
                          <a:spcPts val="0"/>
                        </a:spcBef>
                        <a:spcAft>
                          <a:spcPts val="0"/>
                        </a:spcAft>
                      </a:pPr>
                      <a:r>
                        <a:rPr lang="en-US" sz="1000" b="0" i="0" u="none" strike="noStrike" kern="1200" dirty="0">
                          <a:solidFill>
                            <a:schemeClr val="tx1"/>
                          </a:solidFill>
                          <a:effectLst/>
                          <a:latin typeface="Segoe UI"/>
                          <a:ea typeface="+mn-ea"/>
                          <a:cs typeface="Times New Roman" panose="02020603050405020304" pitchFamily="18" charset="0"/>
                        </a:rPr>
                        <a:t>Activity 4: Attack Patterns</a:t>
                      </a: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vMerge="1">
                  <a:txBody>
                    <a:bodyPr/>
                    <a:lstStyle/>
                    <a:p>
                      <a:endParaRPr lang="en-US"/>
                    </a:p>
                  </a:txBody>
                  <a:tcPr/>
                </a:tc>
                <a:extLst>
                  <a:ext uri="{0D108BD9-81ED-4DB2-BD59-A6C34878D82A}">
                    <a16:rowId xmlns:a16="http://schemas.microsoft.com/office/drawing/2014/main" val="2771951142"/>
                  </a:ext>
                </a:extLst>
              </a:tr>
              <a:tr h="371802">
                <a:tc vMerge="1">
                  <a:txBody>
                    <a:bodyPr/>
                    <a:lstStyle/>
                    <a:p>
                      <a:endParaRPr lang="en-US"/>
                    </a:p>
                  </a:txBody>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2:30-3:00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kern="1200" dirty="0">
                          <a:solidFill>
                            <a:schemeClr val="bg1"/>
                          </a:solidFill>
                          <a:effectLst/>
                          <a:latin typeface="Segoe UI"/>
                          <a:ea typeface="Calibri" panose="020F0502020204030204" pitchFamily="34" charset="0"/>
                          <a:cs typeface="Times New Roman" panose="02020603050405020304" pitchFamily="18" charset="0"/>
                        </a:rPr>
                        <a:t>Preparing for the Worse / BCDR</a:t>
                      </a:r>
                      <a:endParaRPr lang="en-US" sz="1000" b="0" i="0" u="none" strike="noStrike" kern="1200" dirty="0">
                        <a:solidFill>
                          <a:schemeClr val="bg1"/>
                        </a:solidFill>
                        <a:effectLst/>
                        <a:latin typeface="Segoe UI"/>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endParaRPr lang="en-US"/>
                    </a:p>
                  </a:txBody>
                  <a:tcPr/>
                </a:tc>
                <a:extLst>
                  <a:ext uri="{0D108BD9-81ED-4DB2-BD59-A6C34878D82A}">
                    <a16:rowId xmlns:a16="http://schemas.microsoft.com/office/drawing/2014/main" val="2661783243"/>
                  </a:ext>
                </a:extLst>
              </a:tr>
              <a:tr h="371802">
                <a:tc vMerge="1">
                  <a:txBody>
                    <a:bodyPr/>
                    <a:lstStyle/>
                    <a:p>
                      <a:pPr marL="0" marR="0" algn="ctr">
                        <a:lnSpc>
                          <a:spcPct val="107000"/>
                        </a:lnSpc>
                        <a:spcBef>
                          <a:spcPts val="0"/>
                        </a:spcBef>
                        <a:spcAft>
                          <a:spcPts val="0"/>
                        </a:spcAft>
                      </a:pPr>
                      <a:endParaRPr lang="en-US" sz="10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p>
                      <a:pPr marL="0" marR="0" algn="ctr" defTabSz="932563" rtl="0" eaLnBrk="1" latinLnBrk="0" hangingPunct="1">
                        <a:lnSpc>
                          <a:spcPct val="107000"/>
                        </a:lnSpc>
                        <a:spcBef>
                          <a:spcPts val="0"/>
                        </a:spcBef>
                        <a:spcAft>
                          <a:spcPts val="0"/>
                        </a:spcAft>
                      </a:pPr>
                      <a:r>
                        <a:rPr lang="en-US" sz="1000" b="0" i="0" u="none" strike="noStrike" kern="1200" dirty="0">
                          <a:solidFill>
                            <a:schemeClr val="tx1"/>
                          </a:solidFill>
                          <a:effectLst/>
                          <a:latin typeface="Segoe UI"/>
                          <a:ea typeface="+mn-ea"/>
                          <a:cs typeface="Times New Roman" panose="02020603050405020304" pitchFamily="18" charset="0"/>
                        </a:rPr>
                        <a:t>3:00-3:30</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defTabSz="932563" rtl="0" eaLnBrk="1" fontAlgn="ctr" latinLnBrk="0" hangingPunct="1">
                        <a:lnSpc>
                          <a:spcPct val="107000"/>
                        </a:lnSpc>
                        <a:spcBef>
                          <a:spcPts val="0"/>
                        </a:spcBef>
                        <a:spcAft>
                          <a:spcPts val="0"/>
                        </a:spcAft>
                      </a:pPr>
                      <a:r>
                        <a:rPr lang="en-US" sz="1000" b="0" i="0" u="none" strike="noStrike" kern="1200" dirty="0">
                          <a:solidFill>
                            <a:schemeClr val="tx1"/>
                          </a:solidFill>
                          <a:effectLst/>
                          <a:latin typeface="Segoe UI"/>
                          <a:ea typeface="+mn-ea"/>
                          <a:cs typeface="Times New Roman" panose="02020603050405020304" pitchFamily="18" charset="0"/>
                        </a:rPr>
                        <a:t>Activity 5: Restoring Systems</a:t>
                      </a: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14060379"/>
                  </a:ext>
                </a:extLst>
              </a:tr>
              <a:tr h="371802">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3:30-4:00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Build Hands-on: </a:t>
                      </a:r>
                      <a:endParaRPr lang="en-US" sz="1000" b="0" i="0" u="none" strike="noStrike" dirty="0">
                        <a:solidFill>
                          <a:schemeClr val="bg1"/>
                        </a:solidFill>
                        <a:effectLst/>
                        <a:latin typeface="+mn-lt"/>
                      </a:endParaRPr>
                    </a:p>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Clearing Recommendations</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4063039413"/>
                  </a:ext>
                </a:extLst>
              </a:tr>
              <a:tr h="371802">
                <a:tc vMerge="1">
                  <a:txBody>
                    <a:bodyPr/>
                    <a:lstStyle/>
                    <a:p>
                      <a:pPr marL="0" marR="0" algn="ctr">
                        <a:lnSpc>
                          <a:spcPct val="107000"/>
                        </a:lnSpc>
                        <a:spcBef>
                          <a:spcPts val="0"/>
                        </a:spcBef>
                        <a:spcAft>
                          <a:spcPts val="0"/>
                        </a:spcAft>
                      </a:pPr>
                      <a:endParaRPr lang="en-US" sz="10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F0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4:00-4:15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Closing</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964641089"/>
                  </a:ext>
                </a:extLst>
              </a:tr>
            </a:tbl>
          </a:graphicData>
        </a:graphic>
      </p:graphicFrame>
      <p:sp>
        <p:nvSpPr>
          <p:cNvPr id="9" name="TextBox 8">
            <a:extLst>
              <a:ext uri="{FF2B5EF4-FFF2-40B4-BE49-F238E27FC236}">
                <a16:creationId xmlns:a16="http://schemas.microsoft.com/office/drawing/2014/main" id="{974C6E5C-549A-4B50-9F7B-BA101752E4F1}"/>
              </a:ext>
            </a:extLst>
          </p:cNvPr>
          <p:cNvSpPr txBox="1"/>
          <p:nvPr/>
        </p:nvSpPr>
        <p:spPr>
          <a:xfrm>
            <a:off x="6908075" y="942913"/>
            <a:ext cx="4467760" cy="163121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B4A0FF"/>
                </a:solidFill>
                <a:effectLst/>
                <a:uLnTx/>
                <a:uFillTx/>
                <a:latin typeface="Segoe UI"/>
                <a:ea typeface="+mn-ea"/>
                <a:cs typeface="+mn-cs"/>
              </a:rPr>
              <a:t>Today we will be learning and collaborating across three spaces: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Main call (this meeting)</a:t>
            </a:r>
          </a:p>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Table Group channel within the event Team</a:t>
            </a:r>
          </a:p>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CloudLabs Learner Portal &amp; Lab environment</a:t>
            </a:r>
          </a:p>
        </p:txBody>
      </p:sp>
      <p:grpSp>
        <p:nvGrpSpPr>
          <p:cNvPr id="29" name="Group 28">
            <a:extLst>
              <a:ext uri="{FF2B5EF4-FFF2-40B4-BE49-F238E27FC236}">
                <a16:creationId xmlns:a16="http://schemas.microsoft.com/office/drawing/2014/main" id="{2ADAE080-A3F9-401C-9FF1-9078FB62A588}"/>
              </a:ext>
            </a:extLst>
          </p:cNvPr>
          <p:cNvGrpSpPr/>
          <p:nvPr/>
        </p:nvGrpSpPr>
        <p:grpSpPr>
          <a:xfrm>
            <a:off x="6791856" y="6249548"/>
            <a:ext cx="4748210" cy="307777"/>
            <a:chOff x="6546323" y="6478152"/>
            <a:chExt cx="4748210" cy="307777"/>
          </a:xfrm>
        </p:grpSpPr>
        <p:grpSp>
          <p:nvGrpSpPr>
            <p:cNvPr id="25" name="Group 24">
              <a:extLst>
                <a:ext uri="{FF2B5EF4-FFF2-40B4-BE49-F238E27FC236}">
                  <a16:creationId xmlns:a16="http://schemas.microsoft.com/office/drawing/2014/main" id="{45126738-7537-4071-85B0-955E97D58D80}"/>
                </a:ext>
              </a:extLst>
            </p:cNvPr>
            <p:cNvGrpSpPr/>
            <p:nvPr/>
          </p:nvGrpSpPr>
          <p:grpSpPr>
            <a:xfrm>
              <a:off x="6546323" y="6478152"/>
              <a:ext cx="1065210" cy="307777"/>
              <a:chOff x="6546323" y="6478152"/>
              <a:chExt cx="1065210" cy="307777"/>
            </a:xfrm>
          </p:grpSpPr>
          <p:sp>
            <p:nvSpPr>
              <p:cNvPr id="11" name="Rectangle 10">
                <a:extLst>
                  <a:ext uri="{FF2B5EF4-FFF2-40B4-BE49-F238E27FC236}">
                    <a16:creationId xmlns:a16="http://schemas.microsoft.com/office/drawing/2014/main" id="{3EB28D6A-64FB-46F8-8E40-5813FC9FC5D4}"/>
                  </a:ext>
                </a:extLst>
              </p:cNvPr>
              <p:cNvSpPr/>
              <p:nvPr/>
            </p:nvSpPr>
            <p:spPr bwMode="auto">
              <a:xfrm>
                <a:off x="6546323" y="6564307"/>
                <a:ext cx="135467" cy="135467"/>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TextBox 17">
                <a:extLst>
                  <a:ext uri="{FF2B5EF4-FFF2-40B4-BE49-F238E27FC236}">
                    <a16:creationId xmlns:a16="http://schemas.microsoft.com/office/drawing/2014/main" id="{4E659A69-B062-47F2-8330-5C9B5A99AF68}"/>
                  </a:ext>
                </a:extLst>
              </p:cNvPr>
              <p:cNvSpPr txBox="1"/>
              <p:nvPr/>
            </p:nvSpPr>
            <p:spPr>
              <a:xfrm>
                <a:off x="6723328" y="6478152"/>
                <a:ext cx="888205"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Presentation/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Whole Group</a:t>
                </a:r>
              </a:p>
            </p:txBody>
          </p:sp>
        </p:grpSp>
        <p:grpSp>
          <p:nvGrpSpPr>
            <p:cNvPr id="26" name="Group 25">
              <a:extLst>
                <a:ext uri="{FF2B5EF4-FFF2-40B4-BE49-F238E27FC236}">
                  <a16:creationId xmlns:a16="http://schemas.microsoft.com/office/drawing/2014/main" id="{9B4A539F-F705-49BA-BB01-4D6C2E5870C5}"/>
                </a:ext>
              </a:extLst>
            </p:cNvPr>
            <p:cNvGrpSpPr/>
            <p:nvPr/>
          </p:nvGrpSpPr>
          <p:grpSpPr>
            <a:xfrm>
              <a:off x="7784444" y="6555096"/>
              <a:ext cx="597838" cy="153888"/>
              <a:chOff x="7873089" y="6555096"/>
              <a:chExt cx="597838" cy="153888"/>
            </a:xfrm>
          </p:grpSpPr>
          <p:sp>
            <p:nvSpPr>
              <p:cNvPr id="13" name="Rectangle 12">
                <a:extLst>
                  <a:ext uri="{FF2B5EF4-FFF2-40B4-BE49-F238E27FC236}">
                    <a16:creationId xmlns:a16="http://schemas.microsoft.com/office/drawing/2014/main" id="{BA48FF91-2931-4675-B66D-1B1B9A7E9C4A}"/>
                  </a:ext>
                </a:extLst>
              </p:cNvPr>
              <p:cNvSpPr/>
              <p:nvPr/>
            </p:nvSpPr>
            <p:spPr bwMode="auto">
              <a:xfrm>
                <a:off x="7873089" y="6564307"/>
                <a:ext cx="135467" cy="135467"/>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TextBox 19">
                <a:extLst>
                  <a:ext uri="{FF2B5EF4-FFF2-40B4-BE49-F238E27FC236}">
                    <a16:creationId xmlns:a16="http://schemas.microsoft.com/office/drawing/2014/main" id="{54CE08C5-3C48-4EF3-B5A7-919981FA2A0F}"/>
                  </a:ext>
                </a:extLst>
              </p:cNvPr>
              <p:cNvSpPr txBox="1"/>
              <p:nvPr/>
            </p:nvSpPr>
            <p:spPr>
              <a:xfrm>
                <a:off x="8050094" y="6555096"/>
                <a:ext cx="420833"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Lab</a:t>
                </a:r>
              </a:p>
            </p:txBody>
          </p:sp>
        </p:grpSp>
        <p:grpSp>
          <p:nvGrpSpPr>
            <p:cNvPr id="27" name="Group 26">
              <a:extLst>
                <a:ext uri="{FF2B5EF4-FFF2-40B4-BE49-F238E27FC236}">
                  <a16:creationId xmlns:a16="http://schemas.microsoft.com/office/drawing/2014/main" id="{64B28943-2F7B-4274-AF80-6508D6FC276D}"/>
                </a:ext>
              </a:extLst>
            </p:cNvPr>
            <p:cNvGrpSpPr/>
            <p:nvPr/>
          </p:nvGrpSpPr>
          <p:grpSpPr>
            <a:xfrm>
              <a:off x="8555193" y="6478152"/>
              <a:ext cx="1332848" cy="307777"/>
              <a:chOff x="9199855" y="6478152"/>
              <a:chExt cx="1332848" cy="307777"/>
            </a:xfrm>
          </p:grpSpPr>
          <p:sp>
            <p:nvSpPr>
              <p:cNvPr id="15" name="Rectangle 14">
                <a:extLst>
                  <a:ext uri="{FF2B5EF4-FFF2-40B4-BE49-F238E27FC236}">
                    <a16:creationId xmlns:a16="http://schemas.microsoft.com/office/drawing/2014/main" id="{42FCD398-DC8C-4A7C-BF13-925E957D826F}"/>
                  </a:ext>
                </a:extLst>
              </p:cNvPr>
              <p:cNvSpPr/>
              <p:nvPr/>
            </p:nvSpPr>
            <p:spPr bwMode="auto">
              <a:xfrm>
                <a:off x="9199855" y="6564307"/>
                <a:ext cx="135467" cy="135467"/>
              </a:xfrm>
              <a:prstGeom prst="rect">
                <a:avLst/>
              </a:prstGeom>
              <a:solidFill>
                <a:srgbClr val="B4A0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 name="TextBox 21">
                <a:extLst>
                  <a:ext uri="{FF2B5EF4-FFF2-40B4-BE49-F238E27FC236}">
                    <a16:creationId xmlns:a16="http://schemas.microsoft.com/office/drawing/2014/main" id="{66D1F93C-D79B-4C47-AAAE-044AFEA1E7AF}"/>
                  </a:ext>
                </a:extLst>
              </p:cNvPr>
              <p:cNvSpPr txBox="1"/>
              <p:nvPr/>
            </p:nvSpPr>
            <p:spPr>
              <a:xfrm>
                <a:off x="9376860" y="6478152"/>
                <a:ext cx="1155843"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 Discussion/ Group Work</a:t>
                </a:r>
              </a:p>
            </p:txBody>
          </p:sp>
        </p:grpSp>
        <p:grpSp>
          <p:nvGrpSpPr>
            <p:cNvPr id="28" name="Group 27">
              <a:extLst>
                <a:ext uri="{FF2B5EF4-FFF2-40B4-BE49-F238E27FC236}">
                  <a16:creationId xmlns:a16="http://schemas.microsoft.com/office/drawing/2014/main" id="{42EFE650-97C6-4086-A312-000757948175}"/>
                </a:ext>
              </a:extLst>
            </p:cNvPr>
            <p:cNvGrpSpPr/>
            <p:nvPr/>
          </p:nvGrpSpPr>
          <p:grpSpPr>
            <a:xfrm>
              <a:off x="10060953" y="6555096"/>
              <a:ext cx="1233580" cy="153888"/>
              <a:chOff x="10526621" y="6555096"/>
              <a:chExt cx="1233580" cy="153888"/>
            </a:xfrm>
          </p:grpSpPr>
          <p:sp>
            <p:nvSpPr>
              <p:cNvPr id="17" name="Rectangle 16">
                <a:extLst>
                  <a:ext uri="{FF2B5EF4-FFF2-40B4-BE49-F238E27FC236}">
                    <a16:creationId xmlns:a16="http://schemas.microsoft.com/office/drawing/2014/main" id="{7687D9ED-BAF1-49CF-9E70-4575D6A644A3}"/>
                  </a:ext>
                </a:extLst>
              </p:cNvPr>
              <p:cNvSpPr/>
              <p:nvPr/>
            </p:nvSpPr>
            <p:spPr bwMode="auto">
              <a:xfrm>
                <a:off x="10526621" y="6564307"/>
                <a:ext cx="135467" cy="135467"/>
              </a:xfrm>
              <a:prstGeom prst="rect">
                <a:avLst/>
              </a:prstGeom>
              <a:solidFill>
                <a:srgbClr val="FFF1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TextBox 23">
                <a:extLst>
                  <a:ext uri="{FF2B5EF4-FFF2-40B4-BE49-F238E27FC236}">
                    <a16:creationId xmlns:a16="http://schemas.microsoft.com/office/drawing/2014/main" id="{9FD0DFA3-93D6-4A5E-8E6D-9A16F687EEA0}"/>
                  </a:ext>
                </a:extLst>
              </p:cNvPr>
              <p:cNvSpPr txBox="1"/>
              <p:nvPr/>
            </p:nvSpPr>
            <p:spPr>
              <a:xfrm>
                <a:off x="10703627" y="6555096"/>
                <a:ext cx="1056574"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Announcements</a:t>
                </a:r>
              </a:p>
            </p:txBody>
          </p:sp>
        </p:grpSp>
      </p:grpSp>
    </p:spTree>
    <p:extLst>
      <p:ext uri="{BB962C8B-B14F-4D97-AF65-F5344CB8AC3E}">
        <p14:creationId xmlns:p14="http://schemas.microsoft.com/office/powerpoint/2010/main" val="3972912449"/>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10215505" cy="758022"/>
          </a:xfrm>
        </p:spPr>
        <p:txBody>
          <a:bodyPr/>
          <a:lstStyle/>
          <a:p>
            <a:r>
              <a:rPr lang="en-US" dirty="0"/>
              <a:t>Microsoft Defender for Cloud for Storage</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Microsoft Defender for Cloud for Storage is an Azure-native layer of security intelligence that detects unusual and potentially harmful attempts to access or exploit your storage accounts. It utilizes the advanced capabilities of security AI and Microsoft Threat Intelligence to provide contextual security alerts and recommendations.</a:t>
            </a:r>
          </a:p>
          <a:p>
            <a:pPr>
              <a:lnSpc>
                <a:spcPct val="100000"/>
              </a:lnSpc>
              <a:spcAft>
                <a:spcPts val="1000"/>
              </a:spcAft>
            </a:pPr>
            <a:endParaRPr lang="en-US" sz="1800" dirty="0"/>
          </a:p>
          <a:p>
            <a:pPr>
              <a:lnSpc>
                <a:spcPct val="100000"/>
              </a:lnSpc>
              <a:spcAft>
                <a:spcPts val="1000"/>
              </a:spcAft>
            </a:pPr>
            <a:r>
              <a:rPr lang="en-US" sz="1800" dirty="0"/>
              <a:t>Security alerts are triggered when anomalies in activity occur. These alerts are integrated with Microsoft Defender for Cloud, and are also sent via email to subscription administrators, with details of suspicious activity and recommendations on how to investigate and remediate threats.</a:t>
            </a:r>
          </a:p>
          <a:p>
            <a:pPr>
              <a:lnSpc>
                <a:spcPct val="100000"/>
              </a:lnSpc>
              <a:spcAft>
                <a:spcPts val="1000"/>
              </a:spcAft>
            </a:pPr>
            <a:endParaRPr lang="en-US" sz="1800" b="1" dirty="0"/>
          </a:p>
          <a:p>
            <a:pPr>
              <a:lnSpc>
                <a:spcPct val="100000"/>
              </a:lnSpc>
              <a:spcAft>
                <a:spcPts val="1000"/>
              </a:spcAft>
            </a:pPr>
            <a:r>
              <a:rPr lang="en-US" sz="1800" dirty="0"/>
              <a:t>Microsoft Defender for Cloud for Storage alerts customers also upon </a:t>
            </a:r>
            <a:br>
              <a:rPr lang="en-US" sz="1800" dirty="0"/>
            </a:br>
            <a:r>
              <a:rPr lang="en-US" sz="1800" dirty="0"/>
              <a:t>the detection of malicious activities such as:</a:t>
            </a:r>
          </a:p>
          <a:p>
            <a:pPr marL="285750" indent="-285750">
              <a:lnSpc>
                <a:spcPct val="100000"/>
              </a:lnSpc>
              <a:spcAft>
                <a:spcPts val="1000"/>
              </a:spcAft>
              <a:buFont typeface="Arial" panose="020B0604020202020204" pitchFamily="34" charset="0"/>
              <a:buChar char="•"/>
            </a:pPr>
            <a:r>
              <a:rPr lang="en-US" sz="1800" dirty="0"/>
              <a:t>Upload of potential malware (using hash reputation analysis).</a:t>
            </a:r>
          </a:p>
          <a:p>
            <a:pPr marL="285750" indent="-285750">
              <a:lnSpc>
                <a:spcPct val="100000"/>
              </a:lnSpc>
              <a:spcAft>
                <a:spcPts val="1000"/>
              </a:spcAft>
              <a:buFont typeface="Arial" panose="020B0604020202020204" pitchFamily="34" charset="0"/>
              <a:buChar char="•"/>
            </a:pPr>
            <a:r>
              <a:rPr lang="en-US" sz="1800" dirty="0"/>
              <a:t>Phishing campaigns hosted on a storage account.</a:t>
            </a:r>
          </a:p>
          <a:p>
            <a:pPr marL="285750" indent="-285750">
              <a:lnSpc>
                <a:spcPct val="100000"/>
              </a:lnSpc>
              <a:spcAft>
                <a:spcPts val="1000"/>
              </a:spcAft>
              <a:buFont typeface="Arial" panose="020B0604020202020204" pitchFamily="34" charset="0"/>
              <a:buChar char="•"/>
            </a:pPr>
            <a:r>
              <a:rPr lang="en-US" sz="1800" dirty="0"/>
              <a:t>Access from suspicious IP addresses, such as TOR exit nodes.</a:t>
            </a:r>
          </a:p>
        </p:txBody>
      </p:sp>
      <p:pic>
        <p:nvPicPr>
          <p:cNvPr id="6146" name="Picture 2" descr="Azure Storage Tutorial - An Introduction to Azure Storage | Edureka">
            <a:extLst>
              <a:ext uri="{FF2B5EF4-FFF2-40B4-BE49-F238E27FC236}">
                <a16:creationId xmlns:a16="http://schemas.microsoft.com/office/drawing/2014/main" id="{E0FAE2B6-695B-4644-A552-DEE5569CB1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29863" y="3822617"/>
            <a:ext cx="2446421" cy="24464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1329252"/>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Availability</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Microsoft Defender for Cloud for Storage is currently available for:</a:t>
            </a:r>
          </a:p>
          <a:p>
            <a:pPr marL="285750" indent="-285750">
              <a:lnSpc>
                <a:spcPct val="100000"/>
              </a:lnSpc>
              <a:spcAft>
                <a:spcPts val="1000"/>
              </a:spcAft>
              <a:buFont typeface="Arial" panose="020B0604020202020204" pitchFamily="34" charset="0"/>
              <a:buChar char="•"/>
            </a:pPr>
            <a:r>
              <a:rPr lang="en-US" sz="1800" dirty="0"/>
              <a:t>Blob storage</a:t>
            </a:r>
          </a:p>
          <a:p>
            <a:pPr marL="285750" indent="-285750">
              <a:lnSpc>
                <a:spcPct val="100000"/>
              </a:lnSpc>
              <a:spcAft>
                <a:spcPts val="1000"/>
              </a:spcAft>
              <a:buFont typeface="Arial" panose="020B0604020202020204" pitchFamily="34" charset="0"/>
              <a:buChar char="•"/>
            </a:pPr>
            <a:r>
              <a:rPr lang="en-US" sz="1800" dirty="0"/>
              <a:t>Azure Files</a:t>
            </a:r>
          </a:p>
          <a:p>
            <a:pPr marL="285750" indent="-285750">
              <a:lnSpc>
                <a:spcPct val="100000"/>
              </a:lnSpc>
              <a:spcAft>
                <a:spcPts val="1000"/>
              </a:spcAft>
              <a:buFont typeface="Arial" panose="020B0604020202020204" pitchFamily="34" charset="0"/>
              <a:buChar char="•"/>
            </a:pPr>
            <a:r>
              <a:rPr lang="en-US" sz="1800" dirty="0"/>
              <a:t>Azure Data Lake Storage Gen2. </a:t>
            </a:r>
          </a:p>
          <a:p>
            <a:pPr>
              <a:lnSpc>
                <a:spcPct val="100000"/>
              </a:lnSpc>
              <a:spcAft>
                <a:spcPts val="1000"/>
              </a:spcAft>
            </a:pPr>
            <a:r>
              <a:rPr lang="en-US" sz="1800" dirty="0"/>
              <a:t>Account types that support Microsoft Defender for Cloud include:</a:t>
            </a:r>
          </a:p>
          <a:p>
            <a:pPr marL="285750" indent="-285750">
              <a:lnSpc>
                <a:spcPct val="100000"/>
              </a:lnSpc>
              <a:spcAft>
                <a:spcPts val="1000"/>
              </a:spcAft>
              <a:buFont typeface="Arial" panose="020B0604020202020204" pitchFamily="34" charset="0"/>
              <a:buChar char="•"/>
            </a:pPr>
            <a:r>
              <a:rPr lang="en-US" sz="1800" dirty="0"/>
              <a:t>General-purpose v2</a:t>
            </a:r>
          </a:p>
          <a:p>
            <a:pPr marL="285750" indent="-285750">
              <a:lnSpc>
                <a:spcPct val="100000"/>
              </a:lnSpc>
              <a:spcAft>
                <a:spcPts val="1000"/>
              </a:spcAft>
              <a:buFont typeface="Arial" panose="020B0604020202020204" pitchFamily="34" charset="0"/>
              <a:buChar char="•"/>
            </a:pPr>
            <a:r>
              <a:rPr lang="en-US" sz="1800" dirty="0"/>
              <a:t>Block blob</a:t>
            </a:r>
          </a:p>
          <a:p>
            <a:pPr marL="285750" indent="-285750">
              <a:lnSpc>
                <a:spcPct val="100000"/>
              </a:lnSpc>
              <a:spcAft>
                <a:spcPts val="1000"/>
              </a:spcAft>
              <a:buFont typeface="Arial" panose="020B0604020202020204" pitchFamily="34" charset="0"/>
              <a:buChar char="•"/>
            </a:pPr>
            <a:r>
              <a:rPr lang="en-US" sz="1800" dirty="0"/>
              <a:t>Blob storage accounts. </a:t>
            </a:r>
          </a:p>
          <a:p>
            <a:pPr>
              <a:lnSpc>
                <a:spcPct val="100000"/>
              </a:lnSpc>
              <a:spcAft>
                <a:spcPts val="1000"/>
              </a:spcAft>
            </a:pPr>
            <a:r>
              <a:rPr lang="en-US" sz="1800" dirty="0"/>
              <a:t>Microsoft Defender for Cloud for Storage is available in all public clouds and US government clouds, but not in other sovereign or Azure Government cloud regions.</a:t>
            </a:r>
          </a:p>
          <a:p>
            <a:pPr>
              <a:lnSpc>
                <a:spcPct val="100000"/>
              </a:lnSpc>
              <a:spcAft>
                <a:spcPts val="1000"/>
              </a:spcAft>
            </a:pPr>
            <a:r>
              <a:rPr lang="en-US" sz="1800" dirty="0"/>
              <a:t>Accounts with hierarchical namespaces enabled for Data Lake Storage support transactions using both the Azure Blob storage APIs and the Data Lake Storage APIs. </a:t>
            </a:r>
          </a:p>
          <a:p>
            <a:pPr>
              <a:lnSpc>
                <a:spcPct val="100000"/>
              </a:lnSpc>
              <a:spcAft>
                <a:spcPts val="1000"/>
              </a:spcAft>
            </a:pPr>
            <a:r>
              <a:rPr lang="en-US" sz="1800" dirty="0"/>
              <a:t>Azure file shares support transactions over SMB.</a:t>
            </a:r>
            <a:endParaRPr lang="en-US" sz="1800" b="1" dirty="0"/>
          </a:p>
        </p:txBody>
      </p:sp>
    </p:spTree>
    <p:extLst>
      <p:ext uri="{BB962C8B-B14F-4D97-AF65-F5344CB8AC3E}">
        <p14:creationId xmlns:p14="http://schemas.microsoft.com/office/powerpoint/2010/main" val="962509679"/>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How it works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Rich detection suite - Powered by Microsoft Threat Intelligence, the detections in Defender for Storage cover the top storage threats such as anonymous access, compromised credentials, social engineering, privilege abuse, and malicious content.</a:t>
            </a:r>
            <a:endParaRPr lang="en-US" sz="1800" b="1" dirty="0"/>
          </a:p>
        </p:txBody>
      </p:sp>
      <p:pic>
        <p:nvPicPr>
          <p:cNvPr id="1026" name="Picture 2" descr="High-level overview of the features of Azure Defender for Storage.">
            <a:extLst>
              <a:ext uri="{FF2B5EF4-FFF2-40B4-BE49-F238E27FC236}">
                <a16:creationId xmlns:a16="http://schemas.microsoft.com/office/drawing/2014/main" id="{B8A5EB50-F5FB-458C-960F-5E04A1997F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50420" y="2470028"/>
            <a:ext cx="7214686" cy="34805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2562296"/>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Type of Alerts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Security alerts are triggered when there is:</a:t>
            </a:r>
          </a:p>
          <a:p>
            <a:pPr marL="285750" indent="-285750">
              <a:lnSpc>
                <a:spcPct val="100000"/>
              </a:lnSpc>
              <a:spcAft>
                <a:spcPts val="1000"/>
              </a:spcAft>
              <a:buFont typeface="Arial" panose="020B0604020202020204" pitchFamily="34" charset="0"/>
              <a:buChar char="•"/>
            </a:pPr>
            <a:endParaRPr lang="en-US" sz="1800" b="1" dirty="0"/>
          </a:p>
          <a:p>
            <a:pPr marL="285750" indent="-285750">
              <a:lnSpc>
                <a:spcPct val="100000"/>
              </a:lnSpc>
              <a:spcAft>
                <a:spcPts val="1000"/>
              </a:spcAft>
              <a:buFont typeface="Arial" panose="020B0604020202020204" pitchFamily="34" charset="0"/>
              <a:buChar char="•"/>
            </a:pPr>
            <a:r>
              <a:rPr lang="en-US" sz="1800" b="1" dirty="0"/>
              <a:t>Suspicious access patterns</a:t>
            </a:r>
            <a:r>
              <a:rPr lang="en-US" sz="1800" dirty="0"/>
              <a:t> - such as successful access from a Tor exit node or from an IP considered suspicious by Microsoft Threat Intelligence</a:t>
            </a:r>
          </a:p>
          <a:p>
            <a:pPr marL="285750" indent="-285750">
              <a:lnSpc>
                <a:spcPct val="100000"/>
              </a:lnSpc>
              <a:spcAft>
                <a:spcPts val="1000"/>
              </a:spcAft>
              <a:buFont typeface="Arial" panose="020B0604020202020204" pitchFamily="34" charset="0"/>
              <a:buChar char="•"/>
            </a:pPr>
            <a:r>
              <a:rPr lang="en-US" sz="1800" b="1" dirty="0"/>
              <a:t>Suspicious activities</a:t>
            </a:r>
            <a:r>
              <a:rPr lang="en-US" sz="1800" dirty="0"/>
              <a:t> - such as anomalous data extraction or unusual change of access permissions</a:t>
            </a:r>
          </a:p>
          <a:p>
            <a:pPr marL="285750" indent="-285750">
              <a:lnSpc>
                <a:spcPct val="100000"/>
              </a:lnSpc>
              <a:spcAft>
                <a:spcPts val="1000"/>
              </a:spcAft>
              <a:buFont typeface="Arial" panose="020B0604020202020204" pitchFamily="34" charset="0"/>
              <a:buChar char="•"/>
            </a:pPr>
            <a:r>
              <a:rPr lang="en-US" sz="1800" b="1" dirty="0"/>
              <a:t>Upload of malicious content</a:t>
            </a:r>
            <a:r>
              <a:rPr lang="en-US" sz="1800" dirty="0"/>
              <a:t> - such as potential malware files (based on hash reputation analysis) or hosting of phishing content</a:t>
            </a:r>
          </a:p>
          <a:p>
            <a:pPr>
              <a:lnSpc>
                <a:spcPct val="100000"/>
              </a:lnSpc>
              <a:spcAft>
                <a:spcPts val="1000"/>
              </a:spcAft>
            </a:pPr>
            <a:endParaRPr lang="en-US" sz="1800" dirty="0"/>
          </a:p>
          <a:p>
            <a:pPr>
              <a:lnSpc>
                <a:spcPct val="100000"/>
              </a:lnSpc>
              <a:spcAft>
                <a:spcPts val="1000"/>
              </a:spcAft>
            </a:pPr>
            <a:r>
              <a:rPr lang="en-US" sz="1800" dirty="0"/>
              <a:t>Alerts include details of the incident that triggered them, as well as recommendations on how to investigate and remediate threats. </a:t>
            </a:r>
          </a:p>
          <a:p>
            <a:pPr>
              <a:lnSpc>
                <a:spcPct val="100000"/>
              </a:lnSpc>
              <a:spcAft>
                <a:spcPts val="1000"/>
              </a:spcAft>
            </a:pPr>
            <a:r>
              <a:rPr lang="en-US" sz="1800" dirty="0"/>
              <a:t>Alerts can be exported to Azure Sentinel or any other third-party SIEM or any other external tool.</a:t>
            </a:r>
            <a:endParaRPr lang="en-US" sz="1800" b="1" dirty="0"/>
          </a:p>
        </p:txBody>
      </p:sp>
    </p:spTree>
    <p:extLst>
      <p:ext uri="{BB962C8B-B14F-4D97-AF65-F5344CB8AC3E}">
        <p14:creationId xmlns:p14="http://schemas.microsoft.com/office/powerpoint/2010/main" val="2949955755"/>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Hash reputation analysis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To determine whether an uploaded file is suspicious, Microsoft Defender for Cloud for Storage uses hash reputation analysis supported by Microsoft Threat Intelligence. </a:t>
            </a:r>
          </a:p>
          <a:p>
            <a:pPr>
              <a:lnSpc>
                <a:spcPct val="100000"/>
              </a:lnSpc>
              <a:spcAft>
                <a:spcPts val="1000"/>
              </a:spcAft>
            </a:pPr>
            <a:r>
              <a:rPr lang="en-US" sz="1800" dirty="0"/>
              <a:t>The threat protection tools don’t scan the uploaded files, rather they examine the storage logs and compare the hashes of newly uploaded files with those of known viruses, trojans, spyware, and ransomware.</a:t>
            </a:r>
          </a:p>
          <a:p>
            <a:pPr>
              <a:lnSpc>
                <a:spcPct val="100000"/>
              </a:lnSpc>
              <a:spcAft>
                <a:spcPts val="1000"/>
              </a:spcAft>
            </a:pPr>
            <a:endParaRPr lang="en-US" sz="1800" dirty="0"/>
          </a:p>
          <a:p>
            <a:pPr>
              <a:lnSpc>
                <a:spcPct val="100000"/>
              </a:lnSpc>
              <a:spcAft>
                <a:spcPts val="1000"/>
              </a:spcAft>
            </a:pPr>
            <a:r>
              <a:rPr lang="en-US" sz="1800" dirty="0"/>
              <a:t>When a file is suspected to contain malware, Microsoft Defender for Cloud displays an alert and can optionally email the storage owner for approval to delete the suspicious file. </a:t>
            </a:r>
          </a:p>
          <a:p>
            <a:pPr>
              <a:lnSpc>
                <a:spcPct val="100000"/>
              </a:lnSpc>
              <a:spcAft>
                <a:spcPts val="1000"/>
              </a:spcAft>
            </a:pPr>
            <a:endParaRPr lang="en-US" sz="1800" dirty="0"/>
          </a:p>
          <a:p>
            <a:pPr>
              <a:lnSpc>
                <a:spcPct val="100000"/>
              </a:lnSpc>
              <a:spcAft>
                <a:spcPts val="1000"/>
              </a:spcAft>
            </a:pPr>
            <a:r>
              <a:rPr lang="en-US" sz="1800" dirty="0"/>
              <a:t>To set up this automatic removal of files that hash </a:t>
            </a:r>
            <a:br>
              <a:rPr lang="en-US" sz="1800" dirty="0"/>
            </a:br>
            <a:r>
              <a:rPr lang="en-US" sz="1800" dirty="0"/>
              <a:t>reputation analysis indicates contain malware, </a:t>
            </a:r>
            <a:br>
              <a:rPr lang="en-US" sz="1800" dirty="0"/>
            </a:br>
            <a:r>
              <a:rPr lang="en-US" sz="1800" dirty="0"/>
              <a:t>deploy a workflow automation to trigger on alerts </a:t>
            </a:r>
            <a:br>
              <a:rPr lang="en-US" sz="1800" dirty="0"/>
            </a:br>
            <a:r>
              <a:rPr lang="en-US" sz="1800" dirty="0"/>
              <a:t>that contain "Potential malware uploaded to a </a:t>
            </a:r>
            <a:br>
              <a:rPr lang="en-US" sz="1800" dirty="0"/>
            </a:br>
            <a:r>
              <a:rPr lang="en-US" sz="1800" dirty="0"/>
              <a:t>storage account”.</a:t>
            </a:r>
            <a:endParaRPr lang="en-US" sz="1800" b="1" dirty="0"/>
          </a:p>
        </p:txBody>
      </p:sp>
      <p:pic>
        <p:nvPicPr>
          <p:cNvPr id="7172" name="Picture 4" descr="PGP keys, software security, and much more threatened by new SHA1 exploit |  Ars Technica">
            <a:extLst>
              <a:ext uri="{FF2B5EF4-FFF2-40B4-BE49-F238E27FC236}">
                <a16:creationId xmlns:a16="http://schemas.microsoft.com/office/drawing/2014/main" id="{9AA1F6A2-2C07-4E8F-96D0-DA77F8C799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74732" y="3772902"/>
            <a:ext cx="4050632" cy="20253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3739355"/>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Creative Approach</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Create a Virtual Machine with Microsoft Defender for Endpoint and Antivirus</a:t>
            </a:r>
          </a:p>
          <a:p>
            <a:pPr>
              <a:lnSpc>
                <a:spcPct val="100000"/>
              </a:lnSpc>
              <a:spcAft>
                <a:spcPts val="1000"/>
              </a:spcAft>
            </a:pPr>
            <a:r>
              <a:rPr lang="en-US" sz="1800" dirty="0"/>
              <a:t>Create a Azure Function that triggers on upload</a:t>
            </a:r>
          </a:p>
          <a:p>
            <a:pPr>
              <a:lnSpc>
                <a:spcPct val="100000"/>
              </a:lnSpc>
              <a:spcAft>
                <a:spcPts val="1000"/>
              </a:spcAft>
            </a:pPr>
            <a:r>
              <a:rPr lang="en-US" sz="1800" dirty="0"/>
              <a:t>Do the processing in the VM, delete the file if malicious</a:t>
            </a:r>
          </a:p>
          <a:p>
            <a:pPr>
              <a:lnSpc>
                <a:spcPct val="100000"/>
              </a:lnSpc>
              <a:spcAft>
                <a:spcPts val="1000"/>
              </a:spcAft>
            </a:pPr>
            <a:r>
              <a:rPr lang="en-US" sz="1800" dirty="0"/>
              <a:t>https://github.com/Azure/azure-storage-av-automation</a:t>
            </a:r>
          </a:p>
        </p:txBody>
      </p:sp>
      <p:pic>
        <p:nvPicPr>
          <p:cNvPr id="1026" name="Picture 2">
            <a:extLst>
              <a:ext uri="{FF2B5EF4-FFF2-40B4-BE49-F238E27FC236}">
                <a16:creationId xmlns:a16="http://schemas.microsoft.com/office/drawing/2014/main" id="{AC67379E-3E56-4073-A064-8CED9FB212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15414" y="2920409"/>
            <a:ext cx="5400675" cy="31873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6956207"/>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6F530C1-452B-4B5E-ACCF-7C3938E0DF56}"/>
              </a:ext>
            </a:extLst>
          </p:cNvPr>
          <p:cNvSpPr>
            <a:spLocks noGrp="1"/>
          </p:cNvSpPr>
          <p:nvPr>
            <p:ph type="title"/>
          </p:nvPr>
        </p:nvSpPr>
        <p:spPr>
          <a:xfrm>
            <a:off x="585217" y="3045595"/>
            <a:ext cx="9144000" cy="488797"/>
          </a:xfrm>
        </p:spPr>
        <p:txBody>
          <a:bodyPr/>
          <a:lstStyle/>
          <a:p>
            <a:r>
              <a:rPr lang="en-US" dirty="0"/>
              <a:t>Microsoft Defender for Cloud for Key Vault</a:t>
            </a:r>
          </a:p>
        </p:txBody>
      </p:sp>
    </p:spTree>
    <p:extLst>
      <p:ext uri="{BB962C8B-B14F-4D97-AF65-F5344CB8AC3E}">
        <p14:creationId xmlns:p14="http://schemas.microsoft.com/office/powerpoint/2010/main" val="1465643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32578"/>
            <a:ext cx="9788384" cy="758022"/>
          </a:xfrm>
        </p:spPr>
        <p:txBody>
          <a:bodyPr/>
          <a:lstStyle/>
          <a:p>
            <a:r>
              <a:rPr lang="en-US" dirty="0"/>
              <a:t>Microsoft Defender for Cloud for Key Vault</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Azure Key Vault is a cloud service that safeguards encryption keys and secrets like certificates, connection strings, and passwords.</a:t>
            </a:r>
          </a:p>
          <a:p>
            <a:pPr>
              <a:lnSpc>
                <a:spcPct val="100000"/>
              </a:lnSpc>
              <a:spcAft>
                <a:spcPts val="1000"/>
              </a:spcAft>
            </a:pPr>
            <a:endParaRPr lang="en-US" sz="1800" dirty="0"/>
          </a:p>
          <a:p>
            <a:pPr>
              <a:lnSpc>
                <a:spcPct val="100000"/>
              </a:lnSpc>
              <a:spcAft>
                <a:spcPts val="1000"/>
              </a:spcAft>
            </a:pPr>
            <a:r>
              <a:rPr lang="en-US" sz="1800" dirty="0"/>
              <a:t>Enable Microsoft Defender for Cloud for Key Vault for Azure-native, advanced threat protection for Azure Key Vault, providing an additional layer of security intelligence.</a:t>
            </a:r>
          </a:p>
          <a:p>
            <a:pPr>
              <a:lnSpc>
                <a:spcPct val="100000"/>
              </a:lnSpc>
              <a:spcAft>
                <a:spcPts val="1000"/>
              </a:spcAft>
            </a:pPr>
            <a:endParaRPr lang="en-US" sz="1800" b="1" dirty="0"/>
          </a:p>
          <a:p>
            <a:pPr>
              <a:lnSpc>
                <a:spcPct val="100000"/>
              </a:lnSpc>
              <a:spcAft>
                <a:spcPts val="1000"/>
              </a:spcAft>
            </a:pPr>
            <a:r>
              <a:rPr lang="en-US" sz="1800" dirty="0"/>
              <a:t>Microsoft Defender for Cloud for Key Vault protects applications and credentials, so even if you're familiar with the application or user that triggered the alert, it's important to check the situation surrounding every alert.</a:t>
            </a:r>
          </a:p>
          <a:p>
            <a:pPr>
              <a:lnSpc>
                <a:spcPct val="100000"/>
              </a:lnSpc>
              <a:spcAft>
                <a:spcPts val="1000"/>
              </a:spcAft>
            </a:pPr>
            <a:endParaRPr lang="en-US" sz="1800" dirty="0"/>
          </a:p>
          <a:p>
            <a:pPr>
              <a:lnSpc>
                <a:spcPct val="100000"/>
              </a:lnSpc>
              <a:spcAft>
                <a:spcPts val="1000"/>
              </a:spcAft>
            </a:pPr>
            <a:r>
              <a:rPr lang="en-US" sz="1800" dirty="0"/>
              <a:t>Every alert from Microsoft Defender for Cloud for Key Vault, includes </a:t>
            </a:r>
            <a:br>
              <a:rPr lang="en-US" sz="1800" dirty="0"/>
            </a:br>
            <a:r>
              <a:rPr lang="en-US" sz="1800" dirty="0"/>
              <a:t>the following elements:</a:t>
            </a:r>
          </a:p>
          <a:p>
            <a:pPr marL="285750" indent="-285750">
              <a:lnSpc>
                <a:spcPct val="100000"/>
              </a:lnSpc>
              <a:spcAft>
                <a:spcPts val="1000"/>
              </a:spcAft>
              <a:buFont typeface="Arial" panose="020B0604020202020204" pitchFamily="34" charset="0"/>
              <a:buChar char="•"/>
            </a:pPr>
            <a:r>
              <a:rPr lang="en-US" sz="1800" dirty="0"/>
              <a:t>Object ID</a:t>
            </a:r>
          </a:p>
          <a:p>
            <a:pPr marL="285750" indent="-285750">
              <a:lnSpc>
                <a:spcPct val="100000"/>
              </a:lnSpc>
              <a:spcAft>
                <a:spcPts val="1000"/>
              </a:spcAft>
              <a:buFont typeface="Arial" panose="020B0604020202020204" pitchFamily="34" charset="0"/>
              <a:buChar char="•"/>
            </a:pPr>
            <a:r>
              <a:rPr lang="en-US" sz="1800" dirty="0"/>
              <a:t>User Principal Name or IP Address of the suspicious resource</a:t>
            </a:r>
          </a:p>
        </p:txBody>
      </p:sp>
      <p:pic>
        <p:nvPicPr>
          <p:cNvPr id="8198" name="Picture 6" descr="Enable Co-Administrator Rights to Azure Key Vault – INFRAKLOUD.COM">
            <a:extLst>
              <a:ext uri="{FF2B5EF4-FFF2-40B4-BE49-F238E27FC236}">
                <a16:creationId xmlns:a16="http://schemas.microsoft.com/office/drawing/2014/main" id="{5B3F4E4D-D311-4F52-890F-F17AC7CDD1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88279" y="4265196"/>
            <a:ext cx="1662362" cy="16623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1715419"/>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Handling Alerts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Microsoft Defender for Cloud for Key Vault is designed to help identify suspicious activity caused by stolen credentials. </a:t>
            </a:r>
          </a:p>
          <a:p>
            <a:pPr>
              <a:lnSpc>
                <a:spcPct val="100000"/>
              </a:lnSpc>
              <a:spcAft>
                <a:spcPts val="1000"/>
              </a:spcAft>
            </a:pPr>
            <a:endParaRPr lang="en-US" sz="1800" dirty="0"/>
          </a:p>
          <a:p>
            <a:pPr>
              <a:lnSpc>
                <a:spcPct val="100000"/>
              </a:lnSpc>
              <a:spcAft>
                <a:spcPts val="1000"/>
              </a:spcAft>
            </a:pPr>
            <a:r>
              <a:rPr lang="en-US" sz="1800" dirty="0"/>
              <a:t>Don't dismiss the alert simply because you recognize the user or application. Contact the owner of the application or the user and verify the activity was legitimate. </a:t>
            </a:r>
          </a:p>
          <a:p>
            <a:pPr>
              <a:lnSpc>
                <a:spcPct val="100000"/>
              </a:lnSpc>
              <a:spcAft>
                <a:spcPts val="1000"/>
              </a:spcAft>
            </a:pPr>
            <a:endParaRPr lang="en-US" sz="1800" dirty="0"/>
          </a:p>
          <a:p>
            <a:pPr>
              <a:lnSpc>
                <a:spcPct val="100000"/>
              </a:lnSpc>
              <a:spcAft>
                <a:spcPts val="1000"/>
              </a:spcAft>
            </a:pPr>
            <a:r>
              <a:rPr lang="en-US" sz="1800" dirty="0"/>
              <a:t>You can create a suppression rule to eliminate noise if necessary. </a:t>
            </a:r>
          </a:p>
          <a:p>
            <a:pPr>
              <a:lnSpc>
                <a:spcPct val="100000"/>
              </a:lnSpc>
              <a:spcAft>
                <a:spcPts val="1000"/>
              </a:spcAft>
            </a:pPr>
            <a:endParaRPr lang="en-US" sz="1800" dirty="0"/>
          </a:p>
          <a:p>
            <a:pPr>
              <a:lnSpc>
                <a:spcPct val="100000"/>
              </a:lnSpc>
              <a:spcAft>
                <a:spcPts val="1000"/>
              </a:spcAft>
            </a:pPr>
            <a:r>
              <a:rPr lang="en-US" sz="1800" dirty="0"/>
              <a:t>List of all alert types:</a:t>
            </a:r>
          </a:p>
          <a:p>
            <a:pPr>
              <a:lnSpc>
                <a:spcPct val="100000"/>
              </a:lnSpc>
              <a:spcAft>
                <a:spcPts val="1000"/>
              </a:spcAft>
            </a:pPr>
            <a:endParaRPr lang="en-US" sz="1800" dirty="0"/>
          </a:p>
          <a:p>
            <a:pPr>
              <a:lnSpc>
                <a:spcPct val="100000"/>
              </a:lnSpc>
              <a:spcAft>
                <a:spcPts val="1000"/>
              </a:spcAft>
            </a:pPr>
            <a:r>
              <a:rPr lang="en-US" sz="1800" dirty="0"/>
              <a:t>https://docs.microsoft.com/en-us/azure/security-center/alerts-reference#alerts-azurekv</a:t>
            </a:r>
          </a:p>
        </p:txBody>
      </p:sp>
    </p:spTree>
    <p:extLst>
      <p:ext uri="{BB962C8B-B14F-4D97-AF65-F5344CB8AC3E}">
        <p14:creationId xmlns:p14="http://schemas.microsoft.com/office/powerpoint/2010/main" val="2531547978"/>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86EC9-54A6-4E5E-BC02-F5A97CA22B36}"/>
              </a:ext>
            </a:extLst>
          </p:cNvPr>
          <p:cNvSpPr txBox="1"/>
          <p:nvPr/>
        </p:nvSpPr>
        <p:spPr>
          <a:xfrm>
            <a:off x="6537911" y="-754803"/>
            <a:ext cx="5654090" cy="561211"/>
          </a:xfrm>
          <a:prstGeom prst="rect">
            <a:avLst/>
          </a:prstGeom>
          <a:solidFill>
            <a:srgbClr val="FF0066"/>
          </a:solidFill>
        </p:spPr>
        <p:txBody>
          <a:bodyPr wrap="square" lIns="179285" tIns="143428" rIns="179285" bIns="143428" rtlCol="0">
            <a:spAutoFit/>
          </a:bodyPr>
          <a:lstStyle/>
          <a:p>
            <a:pPr>
              <a:lnSpc>
                <a:spcPct val="90000"/>
              </a:lnSpc>
              <a:spcAft>
                <a:spcPts val="588"/>
              </a:spcAft>
            </a:pPr>
            <a:r>
              <a:rPr lang="en-US" sz="1961" dirty="0">
                <a:solidFill>
                  <a:schemeClr val="bg1"/>
                </a:solidFill>
              </a:rPr>
              <a:t>Thank You slide</a:t>
            </a:r>
          </a:p>
        </p:txBody>
      </p:sp>
      <p:sp>
        <p:nvSpPr>
          <p:cNvPr id="3" name="Title 2">
            <a:extLst>
              <a:ext uri="{FF2B5EF4-FFF2-40B4-BE49-F238E27FC236}">
                <a16:creationId xmlns:a16="http://schemas.microsoft.com/office/drawing/2014/main" id="{581BBE84-9D13-41FD-AB94-48384D386832}"/>
              </a:ext>
            </a:extLst>
          </p:cNvPr>
          <p:cNvSpPr txBox="1">
            <a:spLocks/>
          </p:cNvSpPr>
          <p:nvPr/>
        </p:nvSpPr>
        <p:spPr>
          <a:xfrm>
            <a:off x="493345" y="3035864"/>
            <a:ext cx="9144000" cy="498527"/>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dirty="0">
                <a:solidFill>
                  <a:schemeClr val="bg1"/>
                </a:solidFill>
              </a:rPr>
              <a:t>Break (15 mins)</a:t>
            </a:r>
          </a:p>
        </p:txBody>
      </p:sp>
    </p:spTree>
    <p:custDataLst>
      <p:tags r:id="rId1"/>
    </p:custDataLst>
    <p:extLst>
      <p:ext uri="{BB962C8B-B14F-4D97-AF65-F5344CB8AC3E}">
        <p14:creationId xmlns:p14="http://schemas.microsoft.com/office/powerpoint/2010/main" val="740419367"/>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6F530C1-452B-4B5E-ACCF-7C3938E0DF56}"/>
              </a:ext>
            </a:extLst>
          </p:cNvPr>
          <p:cNvSpPr>
            <a:spLocks noGrp="1"/>
          </p:cNvSpPr>
          <p:nvPr>
            <p:ph type="title"/>
          </p:nvPr>
        </p:nvSpPr>
        <p:spPr>
          <a:xfrm>
            <a:off x="585217" y="3045595"/>
            <a:ext cx="9144000" cy="488797"/>
          </a:xfrm>
        </p:spPr>
        <p:txBody>
          <a:bodyPr/>
          <a:lstStyle/>
          <a:p>
            <a:r>
              <a:rPr lang="en-US" dirty="0"/>
              <a:t>Container Registry Image Scanning</a:t>
            </a:r>
          </a:p>
        </p:txBody>
      </p:sp>
    </p:spTree>
    <p:extLst>
      <p:ext uri="{BB962C8B-B14F-4D97-AF65-F5344CB8AC3E}">
        <p14:creationId xmlns:p14="http://schemas.microsoft.com/office/powerpoint/2010/main" val="694640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27A9985-64CD-4226-964D-0DDC962D62FE}"/>
              </a:ext>
            </a:extLst>
          </p:cNvPr>
          <p:cNvSpPr txBox="1"/>
          <p:nvPr/>
        </p:nvSpPr>
        <p:spPr>
          <a:xfrm>
            <a:off x="403058" y="69088"/>
            <a:ext cx="4135606" cy="778574"/>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3530" b="0" i="0" u="none" strike="noStrike" kern="1200" cap="none" spc="0" normalizeH="0" baseline="0" noProof="0" dirty="0">
                <a:ln>
                  <a:noFill/>
                </a:ln>
                <a:solidFill>
                  <a:srgbClr val="32145A"/>
                </a:solidFill>
                <a:effectLst/>
                <a:uLnTx/>
                <a:uFillTx/>
                <a:latin typeface="Segoe UI Semibold"/>
                <a:ea typeface="+mn-ea"/>
                <a:cs typeface="+mn-cs"/>
              </a:rPr>
              <a:t>Welcome Back!</a:t>
            </a:r>
          </a:p>
        </p:txBody>
      </p:sp>
      <p:sp>
        <p:nvSpPr>
          <p:cNvPr id="7" name="POI_ECAF" title="Icon of a map location marker">
            <a:extLst>
              <a:ext uri="{FF2B5EF4-FFF2-40B4-BE49-F238E27FC236}">
                <a16:creationId xmlns:a16="http://schemas.microsoft.com/office/drawing/2014/main" id="{8B40C856-42C0-4F83-A4B7-F1690160FB37}"/>
              </a:ext>
            </a:extLst>
          </p:cNvPr>
          <p:cNvSpPr>
            <a:spLocks noChangeAspect="1" noEditPoints="1"/>
          </p:cNvSpPr>
          <p:nvPr/>
        </p:nvSpPr>
        <p:spPr bwMode="auto">
          <a:xfrm rot="16200000">
            <a:off x="2785521" y="2270806"/>
            <a:ext cx="336960" cy="53918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nvGrpSpPr>
          <p:cNvPr id="21" name="Group 20">
            <a:extLst>
              <a:ext uri="{FF2B5EF4-FFF2-40B4-BE49-F238E27FC236}">
                <a16:creationId xmlns:a16="http://schemas.microsoft.com/office/drawing/2014/main" id="{BE6B509F-5030-4611-9719-785B52B6B2FE}"/>
              </a:ext>
            </a:extLst>
          </p:cNvPr>
          <p:cNvGrpSpPr/>
          <p:nvPr/>
        </p:nvGrpSpPr>
        <p:grpSpPr>
          <a:xfrm>
            <a:off x="10241172" y="5398738"/>
            <a:ext cx="1332848" cy="1133894"/>
            <a:chOff x="10306486" y="5346486"/>
            <a:chExt cx="1332848" cy="1133894"/>
          </a:xfrm>
        </p:grpSpPr>
        <p:grpSp>
          <p:nvGrpSpPr>
            <p:cNvPr id="8" name="Group 7">
              <a:extLst>
                <a:ext uri="{FF2B5EF4-FFF2-40B4-BE49-F238E27FC236}">
                  <a16:creationId xmlns:a16="http://schemas.microsoft.com/office/drawing/2014/main" id="{0BFAE69D-3EBB-47D4-8EDB-7E3C400BAFEE}"/>
                </a:ext>
              </a:extLst>
            </p:cNvPr>
            <p:cNvGrpSpPr/>
            <p:nvPr/>
          </p:nvGrpSpPr>
          <p:grpSpPr>
            <a:xfrm>
              <a:off x="10306486" y="5346486"/>
              <a:ext cx="1065210" cy="307777"/>
              <a:chOff x="6546323" y="6478152"/>
              <a:chExt cx="1065210" cy="307777"/>
            </a:xfrm>
          </p:grpSpPr>
          <p:sp>
            <p:nvSpPr>
              <p:cNvPr id="19" name="Rectangle 18">
                <a:extLst>
                  <a:ext uri="{FF2B5EF4-FFF2-40B4-BE49-F238E27FC236}">
                    <a16:creationId xmlns:a16="http://schemas.microsoft.com/office/drawing/2014/main" id="{4A1ADD93-30D4-49A9-86DF-B1D6E0FF4AFD}"/>
                  </a:ext>
                </a:extLst>
              </p:cNvPr>
              <p:cNvSpPr/>
              <p:nvPr/>
            </p:nvSpPr>
            <p:spPr bwMode="auto">
              <a:xfrm>
                <a:off x="6546323" y="6564307"/>
                <a:ext cx="135467" cy="135467"/>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TextBox 19">
                <a:extLst>
                  <a:ext uri="{FF2B5EF4-FFF2-40B4-BE49-F238E27FC236}">
                    <a16:creationId xmlns:a16="http://schemas.microsoft.com/office/drawing/2014/main" id="{3AF104A3-4BBD-429A-8F98-445490FD5C0A}"/>
                  </a:ext>
                </a:extLst>
              </p:cNvPr>
              <p:cNvSpPr txBox="1"/>
              <p:nvPr/>
            </p:nvSpPr>
            <p:spPr>
              <a:xfrm>
                <a:off x="6723328" y="6478152"/>
                <a:ext cx="888205"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Presentation/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Whole Group</a:t>
                </a:r>
              </a:p>
            </p:txBody>
          </p:sp>
        </p:grpSp>
        <p:grpSp>
          <p:nvGrpSpPr>
            <p:cNvPr id="10" name="Group 9">
              <a:extLst>
                <a:ext uri="{FF2B5EF4-FFF2-40B4-BE49-F238E27FC236}">
                  <a16:creationId xmlns:a16="http://schemas.microsoft.com/office/drawing/2014/main" id="{4499351A-9A1D-4195-9BF8-A0D697012B2C}"/>
                </a:ext>
              </a:extLst>
            </p:cNvPr>
            <p:cNvGrpSpPr/>
            <p:nvPr/>
          </p:nvGrpSpPr>
          <p:grpSpPr>
            <a:xfrm>
              <a:off x="10309579" y="5724451"/>
              <a:ext cx="597838" cy="153888"/>
              <a:chOff x="7873089" y="6555096"/>
              <a:chExt cx="597838" cy="153888"/>
            </a:xfrm>
          </p:grpSpPr>
          <p:sp>
            <p:nvSpPr>
              <p:cNvPr id="17" name="Rectangle 16">
                <a:extLst>
                  <a:ext uri="{FF2B5EF4-FFF2-40B4-BE49-F238E27FC236}">
                    <a16:creationId xmlns:a16="http://schemas.microsoft.com/office/drawing/2014/main" id="{535ED643-E585-483E-8F9C-B6A5037B1D0F}"/>
                  </a:ext>
                </a:extLst>
              </p:cNvPr>
              <p:cNvSpPr/>
              <p:nvPr/>
            </p:nvSpPr>
            <p:spPr bwMode="auto">
              <a:xfrm>
                <a:off x="7873089" y="6564307"/>
                <a:ext cx="135467" cy="135467"/>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TextBox 17">
                <a:extLst>
                  <a:ext uri="{FF2B5EF4-FFF2-40B4-BE49-F238E27FC236}">
                    <a16:creationId xmlns:a16="http://schemas.microsoft.com/office/drawing/2014/main" id="{0A0FB2CD-4F1E-41A7-A319-99D1B5F1B8A7}"/>
                  </a:ext>
                </a:extLst>
              </p:cNvPr>
              <p:cNvSpPr txBox="1"/>
              <p:nvPr/>
            </p:nvSpPr>
            <p:spPr>
              <a:xfrm>
                <a:off x="8050094" y="6555096"/>
                <a:ext cx="420833"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Lab</a:t>
                </a:r>
              </a:p>
            </p:txBody>
          </p:sp>
        </p:grpSp>
        <p:grpSp>
          <p:nvGrpSpPr>
            <p:cNvPr id="11" name="Group 10">
              <a:extLst>
                <a:ext uri="{FF2B5EF4-FFF2-40B4-BE49-F238E27FC236}">
                  <a16:creationId xmlns:a16="http://schemas.microsoft.com/office/drawing/2014/main" id="{C3FCE39E-E09B-488C-AFCB-81FCF54FE6AB}"/>
                </a:ext>
              </a:extLst>
            </p:cNvPr>
            <p:cNvGrpSpPr/>
            <p:nvPr/>
          </p:nvGrpSpPr>
          <p:grpSpPr>
            <a:xfrm>
              <a:off x="10306486" y="5948527"/>
              <a:ext cx="1332848" cy="307777"/>
              <a:chOff x="9199855" y="6478152"/>
              <a:chExt cx="1332848" cy="307777"/>
            </a:xfrm>
          </p:grpSpPr>
          <p:sp>
            <p:nvSpPr>
              <p:cNvPr id="15" name="Rectangle 14">
                <a:extLst>
                  <a:ext uri="{FF2B5EF4-FFF2-40B4-BE49-F238E27FC236}">
                    <a16:creationId xmlns:a16="http://schemas.microsoft.com/office/drawing/2014/main" id="{BD5C0EBC-A212-4F43-BC58-EB27CA02A628}"/>
                  </a:ext>
                </a:extLst>
              </p:cNvPr>
              <p:cNvSpPr/>
              <p:nvPr/>
            </p:nvSpPr>
            <p:spPr bwMode="auto">
              <a:xfrm>
                <a:off x="9199855" y="6564307"/>
                <a:ext cx="135467" cy="135467"/>
              </a:xfrm>
              <a:prstGeom prst="rect">
                <a:avLst/>
              </a:prstGeom>
              <a:solidFill>
                <a:srgbClr val="B4A0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TextBox 15">
                <a:extLst>
                  <a:ext uri="{FF2B5EF4-FFF2-40B4-BE49-F238E27FC236}">
                    <a16:creationId xmlns:a16="http://schemas.microsoft.com/office/drawing/2014/main" id="{44EBCBA0-98B8-4016-903D-13834DFF8C7B}"/>
                  </a:ext>
                </a:extLst>
              </p:cNvPr>
              <p:cNvSpPr txBox="1"/>
              <p:nvPr/>
            </p:nvSpPr>
            <p:spPr>
              <a:xfrm>
                <a:off x="9376860" y="6478152"/>
                <a:ext cx="1155843"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 Discussion/ Group Work</a:t>
                </a:r>
              </a:p>
            </p:txBody>
          </p:sp>
        </p:grpSp>
        <p:grpSp>
          <p:nvGrpSpPr>
            <p:cNvPr id="12" name="Group 11">
              <a:extLst>
                <a:ext uri="{FF2B5EF4-FFF2-40B4-BE49-F238E27FC236}">
                  <a16:creationId xmlns:a16="http://schemas.microsoft.com/office/drawing/2014/main" id="{FBF10118-9709-4C16-80C5-D7B4A7F705C5}"/>
                </a:ext>
              </a:extLst>
            </p:cNvPr>
            <p:cNvGrpSpPr/>
            <p:nvPr/>
          </p:nvGrpSpPr>
          <p:grpSpPr>
            <a:xfrm>
              <a:off x="10306486" y="6326492"/>
              <a:ext cx="1233580" cy="153888"/>
              <a:chOff x="10526621" y="6555096"/>
              <a:chExt cx="1233580" cy="153888"/>
            </a:xfrm>
          </p:grpSpPr>
          <p:sp>
            <p:nvSpPr>
              <p:cNvPr id="13" name="Rectangle 12">
                <a:extLst>
                  <a:ext uri="{FF2B5EF4-FFF2-40B4-BE49-F238E27FC236}">
                    <a16:creationId xmlns:a16="http://schemas.microsoft.com/office/drawing/2014/main" id="{CD7634E0-80F4-45C3-AF3C-FE636F38960A}"/>
                  </a:ext>
                </a:extLst>
              </p:cNvPr>
              <p:cNvSpPr/>
              <p:nvPr/>
            </p:nvSpPr>
            <p:spPr bwMode="auto">
              <a:xfrm>
                <a:off x="10526621" y="6564307"/>
                <a:ext cx="135467" cy="135467"/>
              </a:xfrm>
              <a:prstGeom prst="rect">
                <a:avLst/>
              </a:prstGeom>
              <a:solidFill>
                <a:srgbClr val="FFF1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TextBox 13">
                <a:extLst>
                  <a:ext uri="{FF2B5EF4-FFF2-40B4-BE49-F238E27FC236}">
                    <a16:creationId xmlns:a16="http://schemas.microsoft.com/office/drawing/2014/main" id="{A470C848-C031-4463-BC43-159CDD3394E9}"/>
                  </a:ext>
                </a:extLst>
              </p:cNvPr>
              <p:cNvSpPr txBox="1"/>
              <p:nvPr/>
            </p:nvSpPr>
            <p:spPr>
              <a:xfrm>
                <a:off x="10703627" y="6555096"/>
                <a:ext cx="1056574"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Announcements</a:t>
                </a:r>
              </a:p>
            </p:txBody>
          </p:sp>
        </p:grpSp>
      </p:grpSp>
      <p:graphicFrame>
        <p:nvGraphicFramePr>
          <p:cNvPr id="23" name="Table 11">
            <a:extLst>
              <a:ext uri="{FF2B5EF4-FFF2-40B4-BE49-F238E27FC236}">
                <a16:creationId xmlns:a16="http://schemas.microsoft.com/office/drawing/2014/main" id="{8B2C67D8-09EB-477B-9691-D980B909BF40}"/>
              </a:ext>
            </a:extLst>
          </p:cNvPr>
          <p:cNvGraphicFramePr>
            <a:graphicFrameLocks noGrp="1"/>
          </p:cNvGraphicFramePr>
          <p:nvPr>
            <p:extLst>
              <p:ext uri="{D42A27DB-BD31-4B8C-83A1-F6EECF244321}">
                <p14:modId xmlns:p14="http://schemas.microsoft.com/office/powerpoint/2010/main" val="3971483599"/>
              </p:ext>
            </p:extLst>
          </p:nvPr>
        </p:nvGraphicFramePr>
        <p:xfrm>
          <a:off x="3388699" y="881706"/>
          <a:ext cx="4883019" cy="5205228"/>
        </p:xfrm>
        <a:graphic>
          <a:graphicData uri="http://schemas.openxmlformats.org/drawingml/2006/table">
            <a:tbl>
              <a:tblPr firstRow="1" bandRow="1"/>
              <a:tblGrid>
                <a:gridCol w="291390">
                  <a:extLst>
                    <a:ext uri="{9D8B030D-6E8A-4147-A177-3AD203B41FA5}">
                      <a16:colId xmlns:a16="http://schemas.microsoft.com/office/drawing/2014/main" val="2909524990"/>
                    </a:ext>
                  </a:extLst>
                </a:gridCol>
                <a:gridCol w="826896">
                  <a:extLst>
                    <a:ext uri="{9D8B030D-6E8A-4147-A177-3AD203B41FA5}">
                      <a16:colId xmlns:a16="http://schemas.microsoft.com/office/drawing/2014/main" val="2309314199"/>
                    </a:ext>
                  </a:extLst>
                </a:gridCol>
                <a:gridCol w="2665892">
                  <a:extLst>
                    <a:ext uri="{9D8B030D-6E8A-4147-A177-3AD203B41FA5}">
                      <a16:colId xmlns:a16="http://schemas.microsoft.com/office/drawing/2014/main" val="4046901895"/>
                    </a:ext>
                  </a:extLst>
                </a:gridCol>
                <a:gridCol w="1098841">
                  <a:extLst>
                    <a:ext uri="{9D8B030D-6E8A-4147-A177-3AD203B41FA5}">
                      <a16:colId xmlns:a16="http://schemas.microsoft.com/office/drawing/2014/main" val="2926309358"/>
                    </a:ext>
                  </a:extLst>
                </a:gridCol>
              </a:tblGrid>
              <a:tr h="371802">
                <a:tc rowSpan="3">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Kick-Off</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8:00-8:05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fontAlgn="ctr">
                        <a:lnSpc>
                          <a:spcPct val="107000"/>
                        </a:lnSpc>
                        <a:spcBef>
                          <a:spcPts val="0"/>
                        </a:spcBef>
                        <a:spcAft>
                          <a:spcPts val="0"/>
                        </a:spcAft>
                      </a:pPr>
                      <a:r>
                        <a:rPr lang="en-US" sz="1000" u="none" strike="noStrike" dirty="0">
                          <a:solidFill>
                            <a:schemeClr val="tx1"/>
                          </a:solidFill>
                          <a:effectLst/>
                        </a:rPr>
                        <a:t>Welcome</a:t>
                      </a:r>
                      <a:endParaRPr lang="en-US" sz="1000" b="0" i="0" u="none" strike="noStrike" dirty="0">
                        <a:solidFill>
                          <a:schemeClr val="tx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rowSpan="5">
                  <a:txBody>
                    <a:bodyPr/>
                    <a:lstStyle/>
                    <a:p>
                      <a:pPr marL="0" marR="0" algn="l" fontAlgn="ctr">
                        <a:lnSpc>
                          <a:spcPct val="107000"/>
                        </a:lnSpc>
                        <a:spcBef>
                          <a:spcPts val="0"/>
                        </a:spcBef>
                        <a:spcAft>
                          <a:spcPts val="0"/>
                        </a:spcAft>
                      </a:pPr>
                      <a:r>
                        <a:rPr lang="en-US" sz="1000" b="0" i="0" u="none" strike="noStrike" dirty="0">
                          <a:solidFill>
                            <a:schemeClr val="tx1"/>
                          </a:solidFill>
                          <a:effectLst/>
                          <a:latin typeface="+mn-lt"/>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mpd="sng">
                      <a:noFill/>
                      <a:prstDash val="soli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791238288"/>
                  </a:ext>
                </a:extLst>
              </a:tr>
              <a:tr h="371802">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8:05-8:30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cs typeface="Times New Roman" panose="02020603050405020304" pitchFamily="18" charset="0"/>
                        </a:rPr>
                        <a:t>Attack Patterns + Analysis</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591924777"/>
                  </a:ext>
                </a:extLst>
              </a:tr>
              <a:tr h="371802">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8:30-8:45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Demo Walkthrough</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2755605935"/>
                  </a:ext>
                </a:extLst>
              </a:tr>
              <a:tr h="371802">
                <a:tc rowSpan="5">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Ingest</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8:45-9:00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Break</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190498420"/>
                  </a:ext>
                </a:extLst>
              </a:tr>
              <a:tr h="371802">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9:00-10:00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Attack Patterns + Catching Attacks</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279824163"/>
                  </a:ext>
                </a:extLst>
              </a:tr>
              <a:tr h="371802">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10:00-11:00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Activity: Attack Patterns</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rowSpan="3">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452610243"/>
                  </a:ext>
                </a:extLst>
              </a:tr>
              <a:tr h="371802">
                <a:tc vMerge="1">
                  <a:txBody>
                    <a:bodyPr/>
                    <a:lstStyle/>
                    <a:p>
                      <a:pPr marL="0" marR="0" algn="ctr">
                        <a:lnSpc>
                          <a:spcPct val="107000"/>
                        </a:lnSpc>
                        <a:spcBef>
                          <a:spcPts val="0"/>
                        </a:spcBef>
                        <a:spcAft>
                          <a:spcPts val="0"/>
                        </a:spcAft>
                      </a:pPr>
                      <a:endParaRPr lang="en-US" sz="10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algn="ctr">
                        <a:lnSpc>
                          <a:spcPct val="107000"/>
                        </a:lnSpc>
                        <a:spcBef>
                          <a:spcPts val="0"/>
                        </a:spcBef>
                        <a:spcAft>
                          <a:spcPts val="0"/>
                        </a:spcAft>
                      </a:pPr>
                      <a:r>
                        <a:rPr lang="en-US" sz="1000" kern="12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11:00-12:00</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kern="1200" dirty="0">
                          <a:solidFill>
                            <a:schemeClr val="bg1"/>
                          </a:solidFill>
                          <a:effectLst/>
                          <a:latin typeface="Segoe UI"/>
                          <a:ea typeface="Calibri" panose="020F0502020204030204" pitchFamily="34" charset="0"/>
                          <a:cs typeface="Times New Roman" panose="02020603050405020304" pitchFamily="18" charset="0"/>
                        </a:rPr>
                        <a:t>Build Hands-on: </a:t>
                      </a:r>
                      <a:endParaRPr lang="en-US" sz="1000" b="0" i="0" u="none" strike="noStrike" kern="1200" dirty="0">
                        <a:solidFill>
                          <a:schemeClr val="bg1"/>
                        </a:solidFill>
                        <a:effectLst/>
                        <a:latin typeface="Segoe UI"/>
                        <a:ea typeface="+mn-ea"/>
                        <a:cs typeface="+mn-cs"/>
                      </a:endParaRPr>
                    </a:p>
                    <a:p>
                      <a:pPr marL="0" marR="0" algn="ctr" fontAlgn="ctr">
                        <a:lnSpc>
                          <a:spcPct val="107000"/>
                        </a:lnSpc>
                        <a:spcBef>
                          <a:spcPts val="0"/>
                        </a:spcBef>
                        <a:spcAft>
                          <a:spcPts val="0"/>
                        </a:spcAft>
                      </a:pPr>
                      <a:r>
                        <a:rPr lang="en-US" sz="1000" b="0" i="0" u="none" strike="noStrike" kern="1200" dirty="0">
                          <a:solidFill>
                            <a:schemeClr val="bg1"/>
                          </a:solidFill>
                          <a:effectLst/>
                          <a:latin typeface="Segoe UI"/>
                          <a:ea typeface="Calibri" panose="020F0502020204030204" pitchFamily="34" charset="0"/>
                          <a:cs typeface="Times New Roman" panose="02020603050405020304" pitchFamily="18" charset="0"/>
                        </a:rPr>
                        <a:t>Attack Simulation</a:t>
                      </a:r>
                      <a:endParaRPr lang="en-US" sz="1000" b="0" i="0" u="none" strike="noStrike" kern="1200" dirty="0">
                        <a:solidFill>
                          <a:schemeClr val="bg1"/>
                        </a:solidFill>
                        <a:effectLst/>
                        <a:latin typeface="Segoe UI"/>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vMerge="1">
                  <a:txBody>
                    <a:bodyPr/>
                    <a:lstStyle/>
                    <a:p>
                      <a:pPr marL="0" marR="0" algn="ctr" fontAlgn="ctr">
                        <a:lnSpc>
                          <a:spcPct val="107000"/>
                        </a:lnSpc>
                        <a:spcBef>
                          <a:spcPts val="0"/>
                        </a:spcBef>
                        <a:spcAft>
                          <a:spcPts val="0"/>
                        </a:spcAft>
                      </a:pPr>
                      <a:endParaRPr lang="en-US" sz="1000" b="0" i="0" u="none" strike="noStrike" dirty="0">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27881426"/>
                  </a:ext>
                </a:extLst>
              </a:tr>
              <a:tr h="371802">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12:00-1:00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kern="1200" dirty="0">
                          <a:solidFill>
                            <a:schemeClr val="tx1"/>
                          </a:solidFill>
                          <a:effectLst/>
                          <a:latin typeface="Segoe UI"/>
                          <a:ea typeface="Calibri" panose="020F0502020204030204" pitchFamily="34" charset="0"/>
                          <a:cs typeface="Times New Roman" panose="02020603050405020304" pitchFamily="18" charset="0"/>
                        </a:rPr>
                        <a:t>Long Break</a:t>
                      </a:r>
                      <a:endParaRPr lang="en-US" sz="1000" b="0" i="0" u="none" strike="noStrike" kern="1200" dirty="0">
                        <a:solidFill>
                          <a:schemeClr val="tx1"/>
                        </a:solidFill>
                        <a:effectLst/>
                        <a:latin typeface="Segoe UI"/>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553931019"/>
                  </a:ext>
                </a:extLst>
              </a:tr>
              <a:tr h="371802">
                <a:tc rowSpan="6">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Transform</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002060"/>
                    </a:solidFill>
                  </a:tcPr>
                </a:tc>
                <a:tc>
                  <a:txBody>
                    <a:bodyPr/>
                    <a:lstStyle/>
                    <a:p>
                      <a:pPr marL="0" marR="0" lvl="0" indent="0" algn="ctr" defTabSz="932563" rtl="0" eaLnBrk="1" fontAlgn="auto" latinLnBrk="0" hangingPunct="1">
                        <a:lnSpc>
                          <a:spcPct val="107000"/>
                        </a:lnSpc>
                        <a:spcBef>
                          <a:spcPts val="0"/>
                        </a:spcBef>
                        <a:spcAft>
                          <a:spcPts val="0"/>
                        </a:spcAft>
                        <a:buClrTx/>
                        <a:buSzTx/>
                        <a:buFontTx/>
                        <a:buNone/>
                        <a:tabLst/>
                        <a:defRPr/>
                      </a:pPr>
                      <a:r>
                        <a:rPr lang="en-US" sz="1100">
                          <a:solidFill>
                            <a:srgbClr val="FFFFFF"/>
                          </a:solidFill>
                          <a:effectLst/>
                          <a:latin typeface="Segoe UI" panose="020B0502040204020203" pitchFamily="34" charset="0"/>
                          <a:ea typeface="Calibri" panose="020F0502020204030204" pitchFamily="34" charset="0"/>
                          <a:cs typeface="Segoe UI" panose="020B0502040204020203" pitchFamily="34" charset="0"/>
                        </a:rPr>
                        <a:t>1:00-2:00</a:t>
                      </a:r>
                      <a:endParaRPr lang="en-US" sz="14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fontAlgn="ctr">
                        <a:lnSpc>
                          <a:spcPct val="107000"/>
                        </a:lnSpc>
                        <a:spcBef>
                          <a:spcPts val="0"/>
                        </a:spcBef>
                        <a:spcAft>
                          <a:spcPts val="0"/>
                        </a:spcAft>
                      </a:pPr>
                      <a:r>
                        <a:rPr lang="en-US" sz="1000" b="0" i="0" u="none" strike="noStrike" dirty="0">
                          <a:solidFill>
                            <a:schemeClr val="bg1"/>
                          </a:solidFill>
                          <a:effectLst/>
                          <a:latin typeface="+mn-lt"/>
                        </a:rPr>
                        <a:t>Windows Defender, Attack Analysis, Emerging Threats</a:t>
                      </a: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rowSpan="4">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633297440"/>
                  </a:ext>
                </a:extLst>
              </a:tr>
              <a:tr h="371802">
                <a:tc vMerge="1">
                  <a:txBody>
                    <a:bodyPr/>
                    <a:lstStyle/>
                    <a:p>
                      <a:endParaRPr lang="en-US"/>
                    </a:p>
                  </a:txBody>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2:00-2:30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Restoring Systems</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endParaRPr lang="en-US"/>
                    </a:p>
                  </a:txBody>
                  <a:tcPr/>
                </a:tc>
                <a:extLst>
                  <a:ext uri="{0D108BD9-81ED-4DB2-BD59-A6C34878D82A}">
                    <a16:rowId xmlns:a16="http://schemas.microsoft.com/office/drawing/2014/main" val="2661783243"/>
                  </a:ext>
                </a:extLst>
              </a:tr>
              <a:tr h="371802">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a:lnSpc>
                          <a:spcPct val="107000"/>
                        </a:lnSpc>
                        <a:spcBef>
                          <a:spcPts val="0"/>
                        </a:spcBef>
                        <a:spcAft>
                          <a:spcPts val="0"/>
                        </a:spcAft>
                      </a:pPr>
                      <a:r>
                        <a:rPr lang="en-US" sz="1000" b="0" i="0" u="none" strike="noStrike" kern="1200" dirty="0">
                          <a:solidFill>
                            <a:schemeClr val="tx1"/>
                          </a:solidFill>
                          <a:effectLst/>
                          <a:latin typeface="Segoe UI"/>
                          <a:ea typeface="Calibri" panose="020F0502020204030204" pitchFamily="34" charset="0"/>
                          <a:cs typeface="Times New Roman" panose="02020603050405020304" pitchFamily="18" charset="0"/>
                        </a:rPr>
                        <a:t>2:30-2:45</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kern="1200" dirty="0">
                          <a:solidFill>
                            <a:schemeClr val="tx1"/>
                          </a:solidFill>
                          <a:effectLst/>
                          <a:latin typeface="Segoe UI"/>
                          <a:ea typeface="Calibri" panose="020F0502020204030204" pitchFamily="34" charset="0"/>
                          <a:cs typeface="Times New Roman" panose="02020603050405020304" pitchFamily="18" charset="0"/>
                        </a:rPr>
                        <a:t>Break</a:t>
                      </a:r>
                      <a:endParaRPr lang="en-US" sz="1000" b="0" i="0" u="none" strike="noStrike" kern="1200" dirty="0">
                        <a:solidFill>
                          <a:schemeClr val="tx1"/>
                        </a:solidFill>
                        <a:effectLst/>
                        <a:latin typeface="Segoe UI"/>
                        <a:cs typeface="Times New Roman" panose="02020603050405020304" pitchFamily="18" charset="0"/>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45338612"/>
                  </a:ext>
                </a:extLst>
              </a:tr>
              <a:tr h="371802">
                <a:tc vMerge="1">
                  <a:txBody>
                    <a:bodyPr/>
                    <a:lstStyle/>
                    <a:p>
                      <a:pPr marL="0" marR="0" algn="ctr">
                        <a:lnSpc>
                          <a:spcPct val="107000"/>
                        </a:lnSpc>
                        <a:spcBef>
                          <a:spcPts val="0"/>
                        </a:spcBef>
                        <a:spcAft>
                          <a:spcPts val="0"/>
                        </a:spcAft>
                      </a:pPr>
                      <a:endParaRPr lang="en-US" sz="10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p>
                      <a:pPr marL="0" marR="0" 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2:45-3:15</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Activity: Restoring Systems</a:t>
                      </a:r>
                      <a:endParaRPr lang="en-US" sz="1000" b="0" i="0" u="none" strike="noStrike" kern="1200" dirty="0">
                        <a:solidFill>
                          <a:schemeClr val="tx1"/>
                        </a:solidFill>
                        <a:effectLst/>
                        <a:latin typeface="+mn-lt"/>
                        <a:cs typeface="Times New Roman" panose="02020603050405020304" pitchFamily="18" charset="0"/>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14060379"/>
                  </a:ext>
                </a:extLst>
              </a:tr>
              <a:tr h="371802">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3:15-4:00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Build Hands-on: </a:t>
                      </a:r>
                      <a:endParaRPr lang="en-US" sz="1000" b="0" i="0" u="none" strike="noStrike" dirty="0">
                        <a:solidFill>
                          <a:schemeClr val="bg1"/>
                        </a:solidFill>
                        <a:effectLst/>
                        <a:latin typeface="+mn-lt"/>
                      </a:endParaRPr>
                    </a:p>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Restoring Systems</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4063039413"/>
                  </a:ext>
                </a:extLst>
              </a:tr>
              <a:tr h="371802">
                <a:tc vMerge="1">
                  <a:txBody>
                    <a:bodyPr/>
                    <a:lstStyle/>
                    <a:p>
                      <a:pPr marL="0" marR="0" algn="ctr">
                        <a:lnSpc>
                          <a:spcPct val="107000"/>
                        </a:lnSpc>
                        <a:spcBef>
                          <a:spcPts val="0"/>
                        </a:spcBef>
                        <a:spcAft>
                          <a:spcPts val="0"/>
                        </a:spcAft>
                      </a:pPr>
                      <a:endParaRPr lang="en-US" sz="10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F0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4:00-4:15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Closing</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964641089"/>
                  </a:ext>
                </a:extLst>
              </a:tr>
            </a:tbl>
          </a:graphicData>
        </a:graphic>
      </p:graphicFrame>
    </p:spTree>
    <p:extLst>
      <p:ext uri="{BB962C8B-B14F-4D97-AF65-F5344CB8AC3E}">
        <p14:creationId xmlns:p14="http://schemas.microsoft.com/office/powerpoint/2010/main" val="1803565137"/>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6F530C1-452B-4B5E-ACCF-7C3938E0DF56}"/>
              </a:ext>
            </a:extLst>
          </p:cNvPr>
          <p:cNvSpPr>
            <a:spLocks noGrp="1"/>
          </p:cNvSpPr>
          <p:nvPr>
            <p:ph type="title"/>
          </p:nvPr>
        </p:nvSpPr>
        <p:spPr>
          <a:xfrm>
            <a:off x="585217" y="3045595"/>
            <a:ext cx="9144000" cy="488797"/>
          </a:xfrm>
        </p:spPr>
        <p:txBody>
          <a:bodyPr/>
          <a:lstStyle/>
          <a:p>
            <a:r>
              <a:rPr lang="en-US" dirty="0"/>
              <a:t>Network Map</a:t>
            </a:r>
          </a:p>
        </p:txBody>
      </p:sp>
    </p:spTree>
    <p:extLst>
      <p:ext uri="{BB962C8B-B14F-4D97-AF65-F5344CB8AC3E}">
        <p14:creationId xmlns:p14="http://schemas.microsoft.com/office/powerpoint/2010/main" val="3551757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Network Map</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Provides a graphical view with security overlays giving you recommendations and insights for hardening your network resources. </a:t>
            </a:r>
          </a:p>
          <a:p>
            <a:pPr>
              <a:lnSpc>
                <a:spcPct val="100000"/>
              </a:lnSpc>
              <a:spcAft>
                <a:spcPts val="1000"/>
              </a:spcAft>
            </a:pPr>
            <a:r>
              <a:rPr lang="en-US" sz="1800" dirty="0"/>
              <a:t>Using the map you can see the network topology of your Azure workloads, connections between your virtual machines and subnets, and the capability to drill down from the map into specific resources and the recommendations for those resources.</a:t>
            </a:r>
          </a:p>
          <a:p>
            <a:r>
              <a:rPr lang="en-US" sz="1800" dirty="0"/>
              <a:t>The network map can show you your Azure resources in a Topology view and a Traffic view.</a:t>
            </a:r>
          </a:p>
          <a:p>
            <a:endParaRPr lang="en-US" sz="1800" dirty="0"/>
          </a:p>
        </p:txBody>
      </p:sp>
    </p:spTree>
    <p:extLst>
      <p:ext uri="{BB962C8B-B14F-4D97-AF65-F5344CB8AC3E}">
        <p14:creationId xmlns:p14="http://schemas.microsoft.com/office/powerpoint/2010/main" val="4140171201"/>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Topology View</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7" y="1170911"/>
            <a:ext cx="10719558" cy="502447"/>
          </a:xfrm>
        </p:spPr>
        <p:txBody>
          <a:bodyPr/>
          <a:lstStyle/>
          <a:p>
            <a:pPr>
              <a:lnSpc>
                <a:spcPct val="100000"/>
              </a:lnSpc>
              <a:spcAft>
                <a:spcPts val="1000"/>
              </a:spcAft>
            </a:pPr>
            <a:r>
              <a:rPr lang="en-US" sz="1800" dirty="0"/>
              <a:t>In the inner circle, you can see all the </a:t>
            </a:r>
            <a:r>
              <a:rPr lang="en-US" sz="1800" dirty="0" err="1"/>
              <a:t>Vnets</a:t>
            </a:r>
            <a:r>
              <a:rPr lang="en-US" sz="1800" dirty="0"/>
              <a:t> within your selected subscriptions, the next circle is all the subnets, the outer circle is all the virtual machines.</a:t>
            </a:r>
          </a:p>
          <a:p>
            <a:pPr>
              <a:lnSpc>
                <a:spcPct val="100000"/>
              </a:lnSpc>
              <a:spcAft>
                <a:spcPts val="1000"/>
              </a:spcAft>
            </a:pPr>
            <a:r>
              <a:rPr lang="en-US" sz="1800" dirty="0"/>
              <a:t>The lines connecting the resources in the map let you know which resources are associated with each other, and how your Azure network is structured.</a:t>
            </a:r>
          </a:p>
          <a:p>
            <a:pPr>
              <a:lnSpc>
                <a:spcPct val="100000"/>
              </a:lnSpc>
              <a:spcAft>
                <a:spcPts val="1000"/>
              </a:spcAft>
            </a:pPr>
            <a:endParaRPr lang="en-US" sz="1800" dirty="0"/>
          </a:p>
          <a:p>
            <a:pPr>
              <a:lnSpc>
                <a:spcPct val="100000"/>
              </a:lnSpc>
              <a:spcAft>
                <a:spcPts val="1000"/>
              </a:spcAft>
            </a:pPr>
            <a:r>
              <a:rPr lang="en-US" sz="1800" dirty="0"/>
              <a:t>If there are too many resources being displayed on the map, Microsoft Defender for Cloud uses its proprietary algorithm to smart cluster your resources, highlighting the resources that are in the most critical state, and have the highest severity recommendations.</a:t>
            </a:r>
          </a:p>
          <a:p>
            <a:endParaRPr lang="en-US" sz="1800" dirty="0"/>
          </a:p>
        </p:txBody>
      </p:sp>
    </p:spTree>
    <p:extLst>
      <p:ext uri="{BB962C8B-B14F-4D97-AF65-F5344CB8AC3E}">
        <p14:creationId xmlns:p14="http://schemas.microsoft.com/office/powerpoint/2010/main" val="2417155357"/>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Traffic View</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7" y="1170911"/>
            <a:ext cx="10719558" cy="502447"/>
          </a:xfrm>
        </p:spPr>
        <p:txBody>
          <a:bodyPr/>
          <a:lstStyle/>
          <a:p>
            <a:pPr>
              <a:lnSpc>
                <a:spcPct val="100000"/>
              </a:lnSpc>
              <a:spcAft>
                <a:spcPts val="1000"/>
              </a:spcAft>
            </a:pPr>
            <a:r>
              <a:rPr lang="en-US" sz="1800" dirty="0"/>
              <a:t>The Traffic view provides you with a map of all the possible traffic between your resources. </a:t>
            </a:r>
          </a:p>
          <a:p>
            <a:pPr>
              <a:lnSpc>
                <a:spcPct val="100000"/>
              </a:lnSpc>
              <a:spcAft>
                <a:spcPts val="1000"/>
              </a:spcAft>
            </a:pPr>
            <a:r>
              <a:rPr lang="en-US" sz="1800" dirty="0"/>
              <a:t>This provides you with a visual map of all the rules you configured that define which resources can communicate with whom. </a:t>
            </a:r>
          </a:p>
          <a:p>
            <a:pPr>
              <a:lnSpc>
                <a:spcPct val="100000"/>
              </a:lnSpc>
              <a:spcAft>
                <a:spcPts val="1000"/>
              </a:spcAft>
            </a:pPr>
            <a:r>
              <a:rPr lang="en-US" sz="1800" dirty="0"/>
              <a:t>View existing configuration of the network security groups as well as quickly identify possible risky configurations within your workloads.</a:t>
            </a:r>
          </a:p>
          <a:p>
            <a:pPr>
              <a:lnSpc>
                <a:spcPct val="100000"/>
              </a:lnSpc>
              <a:spcAft>
                <a:spcPts val="1000"/>
              </a:spcAft>
            </a:pPr>
            <a:endParaRPr lang="en-US" sz="1800" dirty="0"/>
          </a:p>
          <a:p>
            <a:pPr>
              <a:lnSpc>
                <a:spcPct val="100000"/>
              </a:lnSpc>
              <a:spcAft>
                <a:spcPts val="1000"/>
              </a:spcAft>
            </a:pPr>
            <a:r>
              <a:rPr lang="en-US" sz="1800" dirty="0"/>
              <a:t>The strength of this view is in its ability to show you these allowed connections together with the vulnerabilities that exist, so you can use this cross-section of data to perform the necessary hardening on your resources.</a:t>
            </a:r>
          </a:p>
          <a:p>
            <a:pPr>
              <a:lnSpc>
                <a:spcPct val="100000"/>
              </a:lnSpc>
              <a:spcAft>
                <a:spcPts val="1000"/>
              </a:spcAft>
            </a:pPr>
            <a:endParaRPr lang="en-US" sz="1800" dirty="0"/>
          </a:p>
          <a:p>
            <a:pPr>
              <a:lnSpc>
                <a:spcPct val="100000"/>
              </a:lnSpc>
              <a:spcAft>
                <a:spcPts val="1000"/>
              </a:spcAft>
            </a:pPr>
            <a:r>
              <a:rPr lang="en-US" sz="1800" dirty="0"/>
              <a:t>For example, you might detect two machines that you weren’t aware could communicate, enabling you to better isolate the workloads and subnets.</a:t>
            </a:r>
          </a:p>
          <a:p>
            <a:endParaRPr lang="en-US" sz="1800" dirty="0"/>
          </a:p>
        </p:txBody>
      </p:sp>
    </p:spTree>
    <p:extLst>
      <p:ext uri="{BB962C8B-B14F-4D97-AF65-F5344CB8AC3E}">
        <p14:creationId xmlns:p14="http://schemas.microsoft.com/office/powerpoint/2010/main" val="802208332"/>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Unwanted Connections - Honey Pots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7" y="1170911"/>
            <a:ext cx="10719558" cy="502447"/>
          </a:xfrm>
        </p:spPr>
        <p:txBody>
          <a:bodyPr/>
          <a:lstStyle/>
          <a:p>
            <a:pPr>
              <a:lnSpc>
                <a:spcPct val="100000"/>
              </a:lnSpc>
              <a:spcAft>
                <a:spcPts val="1000"/>
              </a:spcAft>
            </a:pPr>
            <a:r>
              <a:rPr lang="en-US" sz="1800" dirty="0"/>
              <a:t>The strength of this view is in its ability to show you these allowed connections together with the vulnerabilities that exist, so you can use this cross-section of data to perform the necessary hardening on your resources.</a:t>
            </a:r>
          </a:p>
          <a:p>
            <a:pPr>
              <a:lnSpc>
                <a:spcPct val="100000"/>
              </a:lnSpc>
              <a:spcAft>
                <a:spcPts val="1000"/>
              </a:spcAft>
            </a:pPr>
            <a:endParaRPr lang="en-US" sz="1800" dirty="0"/>
          </a:p>
          <a:p>
            <a:pPr>
              <a:lnSpc>
                <a:spcPct val="100000"/>
              </a:lnSpc>
              <a:spcAft>
                <a:spcPts val="1000"/>
              </a:spcAft>
            </a:pPr>
            <a:r>
              <a:rPr lang="en-US" sz="1800" dirty="0"/>
              <a:t>For example, you might detect two machines that you weren’t aware could communicate, enabling you to better isolate the workloads and subnets.</a:t>
            </a:r>
          </a:p>
        </p:txBody>
      </p:sp>
      <p:pic>
        <p:nvPicPr>
          <p:cNvPr id="1026" name="Picture 2" descr="Attack on a hybrid environment uncovered by tracking IP reputation">
            <a:extLst>
              <a:ext uri="{FF2B5EF4-FFF2-40B4-BE49-F238E27FC236}">
                <a16:creationId xmlns:a16="http://schemas.microsoft.com/office/drawing/2014/main" id="{57640947-6B5A-46F0-B5FE-BEF2523A8E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43940" y="3429000"/>
            <a:ext cx="5820276" cy="25768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0323754"/>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Network Map</a:t>
            </a:r>
          </a:p>
        </p:txBody>
      </p:sp>
      <p:pic>
        <p:nvPicPr>
          <p:cNvPr id="4" name="Picture 3" descr="Chart, radar chart&#10;&#10;Description automatically generated">
            <a:extLst>
              <a:ext uri="{FF2B5EF4-FFF2-40B4-BE49-F238E27FC236}">
                <a16:creationId xmlns:a16="http://schemas.microsoft.com/office/drawing/2014/main" id="{A0CB888E-740F-4E85-AB64-5DB8BE26AD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6353" y="1026702"/>
            <a:ext cx="8832835" cy="5190369"/>
          </a:xfrm>
          <a:prstGeom prst="rect">
            <a:avLst/>
          </a:prstGeom>
        </p:spPr>
      </p:pic>
    </p:spTree>
    <p:extLst>
      <p:ext uri="{BB962C8B-B14F-4D97-AF65-F5344CB8AC3E}">
        <p14:creationId xmlns:p14="http://schemas.microsoft.com/office/powerpoint/2010/main" val="3194070514"/>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6F530C1-452B-4B5E-ACCF-7C3938E0DF56}"/>
              </a:ext>
            </a:extLst>
          </p:cNvPr>
          <p:cNvSpPr>
            <a:spLocks noGrp="1"/>
          </p:cNvSpPr>
          <p:nvPr>
            <p:ph type="title"/>
          </p:nvPr>
        </p:nvSpPr>
        <p:spPr>
          <a:xfrm>
            <a:off x="585217" y="3045595"/>
            <a:ext cx="9144000" cy="488797"/>
          </a:xfrm>
        </p:spPr>
        <p:txBody>
          <a:bodyPr/>
          <a:lstStyle/>
          <a:p>
            <a:r>
              <a:rPr lang="en-US" dirty="0"/>
              <a:t>IoT Security</a:t>
            </a:r>
          </a:p>
        </p:txBody>
      </p:sp>
    </p:spTree>
    <p:extLst>
      <p:ext uri="{BB962C8B-B14F-4D97-AF65-F5344CB8AC3E}">
        <p14:creationId xmlns:p14="http://schemas.microsoft.com/office/powerpoint/2010/main" val="2686375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Azure Defender for IoT</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Defender for IoT connects both to the Azure cloud and to on-premises components. </a:t>
            </a:r>
          </a:p>
          <a:p>
            <a:pPr>
              <a:lnSpc>
                <a:spcPct val="100000"/>
              </a:lnSpc>
              <a:spcAft>
                <a:spcPts val="1000"/>
              </a:spcAft>
            </a:pPr>
            <a:endParaRPr lang="en-US" sz="1800" dirty="0"/>
          </a:p>
          <a:p>
            <a:pPr>
              <a:lnSpc>
                <a:spcPct val="100000"/>
              </a:lnSpc>
              <a:spcAft>
                <a:spcPts val="1000"/>
              </a:spcAft>
            </a:pPr>
            <a:r>
              <a:rPr lang="en-US" sz="1800" dirty="0"/>
              <a:t>The solution is designed for scalability in large and geographically distributed environments with multiple remote locations. </a:t>
            </a:r>
          </a:p>
          <a:p>
            <a:pPr>
              <a:lnSpc>
                <a:spcPct val="100000"/>
              </a:lnSpc>
              <a:spcAft>
                <a:spcPts val="1000"/>
              </a:spcAft>
            </a:pPr>
            <a:endParaRPr lang="en-US" sz="1800" dirty="0"/>
          </a:p>
          <a:p>
            <a:pPr>
              <a:lnSpc>
                <a:spcPct val="100000"/>
              </a:lnSpc>
              <a:spcAft>
                <a:spcPts val="1000"/>
              </a:spcAft>
            </a:pPr>
            <a:r>
              <a:rPr lang="en-US" sz="1800" dirty="0"/>
              <a:t>This solution enables a multi-layered distributed architecture </a:t>
            </a:r>
            <a:br>
              <a:rPr lang="en-US" sz="1800" dirty="0"/>
            </a:br>
            <a:r>
              <a:rPr lang="en-US" sz="1800" dirty="0"/>
              <a:t>by country, region, business unit, or zone.</a:t>
            </a:r>
          </a:p>
          <a:p>
            <a:pPr>
              <a:lnSpc>
                <a:spcPct val="100000"/>
              </a:lnSpc>
              <a:spcAft>
                <a:spcPts val="1000"/>
              </a:spcAft>
            </a:pPr>
            <a:endParaRPr lang="en-US" sz="1800" dirty="0"/>
          </a:p>
          <a:p>
            <a:pPr>
              <a:lnSpc>
                <a:spcPct val="100000"/>
              </a:lnSpc>
              <a:spcAft>
                <a:spcPts val="1000"/>
              </a:spcAft>
            </a:pPr>
            <a:r>
              <a:rPr lang="en-US" sz="1800" dirty="0"/>
              <a:t>Provides both agent and agentless solutions with cloud and </a:t>
            </a:r>
            <a:br>
              <a:rPr lang="en-US" sz="1800" dirty="0"/>
            </a:br>
            <a:r>
              <a:rPr lang="en-US" sz="1800" dirty="0"/>
              <a:t>offline deployments</a:t>
            </a:r>
          </a:p>
          <a:p>
            <a:endParaRPr lang="en-US" sz="1800" b="1" dirty="0"/>
          </a:p>
        </p:txBody>
      </p:sp>
      <p:pic>
        <p:nvPicPr>
          <p:cNvPr id="4" name="Picture 3" descr="Diagram, icon&#10;&#10;Description automatically generated">
            <a:extLst>
              <a:ext uri="{FF2B5EF4-FFF2-40B4-BE49-F238E27FC236}">
                <a16:creationId xmlns:a16="http://schemas.microsoft.com/office/drawing/2014/main" id="{27928D0A-127D-4E08-A5A1-CD45EF1810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13168" y="2719482"/>
            <a:ext cx="3338527" cy="3067836"/>
          </a:xfrm>
          <a:prstGeom prst="rect">
            <a:avLst/>
          </a:prstGeom>
        </p:spPr>
      </p:pic>
    </p:spTree>
    <p:extLst>
      <p:ext uri="{BB962C8B-B14F-4D97-AF65-F5344CB8AC3E}">
        <p14:creationId xmlns:p14="http://schemas.microsoft.com/office/powerpoint/2010/main" val="4221701888"/>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Azure Defender for IoT - Portal</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r>
              <a:rPr lang="en-US" sz="1800" dirty="0"/>
              <a:t>The Microsoft Defender for IoT is a separate Portal outside of the Microsoft Defender for Cloud.</a:t>
            </a:r>
          </a:p>
        </p:txBody>
      </p:sp>
      <p:pic>
        <p:nvPicPr>
          <p:cNvPr id="5" name="Picture 4">
            <a:extLst>
              <a:ext uri="{FF2B5EF4-FFF2-40B4-BE49-F238E27FC236}">
                <a16:creationId xmlns:a16="http://schemas.microsoft.com/office/drawing/2014/main" id="{66206C6C-F8B3-4010-9932-D38339487DED}"/>
              </a:ext>
            </a:extLst>
          </p:cNvPr>
          <p:cNvPicPr>
            <a:picLocks noChangeAspect="1"/>
          </p:cNvPicPr>
          <p:nvPr/>
        </p:nvPicPr>
        <p:blipFill>
          <a:blip r:embed="rId3"/>
          <a:stretch>
            <a:fillRect/>
          </a:stretch>
        </p:blipFill>
        <p:spPr>
          <a:xfrm>
            <a:off x="4741667" y="1785458"/>
            <a:ext cx="6404317" cy="3684429"/>
          </a:xfrm>
          <a:prstGeom prst="rect">
            <a:avLst/>
          </a:prstGeom>
        </p:spPr>
      </p:pic>
      <p:pic>
        <p:nvPicPr>
          <p:cNvPr id="7" name="Picture 6">
            <a:extLst>
              <a:ext uri="{FF2B5EF4-FFF2-40B4-BE49-F238E27FC236}">
                <a16:creationId xmlns:a16="http://schemas.microsoft.com/office/drawing/2014/main" id="{027C16E7-4B20-46B1-970C-F6F31FF3A4BA}"/>
              </a:ext>
            </a:extLst>
          </p:cNvPr>
          <p:cNvPicPr>
            <a:picLocks noChangeAspect="1"/>
          </p:cNvPicPr>
          <p:nvPr/>
        </p:nvPicPr>
        <p:blipFill>
          <a:blip r:embed="rId4"/>
          <a:stretch>
            <a:fillRect/>
          </a:stretch>
        </p:blipFill>
        <p:spPr>
          <a:xfrm>
            <a:off x="584200" y="1864061"/>
            <a:ext cx="4010025" cy="2181225"/>
          </a:xfrm>
          <a:prstGeom prst="rect">
            <a:avLst/>
          </a:prstGeom>
        </p:spPr>
      </p:pic>
    </p:spTree>
    <p:extLst>
      <p:ext uri="{BB962C8B-B14F-4D97-AF65-F5344CB8AC3E}">
        <p14:creationId xmlns:p14="http://schemas.microsoft.com/office/powerpoint/2010/main" val="2778930956"/>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Container Protection</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b="1" dirty="0"/>
              <a:t>Kubernetes clusters</a:t>
            </a:r>
            <a:r>
              <a:rPr lang="en-US" sz="1800" dirty="0"/>
              <a:t> - Continuous assessment of your clusters to provide visibility into misconfigurations and guidelines to help you mitigate identified threats.</a:t>
            </a:r>
          </a:p>
          <a:p>
            <a:pPr>
              <a:lnSpc>
                <a:spcPct val="100000"/>
              </a:lnSpc>
              <a:spcAft>
                <a:spcPts val="1000"/>
              </a:spcAft>
            </a:pPr>
            <a:endParaRPr lang="en-US" sz="1800" dirty="0"/>
          </a:p>
          <a:p>
            <a:pPr>
              <a:lnSpc>
                <a:spcPct val="100000"/>
              </a:lnSpc>
              <a:spcAft>
                <a:spcPts val="1000"/>
              </a:spcAft>
            </a:pPr>
            <a:r>
              <a:rPr lang="en-US" sz="1800" b="1" dirty="0"/>
              <a:t>Container hosts</a:t>
            </a:r>
            <a:r>
              <a:rPr lang="en-US" sz="1800" dirty="0"/>
              <a:t> - Continuous assessment of your Docker environments to provide visibility into misconfigurations and guidelines to help you mitigate threats</a:t>
            </a:r>
          </a:p>
          <a:p>
            <a:pPr>
              <a:lnSpc>
                <a:spcPct val="100000"/>
              </a:lnSpc>
              <a:spcAft>
                <a:spcPts val="1000"/>
              </a:spcAft>
            </a:pPr>
            <a:endParaRPr lang="en-US" sz="1800" dirty="0"/>
          </a:p>
          <a:p>
            <a:pPr>
              <a:lnSpc>
                <a:spcPct val="100000"/>
              </a:lnSpc>
              <a:spcAft>
                <a:spcPts val="1000"/>
              </a:spcAft>
            </a:pPr>
            <a:r>
              <a:rPr lang="en-US" sz="1800" b="1" dirty="0"/>
              <a:t>Azure Container Registry (ACR)</a:t>
            </a:r>
            <a:r>
              <a:rPr lang="en-US" sz="1800" dirty="0"/>
              <a:t> - Vulnerability assessment and management tools for the images in your Azure Resource Manager-based ACR registries</a:t>
            </a:r>
          </a:p>
          <a:p>
            <a:endParaRPr lang="en-US" sz="1800" b="1" dirty="0"/>
          </a:p>
        </p:txBody>
      </p:sp>
      <p:pic>
        <p:nvPicPr>
          <p:cNvPr id="4" name="Picture 3">
            <a:extLst>
              <a:ext uri="{FF2B5EF4-FFF2-40B4-BE49-F238E27FC236}">
                <a16:creationId xmlns:a16="http://schemas.microsoft.com/office/drawing/2014/main" id="{B1E88DAB-8287-4366-8F55-647C25C79F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00041" y="292100"/>
            <a:ext cx="793364" cy="742724"/>
          </a:xfrm>
          <a:prstGeom prst="rect">
            <a:avLst/>
          </a:prstGeom>
        </p:spPr>
      </p:pic>
      <p:pic>
        <p:nvPicPr>
          <p:cNvPr id="6" name="Picture 5">
            <a:extLst>
              <a:ext uri="{FF2B5EF4-FFF2-40B4-BE49-F238E27FC236}">
                <a16:creationId xmlns:a16="http://schemas.microsoft.com/office/drawing/2014/main" id="{58CB31A1-76B0-4274-BE1A-E03C324E144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40773" y="292100"/>
            <a:ext cx="793364" cy="742724"/>
          </a:xfrm>
          <a:prstGeom prst="rect">
            <a:avLst/>
          </a:prstGeom>
        </p:spPr>
      </p:pic>
      <p:pic>
        <p:nvPicPr>
          <p:cNvPr id="9218" name="Picture 2" descr="5 reasons you should be doing container native development">
            <a:extLst>
              <a:ext uri="{FF2B5EF4-FFF2-40B4-BE49-F238E27FC236}">
                <a16:creationId xmlns:a16="http://schemas.microsoft.com/office/drawing/2014/main" id="{4F714DFA-5E51-4243-B304-F421A5A3DD4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80674" y="4193490"/>
            <a:ext cx="7622006" cy="22866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6921373"/>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Agentless-based (IoT Sensors)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The Defender for IoT sensors discover, and continuously monitor network devices. </a:t>
            </a:r>
          </a:p>
          <a:p>
            <a:pPr>
              <a:lnSpc>
                <a:spcPct val="100000"/>
              </a:lnSpc>
              <a:spcAft>
                <a:spcPts val="1000"/>
              </a:spcAft>
            </a:pPr>
            <a:endParaRPr lang="en-US" sz="1800" dirty="0"/>
          </a:p>
          <a:p>
            <a:pPr>
              <a:lnSpc>
                <a:spcPct val="100000"/>
              </a:lnSpc>
              <a:spcAft>
                <a:spcPts val="1000"/>
              </a:spcAft>
            </a:pPr>
            <a:r>
              <a:rPr lang="en-US" sz="1800" dirty="0"/>
              <a:t>Sensors collect ICS network traffic using passive (agentless) monitoring on IoT and OT devices.</a:t>
            </a:r>
          </a:p>
          <a:p>
            <a:pPr>
              <a:lnSpc>
                <a:spcPct val="100000"/>
              </a:lnSpc>
              <a:spcAft>
                <a:spcPts val="1000"/>
              </a:spcAft>
            </a:pPr>
            <a:endParaRPr lang="en-US" sz="1800" dirty="0"/>
          </a:p>
          <a:p>
            <a:pPr>
              <a:lnSpc>
                <a:spcPct val="100000"/>
              </a:lnSpc>
              <a:spcAft>
                <a:spcPts val="1000"/>
              </a:spcAft>
            </a:pPr>
            <a:r>
              <a:rPr lang="en-US" sz="1800" dirty="0"/>
              <a:t>Purpose-built for IoT and OT networks, the agentless technology delivers deep visibility into IoT and OT risk within minutes of being connected to the network. </a:t>
            </a:r>
          </a:p>
          <a:p>
            <a:pPr>
              <a:lnSpc>
                <a:spcPct val="100000"/>
              </a:lnSpc>
              <a:spcAft>
                <a:spcPts val="1000"/>
              </a:spcAft>
            </a:pPr>
            <a:endParaRPr lang="en-US" sz="1800" dirty="0"/>
          </a:p>
          <a:p>
            <a:pPr>
              <a:lnSpc>
                <a:spcPct val="100000"/>
              </a:lnSpc>
              <a:spcAft>
                <a:spcPts val="1000"/>
              </a:spcAft>
            </a:pPr>
            <a:r>
              <a:rPr lang="en-US" sz="1800" dirty="0"/>
              <a:t>It has zero performance impact on the network and network devices due to its non-invasive, Network Traffic Analysis (NTA) approach.</a:t>
            </a:r>
          </a:p>
          <a:p>
            <a:endParaRPr lang="en-US" sz="1800" b="1" dirty="0"/>
          </a:p>
        </p:txBody>
      </p:sp>
    </p:spTree>
    <p:extLst>
      <p:ext uri="{BB962C8B-B14F-4D97-AF65-F5344CB8AC3E}">
        <p14:creationId xmlns:p14="http://schemas.microsoft.com/office/powerpoint/2010/main" val="3509185915"/>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Device Discovery</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Use passive, agentless network monitoring to gain a complete inventory of all your IoT/OT assets, with zero impact on the IoT/OT network. </a:t>
            </a:r>
          </a:p>
          <a:p>
            <a:pPr>
              <a:lnSpc>
                <a:spcPct val="100000"/>
              </a:lnSpc>
              <a:spcAft>
                <a:spcPts val="1000"/>
              </a:spcAft>
            </a:pPr>
            <a:r>
              <a:rPr lang="en-US" sz="1800" dirty="0"/>
              <a:t>Analyze diverse industrial protocols to identify device details including manufacturer, type, serial number, firmware level, and IP or Media Access Control (MAC) address. </a:t>
            </a:r>
          </a:p>
          <a:p>
            <a:pPr>
              <a:lnSpc>
                <a:spcPct val="100000"/>
              </a:lnSpc>
              <a:spcAft>
                <a:spcPts val="1000"/>
              </a:spcAft>
            </a:pPr>
            <a:r>
              <a:rPr lang="en-US" sz="1800" dirty="0"/>
              <a:t>Visualize your entire IoT/OT network topology, see device communication paths, and quickly identify the root cause of operational issues such as misconfigured devices.</a:t>
            </a:r>
            <a:endParaRPr lang="en-US" sz="1800" b="1" dirty="0"/>
          </a:p>
        </p:txBody>
      </p:sp>
      <p:pic>
        <p:nvPicPr>
          <p:cNvPr id="4" name="Picture 3" descr="Graphical user interface&#10;&#10;Description automatically generated">
            <a:extLst>
              <a:ext uri="{FF2B5EF4-FFF2-40B4-BE49-F238E27FC236}">
                <a16:creationId xmlns:a16="http://schemas.microsoft.com/office/drawing/2014/main" id="{E7CF3257-29E9-4547-AAD0-643C95566F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89058" y="3259169"/>
            <a:ext cx="5504447" cy="3095027"/>
          </a:xfrm>
          <a:prstGeom prst="rect">
            <a:avLst/>
          </a:prstGeom>
        </p:spPr>
      </p:pic>
    </p:spTree>
    <p:extLst>
      <p:ext uri="{BB962C8B-B14F-4D97-AF65-F5344CB8AC3E}">
        <p14:creationId xmlns:p14="http://schemas.microsoft.com/office/powerpoint/2010/main" val="1596261058"/>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Offline</a:t>
            </a:r>
          </a:p>
        </p:txBody>
      </p:sp>
      <p:pic>
        <p:nvPicPr>
          <p:cNvPr id="4" name="Picture 3" descr="Diagram, timeline&#10;&#10;Description automatically generated">
            <a:extLst>
              <a:ext uri="{FF2B5EF4-FFF2-40B4-BE49-F238E27FC236}">
                <a16:creationId xmlns:a16="http://schemas.microsoft.com/office/drawing/2014/main" id="{BC80DB37-E983-453B-8835-5BCB56E0D1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3985" y="1332006"/>
            <a:ext cx="9619979" cy="4441943"/>
          </a:xfrm>
          <a:prstGeom prst="rect">
            <a:avLst/>
          </a:prstGeom>
        </p:spPr>
      </p:pic>
    </p:spTree>
    <p:extLst>
      <p:ext uri="{BB962C8B-B14F-4D97-AF65-F5344CB8AC3E}">
        <p14:creationId xmlns:p14="http://schemas.microsoft.com/office/powerpoint/2010/main" val="4182620014"/>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Azure IoT Hub</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5950311" cy="502447"/>
          </a:xfrm>
        </p:spPr>
        <p:txBody>
          <a:bodyPr/>
          <a:lstStyle/>
          <a:p>
            <a:pPr>
              <a:lnSpc>
                <a:spcPct val="100000"/>
              </a:lnSpc>
              <a:spcAft>
                <a:spcPts val="1000"/>
              </a:spcAft>
            </a:pPr>
            <a:r>
              <a:rPr lang="en-US" sz="1800" dirty="0"/>
              <a:t>Enable highly secure and reliable communication between your Internet of Things (IoT) application and the devices it manages. </a:t>
            </a:r>
          </a:p>
          <a:p>
            <a:pPr>
              <a:lnSpc>
                <a:spcPct val="100000"/>
              </a:lnSpc>
              <a:spcAft>
                <a:spcPts val="1000"/>
              </a:spcAft>
            </a:pPr>
            <a:endParaRPr lang="en-US" sz="1800" dirty="0"/>
          </a:p>
          <a:p>
            <a:pPr>
              <a:lnSpc>
                <a:spcPct val="100000"/>
              </a:lnSpc>
              <a:spcAft>
                <a:spcPts val="1000"/>
              </a:spcAft>
            </a:pPr>
            <a:r>
              <a:rPr lang="en-US" sz="1800" dirty="0"/>
              <a:t>Azure IoT Hub provides a cloud-hosted solution back end to connect virtually any device. </a:t>
            </a:r>
          </a:p>
          <a:p>
            <a:pPr>
              <a:lnSpc>
                <a:spcPct val="100000"/>
              </a:lnSpc>
              <a:spcAft>
                <a:spcPts val="1000"/>
              </a:spcAft>
            </a:pPr>
            <a:endParaRPr lang="en-US" sz="1800" dirty="0"/>
          </a:p>
          <a:p>
            <a:pPr>
              <a:lnSpc>
                <a:spcPct val="100000"/>
              </a:lnSpc>
              <a:spcAft>
                <a:spcPts val="1000"/>
              </a:spcAft>
            </a:pPr>
            <a:r>
              <a:rPr lang="en-US" sz="1800" dirty="0"/>
              <a:t>Extend your solution from the cloud to the edge with per-device authentication, built-in device management, and scaled provisioning.</a:t>
            </a:r>
          </a:p>
          <a:p>
            <a:endParaRPr lang="en-US" sz="1800" b="1" dirty="0"/>
          </a:p>
        </p:txBody>
      </p:sp>
      <p:pic>
        <p:nvPicPr>
          <p:cNvPr id="4" name="Picture 3">
            <a:extLst>
              <a:ext uri="{FF2B5EF4-FFF2-40B4-BE49-F238E27FC236}">
                <a16:creationId xmlns:a16="http://schemas.microsoft.com/office/drawing/2014/main" id="{2DE24AB5-6F7B-4E5C-ABF7-31AC28D35D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21905" y="1194974"/>
            <a:ext cx="4181643" cy="2352174"/>
          </a:xfrm>
          <a:prstGeom prst="rect">
            <a:avLst/>
          </a:prstGeom>
        </p:spPr>
      </p:pic>
    </p:spTree>
    <p:extLst>
      <p:ext uri="{BB962C8B-B14F-4D97-AF65-F5344CB8AC3E}">
        <p14:creationId xmlns:p14="http://schemas.microsoft.com/office/powerpoint/2010/main" val="568106057"/>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Azure IoT Device Provisioning</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Microsoft Azure provides a rich set of integrated public cloud services for all your IoT solution needs. The IoT Hub Device Provisioning Service (DPS) is a helper service for IoT Hub that enables zero-touch, just-in-time provisioning to the right IoT hub without requiring human intervention. DPS enables the provisioning of millions of devices in a secure and scalable manner.</a:t>
            </a:r>
          </a:p>
          <a:p>
            <a:endParaRPr lang="en-US" sz="1800" b="1" dirty="0"/>
          </a:p>
        </p:txBody>
      </p:sp>
      <p:pic>
        <p:nvPicPr>
          <p:cNvPr id="4" name="Picture 3" descr="Icon&#10;&#10;Description automatically generated">
            <a:extLst>
              <a:ext uri="{FF2B5EF4-FFF2-40B4-BE49-F238E27FC236}">
                <a16:creationId xmlns:a16="http://schemas.microsoft.com/office/drawing/2014/main" id="{733ABE8D-60B1-4B38-8532-2582779798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78913" y="1066708"/>
            <a:ext cx="3648584" cy="1829055"/>
          </a:xfrm>
          <a:prstGeom prst="rect">
            <a:avLst/>
          </a:prstGeom>
        </p:spPr>
      </p:pic>
      <p:pic>
        <p:nvPicPr>
          <p:cNvPr id="6" name="Picture 5" descr="Diagram&#10;&#10;Description automatically generated">
            <a:extLst>
              <a:ext uri="{FF2B5EF4-FFF2-40B4-BE49-F238E27FC236}">
                <a16:creationId xmlns:a16="http://schemas.microsoft.com/office/drawing/2014/main" id="{204D7085-32EE-4384-A342-268CC6BC020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19593" y="3013947"/>
            <a:ext cx="5439986" cy="2317597"/>
          </a:xfrm>
          <a:prstGeom prst="rect">
            <a:avLst/>
          </a:prstGeom>
        </p:spPr>
      </p:pic>
    </p:spTree>
    <p:extLst>
      <p:ext uri="{BB962C8B-B14F-4D97-AF65-F5344CB8AC3E}">
        <p14:creationId xmlns:p14="http://schemas.microsoft.com/office/powerpoint/2010/main" val="3886498138"/>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Azure IoT Security Agent</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ASC for IoT provides reference architecture for security agents that log, process, aggregate, and send security data through IoT hub. Security agents are designed to work in a constrained IoT environment, and are highly customizable in terms of values they provide when compared to the resources they consume.</a:t>
            </a:r>
          </a:p>
          <a:p>
            <a:pPr>
              <a:lnSpc>
                <a:spcPct val="100000"/>
              </a:lnSpc>
              <a:spcAft>
                <a:spcPts val="1000"/>
              </a:spcAft>
            </a:pPr>
            <a:endParaRPr lang="en-US" sz="1800" dirty="0"/>
          </a:p>
          <a:p>
            <a:pPr>
              <a:lnSpc>
                <a:spcPct val="100000"/>
              </a:lnSpc>
              <a:spcAft>
                <a:spcPts val="1000"/>
              </a:spcAft>
            </a:pPr>
            <a:r>
              <a:rPr lang="en-US" sz="1800" dirty="0"/>
              <a:t>Security agents support the following IoT solution features:</a:t>
            </a:r>
          </a:p>
          <a:p>
            <a:pPr>
              <a:lnSpc>
                <a:spcPct val="100000"/>
              </a:lnSpc>
              <a:spcAft>
                <a:spcPts val="1000"/>
              </a:spcAft>
            </a:pPr>
            <a:r>
              <a:rPr lang="en-US" sz="1800" dirty="0"/>
              <a:t>Collect raw security events from the underlying OS (Linux, Windows). To learn more about available security data collectors, see ASC for IoT agent configuration.</a:t>
            </a:r>
          </a:p>
          <a:p>
            <a:pPr>
              <a:lnSpc>
                <a:spcPct val="100000"/>
              </a:lnSpc>
              <a:spcAft>
                <a:spcPts val="1000"/>
              </a:spcAft>
            </a:pPr>
            <a:r>
              <a:rPr lang="en-US" sz="1800" dirty="0"/>
              <a:t>Aggregate raw security events into messages sent through IoT hub.</a:t>
            </a:r>
          </a:p>
          <a:p>
            <a:pPr>
              <a:lnSpc>
                <a:spcPct val="100000"/>
              </a:lnSpc>
              <a:spcAft>
                <a:spcPts val="1000"/>
              </a:spcAft>
            </a:pPr>
            <a:r>
              <a:rPr lang="en-US" sz="1800" dirty="0"/>
              <a:t>Authenticate with existing device identity, or a dedicated module identity. </a:t>
            </a:r>
          </a:p>
          <a:p>
            <a:pPr>
              <a:lnSpc>
                <a:spcPct val="100000"/>
              </a:lnSpc>
              <a:spcAft>
                <a:spcPts val="1000"/>
              </a:spcAft>
            </a:pPr>
            <a:r>
              <a:rPr lang="en-US" sz="1800" dirty="0"/>
              <a:t>Configure remotely through use of the </a:t>
            </a:r>
            <a:r>
              <a:rPr lang="en-US" sz="1800" dirty="0" err="1"/>
              <a:t>atpforiot</a:t>
            </a:r>
            <a:r>
              <a:rPr lang="en-US" sz="1800" dirty="0"/>
              <a:t> module twin. </a:t>
            </a:r>
          </a:p>
          <a:p>
            <a:pPr>
              <a:lnSpc>
                <a:spcPct val="100000"/>
              </a:lnSpc>
              <a:spcAft>
                <a:spcPts val="1000"/>
              </a:spcAft>
            </a:pPr>
            <a:endParaRPr lang="en-US" sz="1800" dirty="0"/>
          </a:p>
          <a:p>
            <a:pPr>
              <a:lnSpc>
                <a:spcPct val="100000"/>
              </a:lnSpc>
              <a:spcAft>
                <a:spcPts val="1000"/>
              </a:spcAft>
            </a:pPr>
            <a:r>
              <a:rPr lang="en-US" sz="1800" dirty="0"/>
              <a:t>https://github.com/Azure/Azure-IoT-Security-Agent-C</a:t>
            </a:r>
          </a:p>
          <a:p>
            <a:endParaRPr lang="en-US" sz="1800" b="1" dirty="0"/>
          </a:p>
        </p:txBody>
      </p:sp>
    </p:spTree>
    <p:extLst>
      <p:ext uri="{BB962C8B-B14F-4D97-AF65-F5344CB8AC3E}">
        <p14:creationId xmlns:p14="http://schemas.microsoft.com/office/powerpoint/2010/main" val="1717443711"/>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10359884" cy="758022"/>
          </a:xfrm>
        </p:spPr>
        <p:txBody>
          <a:bodyPr/>
          <a:lstStyle/>
          <a:p>
            <a:r>
              <a:rPr lang="en-US" sz="3600" dirty="0"/>
              <a:t>Microsoft Defender for Cloud</a:t>
            </a:r>
            <a:r>
              <a:rPr lang="en-US" dirty="0"/>
              <a:t> + IoT Security Agent</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Microsoft Defender for Cloud alerts, recommendations and device log data is sent to Log Analytics.</a:t>
            </a:r>
            <a:endParaRPr lang="en-US" sz="1800" b="1" dirty="0"/>
          </a:p>
        </p:txBody>
      </p:sp>
      <p:pic>
        <p:nvPicPr>
          <p:cNvPr id="4" name="Picture 3" descr="Graphical user interface, application&#10;&#10;Description automatically generated">
            <a:extLst>
              <a:ext uri="{FF2B5EF4-FFF2-40B4-BE49-F238E27FC236}">
                <a16:creationId xmlns:a16="http://schemas.microsoft.com/office/drawing/2014/main" id="{DB8CB81A-BCAC-41BB-9114-14F6080301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6764" y="2070400"/>
            <a:ext cx="5109046" cy="3427900"/>
          </a:xfrm>
          <a:prstGeom prst="rect">
            <a:avLst/>
          </a:prstGeom>
        </p:spPr>
      </p:pic>
      <p:pic>
        <p:nvPicPr>
          <p:cNvPr id="6" name="Picture 5" descr="Graphical user interface, text, application, email&#10;&#10;Description automatically generated">
            <a:extLst>
              <a:ext uri="{FF2B5EF4-FFF2-40B4-BE49-F238E27FC236}">
                <a16:creationId xmlns:a16="http://schemas.microsoft.com/office/drawing/2014/main" id="{BEF906E8-BAFB-4571-989F-4D72EE8CA3F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45821" y="1862016"/>
            <a:ext cx="3372048" cy="3776947"/>
          </a:xfrm>
          <a:prstGeom prst="rect">
            <a:avLst/>
          </a:prstGeom>
        </p:spPr>
      </p:pic>
    </p:spTree>
    <p:extLst>
      <p:ext uri="{BB962C8B-B14F-4D97-AF65-F5344CB8AC3E}">
        <p14:creationId xmlns:p14="http://schemas.microsoft.com/office/powerpoint/2010/main" val="2224688233"/>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Azure Sphere</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5669574" cy="502447"/>
          </a:xfrm>
        </p:spPr>
        <p:txBody>
          <a:bodyPr/>
          <a:lstStyle/>
          <a:p>
            <a:pPr>
              <a:lnSpc>
                <a:spcPct val="100000"/>
              </a:lnSpc>
              <a:spcAft>
                <a:spcPts val="1000"/>
              </a:spcAft>
            </a:pPr>
            <a:r>
              <a:rPr lang="en-US" sz="1800" dirty="0"/>
              <a:t>Azure Sphere is a secured, high-level application platform with built-in communication and security features for internet-connected devices. </a:t>
            </a:r>
          </a:p>
          <a:p>
            <a:pPr>
              <a:lnSpc>
                <a:spcPct val="100000"/>
              </a:lnSpc>
              <a:spcAft>
                <a:spcPts val="1000"/>
              </a:spcAft>
            </a:pPr>
            <a:endParaRPr lang="en-US" sz="1800" dirty="0"/>
          </a:p>
          <a:p>
            <a:pPr>
              <a:lnSpc>
                <a:spcPct val="100000"/>
              </a:lnSpc>
              <a:spcAft>
                <a:spcPts val="1000"/>
              </a:spcAft>
            </a:pPr>
            <a:r>
              <a:rPr lang="en-US" sz="1800" dirty="0"/>
              <a:t>It comprises a secured, connected, crossover microcontroller unit (MCU), a custom high-level Linux-based operating system (OS), and a cloud-based security service that provides continuous, renewable security.</a:t>
            </a:r>
            <a:endParaRPr lang="en-US" sz="1800" b="1" dirty="0"/>
          </a:p>
        </p:txBody>
      </p:sp>
      <p:pic>
        <p:nvPicPr>
          <p:cNvPr id="5" name="Picture 4" descr="Diagram&#10;&#10;Description automatically generated">
            <a:extLst>
              <a:ext uri="{FF2B5EF4-FFF2-40B4-BE49-F238E27FC236}">
                <a16:creationId xmlns:a16="http://schemas.microsoft.com/office/drawing/2014/main" id="{64ADAA76-BAC5-4674-98FD-0FB2E0BB77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31352" y="1046747"/>
            <a:ext cx="4701103" cy="3375450"/>
          </a:xfrm>
          <a:prstGeom prst="rect">
            <a:avLst/>
          </a:prstGeom>
        </p:spPr>
      </p:pic>
    </p:spTree>
    <p:extLst>
      <p:ext uri="{BB962C8B-B14F-4D97-AF65-F5344CB8AC3E}">
        <p14:creationId xmlns:p14="http://schemas.microsoft.com/office/powerpoint/2010/main" val="3630058564"/>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Security Baseline (IoT)</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8452879" cy="502447"/>
          </a:xfrm>
        </p:spPr>
        <p:txBody>
          <a:bodyPr/>
          <a:lstStyle/>
          <a:p>
            <a:pPr>
              <a:lnSpc>
                <a:spcPct val="100000"/>
              </a:lnSpc>
              <a:spcAft>
                <a:spcPts val="1000"/>
              </a:spcAft>
            </a:pPr>
            <a:r>
              <a:rPr lang="en-US" sz="1800" dirty="0"/>
              <a:t>The Azure Security Benchmark provides recommendations on how you can secure your cloud solutions on Azure.</a:t>
            </a:r>
          </a:p>
          <a:p>
            <a:pPr>
              <a:lnSpc>
                <a:spcPct val="100000"/>
              </a:lnSpc>
              <a:spcAft>
                <a:spcPts val="1000"/>
              </a:spcAft>
            </a:pPr>
            <a:r>
              <a:rPr lang="en-US" sz="1800" dirty="0"/>
              <a:t>Content is grouped by the security controls defined by the Azure Security Benchmark and the related guidance applicable to Azure IoT Hub.</a:t>
            </a:r>
          </a:p>
          <a:p>
            <a:pPr>
              <a:lnSpc>
                <a:spcPct val="100000"/>
              </a:lnSpc>
              <a:spcAft>
                <a:spcPts val="1000"/>
              </a:spcAft>
            </a:pPr>
            <a:endParaRPr lang="en-US" sz="1800" b="1" dirty="0"/>
          </a:p>
          <a:p>
            <a:pPr>
              <a:lnSpc>
                <a:spcPct val="100000"/>
              </a:lnSpc>
              <a:spcAft>
                <a:spcPts val="1000"/>
              </a:spcAft>
            </a:pPr>
            <a:r>
              <a:rPr lang="en-US" sz="1800" b="1" dirty="0"/>
              <a:t>https://docs.microsoft.com/en-us/security/benchmark/azure/baselines/iot-hub-security-baseline?toc=/azure/iot-hub/TOC.json</a:t>
            </a:r>
          </a:p>
        </p:txBody>
      </p:sp>
      <p:pic>
        <p:nvPicPr>
          <p:cNvPr id="4" name="Picture 3">
            <a:extLst>
              <a:ext uri="{FF2B5EF4-FFF2-40B4-BE49-F238E27FC236}">
                <a16:creationId xmlns:a16="http://schemas.microsoft.com/office/drawing/2014/main" id="{A595AC6C-5F2F-4722-9EBC-9BF0B2104531}"/>
              </a:ext>
            </a:extLst>
          </p:cNvPr>
          <p:cNvPicPr>
            <a:picLocks noChangeAspect="1"/>
          </p:cNvPicPr>
          <p:nvPr/>
        </p:nvPicPr>
        <p:blipFill>
          <a:blip r:embed="rId3"/>
          <a:stretch>
            <a:fillRect/>
          </a:stretch>
        </p:blipFill>
        <p:spPr>
          <a:xfrm>
            <a:off x="9086599" y="1043990"/>
            <a:ext cx="1971675" cy="3590925"/>
          </a:xfrm>
          <a:prstGeom prst="rect">
            <a:avLst/>
          </a:prstGeom>
        </p:spPr>
      </p:pic>
    </p:spTree>
    <p:extLst>
      <p:ext uri="{BB962C8B-B14F-4D97-AF65-F5344CB8AC3E}">
        <p14:creationId xmlns:p14="http://schemas.microsoft.com/office/powerpoint/2010/main" val="3228596940"/>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a:xfrm>
            <a:off x="585216" y="3045618"/>
            <a:ext cx="9144000" cy="488788"/>
          </a:xfrm>
        </p:spPr>
        <p:txBody>
          <a:bodyPr/>
          <a:lstStyle/>
          <a:p>
            <a:r>
              <a:rPr lang="en-US" dirty="0"/>
              <a:t>Compliance</a:t>
            </a:r>
          </a:p>
        </p:txBody>
      </p:sp>
    </p:spTree>
    <p:extLst>
      <p:ext uri="{BB962C8B-B14F-4D97-AF65-F5344CB8AC3E}">
        <p14:creationId xmlns:p14="http://schemas.microsoft.com/office/powerpoint/2010/main" val="3646758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10901305" cy="758022"/>
          </a:xfrm>
        </p:spPr>
        <p:txBody>
          <a:bodyPr/>
          <a:lstStyle/>
          <a:p>
            <a:r>
              <a:rPr lang="en-US" dirty="0"/>
              <a:t>Microsoft Defender for Cloud for Container Registries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Microsoft Defender for Cloud for Container Registries includes a vulnerability scanner to scan the images in your Azure Resource Manager-based Azure Container Registry registries and provide deeper visibility into your images' vulnerabilities. </a:t>
            </a:r>
          </a:p>
          <a:p>
            <a:pPr>
              <a:lnSpc>
                <a:spcPct val="100000"/>
              </a:lnSpc>
              <a:spcAft>
                <a:spcPts val="1000"/>
              </a:spcAft>
            </a:pPr>
            <a:r>
              <a:rPr lang="en-US" sz="1800" dirty="0"/>
              <a:t>Microsoft Defender for Cloud will scan all images when they’re pushed to the registry, imported into the registry, or pulled within the last 30 days. The integrated scanner is powered by Qualys, the industry-leading vulnerability scanning vendor.</a:t>
            </a:r>
          </a:p>
          <a:p>
            <a:pPr>
              <a:lnSpc>
                <a:spcPct val="100000"/>
              </a:lnSpc>
              <a:spcAft>
                <a:spcPts val="1000"/>
              </a:spcAft>
            </a:pPr>
            <a:r>
              <a:rPr lang="en-US" sz="1800" dirty="0"/>
              <a:t>You’ll be charged for every image that gets scanned – once per image.</a:t>
            </a:r>
            <a:endParaRPr lang="en-US" sz="1800" b="1" dirty="0"/>
          </a:p>
        </p:txBody>
      </p:sp>
      <p:pic>
        <p:nvPicPr>
          <p:cNvPr id="4" name="Picture 3">
            <a:extLst>
              <a:ext uri="{FF2B5EF4-FFF2-40B4-BE49-F238E27FC236}">
                <a16:creationId xmlns:a16="http://schemas.microsoft.com/office/drawing/2014/main" id="{B1E88DAB-8287-4366-8F55-647C25C79F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32429" y="3652069"/>
            <a:ext cx="793364" cy="742724"/>
          </a:xfrm>
          <a:prstGeom prst="rect">
            <a:avLst/>
          </a:prstGeom>
        </p:spPr>
      </p:pic>
      <p:pic>
        <p:nvPicPr>
          <p:cNvPr id="6" name="Picture 5">
            <a:extLst>
              <a:ext uri="{FF2B5EF4-FFF2-40B4-BE49-F238E27FC236}">
                <a16:creationId xmlns:a16="http://schemas.microsoft.com/office/drawing/2014/main" id="{58CB31A1-76B0-4274-BE1A-E03C324E144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32429" y="4795370"/>
            <a:ext cx="793364" cy="742724"/>
          </a:xfrm>
          <a:prstGeom prst="rect">
            <a:avLst/>
          </a:prstGeom>
        </p:spPr>
      </p:pic>
      <p:pic>
        <p:nvPicPr>
          <p:cNvPr id="9218" name="Picture 2" descr="5 reasons you should be doing container native development">
            <a:extLst>
              <a:ext uri="{FF2B5EF4-FFF2-40B4-BE49-F238E27FC236}">
                <a16:creationId xmlns:a16="http://schemas.microsoft.com/office/drawing/2014/main" id="{4F714DFA-5E51-4243-B304-F421A5A3DD4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20516" y="3652069"/>
            <a:ext cx="7622006" cy="22866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0064251"/>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Compliance</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Microsoft Defender for Cloud helps streamline the process for meeting regulatory compliance requirements, using the regulatory compliance dashboard.</a:t>
            </a:r>
          </a:p>
          <a:p>
            <a:pPr>
              <a:lnSpc>
                <a:spcPct val="100000"/>
              </a:lnSpc>
              <a:spcAft>
                <a:spcPts val="1000"/>
              </a:spcAft>
            </a:pPr>
            <a:endParaRPr lang="en-US" sz="1800" dirty="0"/>
          </a:p>
          <a:p>
            <a:pPr>
              <a:lnSpc>
                <a:spcPct val="100000"/>
              </a:lnSpc>
              <a:spcAft>
                <a:spcPts val="1000"/>
              </a:spcAft>
            </a:pPr>
            <a:r>
              <a:rPr lang="en-US" sz="1800" dirty="0"/>
              <a:t>Microsoft Defender for Cloud continuously assesses your hybrid cloud environment to analyze the risk factors according to the controls and best practices in the standards applied to your subscriptions. The dashboard reflects the status of your compliance with these standards.</a:t>
            </a:r>
          </a:p>
          <a:p>
            <a:pPr>
              <a:lnSpc>
                <a:spcPct val="100000"/>
              </a:lnSpc>
              <a:spcAft>
                <a:spcPts val="1000"/>
              </a:spcAft>
            </a:pPr>
            <a:endParaRPr lang="en-US" sz="1800" dirty="0"/>
          </a:p>
          <a:p>
            <a:pPr>
              <a:lnSpc>
                <a:spcPct val="100000"/>
              </a:lnSpc>
              <a:spcAft>
                <a:spcPts val="1000"/>
              </a:spcAft>
            </a:pPr>
            <a:r>
              <a:rPr lang="en-US" sz="1800" dirty="0"/>
              <a:t>When you enable Microsoft Defender for Cloud on an Azure subscription, the Azure Security Benchmark is automatically assigned to that subscription. This widely respected benchmark builds on the controls from the Center for Internet Security (CIS) and the National Institute of Standards and Technology (NIST) with a focus on cloud-centric security.</a:t>
            </a:r>
          </a:p>
        </p:txBody>
      </p:sp>
    </p:spTree>
    <p:extLst>
      <p:ext uri="{BB962C8B-B14F-4D97-AF65-F5344CB8AC3E}">
        <p14:creationId xmlns:p14="http://schemas.microsoft.com/office/powerpoint/2010/main" val="2046962048"/>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Supported Standards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5524015" cy="502447"/>
          </a:xfrm>
        </p:spPr>
        <p:txBody>
          <a:bodyPr/>
          <a:lstStyle/>
          <a:p>
            <a:pPr>
              <a:lnSpc>
                <a:spcPct val="100000"/>
              </a:lnSpc>
              <a:spcAft>
                <a:spcPts val="1000"/>
              </a:spcAft>
            </a:pPr>
            <a:r>
              <a:rPr lang="en-US" sz="1800" dirty="0"/>
              <a:t>By default, the regulatory compliance dashboard shows you the Azure Security Benchmark. </a:t>
            </a:r>
          </a:p>
          <a:p>
            <a:pPr>
              <a:lnSpc>
                <a:spcPct val="100000"/>
              </a:lnSpc>
              <a:spcAft>
                <a:spcPts val="1000"/>
              </a:spcAft>
            </a:pPr>
            <a:r>
              <a:rPr lang="en-US" sz="1800" dirty="0"/>
              <a:t>The Azure Security Benchmark is the Microsoft-authored, Azure-specific guidelines for security, and compliance best practices based on common compliance frameworks.</a:t>
            </a:r>
          </a:p>
          <a:p>
            <a:pPr>
              <a:lnSpc>
                <a:spcPct val="100000"/>
              </a:lnSpc>
              <a:spcAft>
                <a:spcPts val="1000"/>
              </a:spcAft>
            </a:pPr>
            <a:endParaRPr lang="en-US" sz="1800" dirty="0"/>
          </a:p>
          <a:p>
            <a:pPr>
              <a:lnSpc>
                <a:spcPct val="100000"/>
              </a:lnSpc>
              <a:spcAft>
                <a:spcPts val="1000"/>
              </a:spcAft>
            </a:pPr>
            <a:r>
              <a:rPr lang="en-US" sz="1800" dirty="0"/>
              <a:t>To track your compliance with any other standard, you'll need to explicitly add them to your dashboard.</a:t>
            </a:r>
          </a:p>
          <a:p>
            <a:pPr>
              <a:lnSpc>
                <a:spcPct val="100000"/>
              </a:lnSpc>
              <a:spcAft>
                <a:spcPts val="1000"/>
              </a:spcAft>
            </a:pPr>
            <a:endParaRPr lang="en-US" sz="1800" dirty="0"/>
          </a:p>
          <a:p>
            <a:pPr>
              <a:lnSpc>
                <a:spcPct val="100000"/>
              </a:lnSpc>
              <a:spcAft>
                <a:spcPts val="1000"/>
              </a:spcAft>
            </a:pPr>
            <a:r>
              <a:rPr lang="en-US" sz="1800" dirty="0"/>
              <a:t>You can add other standards such as Azure CIS 1.3.0, NIST SP 800-53, NIST SP 800-171, SWIFT CSP CSCF-v2020, UK Official and UK NHS, HIPAA, Canada Federal PBMM, ISO 27001, SOC2-TSP, and PCI-DSS 3.2.1.</a:t>
            </a:r>
          </a:p>
        </p:txBody>
      </p:sp>
      <p:pic>
        <p:nvPicPr>
          <p:cNvPr id="4" name="Picture 3">
            <a:extLst>
              <a:ext uri="{FF2B5EF4-FFF2-40B4-BE49-F238E27FC236}">
                <a16:creationId xmlns:a16="http://schemas.microsoft.com/office/drawing/2014/main" id="{2E7C1E27-CA49-423A-AA50-7B6C8DD0CB17}"/>
              </a:ext>
            </a:extLst>
          </p:cNvPr>
          <p:cNvPicPr>
            <a:picLocks noChangeAspect="1"/>
          </p:cNvPicPr>
          <p:nvPr/>
        </p:nvPicPr>
        <p:blipFill>
          <a:blip r:embed="rId3"/>
          <a:stretch>
            <a:fillRect/>
          </a:stretch>
        </p:blipFill>
        <p:spPr>
          <a:xfrm>
            <a:off x="6453831" y="849871"/>
            <a:ext cx="4904424" cy="5158257"/>
          </a:xfrm>
          <a:prstGeom prst="rect">
            <a:avLst/>
          </a:prstGeom>
        </p:spPr>
      </p:pic>
    </p:spTree>
    <p:extLst>
      <p:ext uri="{BB962C8B-B14F-4D97-AF65-F5344CB8AC3E}">
        <p14:creationId xmlns:p14="http://schemas.microsoft.com/office/powerpoint/2010/main" val="3617426623"/>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Dashboard Updates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After you take action to resolve recommendations, wait 12 hours to see the changes to your compliance data. </a:t>
            </a:r>
          </a:p>
          <a:p>
            <a:pPr>
              <a:lnSpc>
                <a:spcPct val="100000"/>
              </a:lnSpc>
              <a:spcAft>
                <a:spcPts val="1000"/>
              </a:spcAft>
            </a:pPr>
            <a:r>
              <a:rPr lang="en-US" sz="1800" dirty="0"/>
              <a:t>Assessments are run approximately every 12 hours, so you will see the effect on your compliance data only after the assessments run.</a:t>
            </a:r>
          </a:p>
        </p:txBody>
      </p:sp>
    </p:spTree>
    <p:extLst>
      <p:ext uri="{BB962C8B-B14F-4D97-AF65-F5344CB8AC3E}">
        <p14:creationId xmlns:p14="http://schemas.microsoft.com/office/powerpoint/2010/main" val="3322345999"/>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Permissions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To view compliance data, you need to have at least Reader access to the policy compliance data so Security Reader alone won’t suffice. </a:t>
            </a:r>
          </a:p>
          <a:p>
            <a:pPr>
              <a:lnSpc>
                <a:spcPct val="100000"/>
              </a:lnSpc>
              <a:spcAft>
                <a:spcPts val="1000"/>
              </a:spcAft>
            </a:pPr>
            <a:endParaRPr lang="en-US" sz="1800" dirty="0"/>
          </a:p>
          <a:p>
            <a:pPr>
              <a:lnSpc>
                <a:spcPct val="100000"/>
              </a:lnSpc>
              <a:spcAft>
                <a:spcPts val="1000"/>
              </a:spcAft>
            </a:pPr>
            <a:r>
              <a:rPr lang="en-US" sz="1800" dirty="0"/>
              <a:t>If you're a global reader on the subscription, that will be enough too.</a:t>
            </a:r>
          </a:p>
          <a:p>
            <a:pPr>
              <a:lnSpc>
                <a:spcPct val="100000"/>
              </a:lnSpc>
              <a:spcAft>
                <a:spcPts val="1000"/>
              </a:spcAft>
            </a:pPr>
            <a:endParaRPr lang="en-US" sz="1800" dirty="0"/>
          </a:p>
          <a:p>
            <a:pPr>
              <a:lnSpc>
                <a:spcPct val="100000"/>
              </a:lnSpc>
              <a:spcAft>
                <a:spcPts val="1000"/>
              </a:spcAft>
            </a:pPr>
            <a:r>
              <a:rPr lang="en-US" sz="1800" dirty="0"/>
              <a:t>The minimum set of roles for accessing the dashboard and managing standards is Resource Policy Contributor and Security Admin.</a:t>
            </a:r>
          </a:p>
        </p:txBody>
      </p:sp>
    </p:spTree>
    <p:extLst>
      <p:ext uri="{BB962C8B-B14F-4D97-AF65-F5344CB8AC3E}">
        <p14:creationId xmlns:p14="http://schemas.microsoft.com/office/powerpoint/2010/main" val="3275648753"/>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DB5DF518-9D87-4C9E-B207-CAE342D1FE02}"/>
              </a:ext>
            </a:extLst>
          </p:cNvPr>
          <p:cNvSpPr>
            <a:spLocks noGrp="1"/>
          </p:cNvSpPr>
          <p:nvPr>
            <p:ph type="title"/>
          </p:nvPr>
        </p:nvSpPr>
        <p:spPr>
          <a:xfrm>
            <a:off x="1319920" y="204363"/>
            <a:ext cx="10789916" cy="977575"/>
          </a:xfrm>
        </p:spPr>
        <p:txBody>
          <a:bodyPr/>
          <a:lstStyle/>
          <a:p>
            <a:r>
              <a:rPr lang="en-US" dirty="0"/>
              <a:t>Breakout Activity: </a:t>
            </a:r>
            <a:br>
              <a:rPr lang="en-US" dirty="0"/>
            </a:br>
            <a:r>
              <a:rPr lang="en-US" dirty="0">
                <a:solidFill>
                  <a:srgbClr val="737373"/>
                </a:solidFill>
              </a:rPr>
              <a:t>Microsoft Defender for Cloud for App Services</a:t>
            </a:r>
          </a:p>
        </p:txBody>
      </p:sp>
      <p:cxnSp>
        <p:nvCxnSpPr>
          <p:cNvPr id="2" name="Straight Connector 1">
            <a:extLst>
              <a:ext uri="{FF2B5EF4-FFF2-40B4-BE49-F238E27FC236}">
                <a16:creationId xmlns:a16="http://schemas.microsoft.com/office/drawing/2014/main" id="{3660676B-CEE5-40F8-9118-26AA90898AA7}"/>
              </a:ext>
            </a:extLst>
          </p:cNvPr>
          <p:cNvCxnSpPr>
            <a:cxnSpLocks/>
          </p:cNvCxnSpPr>
          <p:nvPr/>
        </p:nvCxnSpPr>
        <p:spPr>
          <a:xfrm>
            <a:off x="2158770" y="1705555"/>
            <a:ext cx="0" cy="826935"/>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D0941A39-0F86-4711-A40F-04DA806B6824}"/>
              </a:ext>
            </a:extLst>
          </p:cNvPr>
          <p:cNvSpPr txBox="1"/>
          <p:nvPr/>
        </p:nvSpPr>
        <p:spPr>
          <a:xfrm>
            <a:off x="614995" y="1965134"/>
            <a:ext cx="1364867"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OUTCOMES</a:t>
            </a:r>
          </a:p>
        </p:txBody>
      </p:sp>
      <p:sp>
        <p:nvSpPr>
          <p:cNvPr id="9" name="TextBox 8">
            <a:extLst>
              <a:ext uri="{FF2B5EF4-FFF2-40B4-BE49-F238E27FC236}">
                <a16:creationId xmlns:a16="http://schemas.microsoft.com/office/drawing/2014/main" id="{A9D20C43-0225-4E6D-A468-3A69C0A69639}"/>
              </a:ext>
            </a:extLst>
          </p:cNvPr>
          <p:cNvSpPr txBox="1"/>
          <p:nvPr/>
        </p:nvSpPr>
        <p:spPr>
          <a:xfrm>
            <a:off x="2242267" y="1795856"/>
            <a:ext cx="6909671"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A1A1A"/>
                </a:solidFill>
                <a:effectLst/>
                <a:uLnTx/>
                <a:uFillTx/>
                <a:latin typeface="Segoe UI"/>
                <a:ea typeface="+mn-ea"/>
                <a:cs typeface="+mn-cs"/>
              </a:rPr>
              <a:t>As a result of participating in this activity, you will better be able to </a:t>
            </a:r>
            <a:r>
              <a:rPr kumimoji="0" lang="en-US" sz="1800" b="1" i="0" u="none" strike="noStrike" kern="1200" cap="none" spc="0" normalizeH="0" baseline="0" noProof="0" dirty="0">
                <a:ln>
                  <a:noFill/>
                </a:ln>
                <a:solidFill>
                  <a:srgbClr val="B4A0FF"/>
                </a:solidFill>
                <a:effectLst/>
                <a:uLnTx/>
                <a:uFillTx/>
                <a:latin typeface="Segoe UI"/>
                <a:ea typeface="+mn-ea"/>
                <a:cs typeface="+mn-cs"/>
              </a:rPr>
              <a:t>Use Microsoft Defender to protect PaaS services</a:t>
            </a: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11" name="people_23" title="Icon of a person with a chat bubble above them">
            <a:extLst>
              <a:ext uri="{FF2B5EF4-FFF2-40B4-BE49-F238E27FC236}">
                <a16:creationId xmlns:a16="http://schemas.microsoft.com/office/drawing/2014/main" id="{49875BA4-0DB1-4D64-BD35-603AF15D0A57}"/>
              </a:ext>
            </a:extLst>
          </p:cNvPr>
          <p:cNvSpPr>
            <a:spLocks noChangeAspect="1" noEditPoints="1"/>
          </p:cNvSpPr>
          <p:nvPr/>
        </p:nvSpPr>
        <p:spPr bwMode="auto">
          <a:xfrm>
            <a:off x="588397" y="350351"/>
            <a:ext cx="687791" cy="680511"/>
          </a:xfrm>
          <a:custGeom>
            <a:avLst/>
            <a:gdLst>
              <a:gd name="T0" fmla="*/ 75 w 275"/>
              <a:gd name="T1" fmla="*/ 34 h 273"/>
              <a:gd name="T2" fmla="*/ 75 w 275"/>
              <a:gd name="T3" fmla="*/ 0 h 273"/>
              <a:gd name="T4" fmla="*/ 275 w 275"/>
              <a:gd name="T5" fmla="*/ 0 h 273"/>
              <a:gd name="T6" fmla="*/ 275 w 275"/>
              <a:gd name="T7" fmla="*/ 125 h 273"/>
              <a:gd name="T8" fmla="*/ 247 w 275"/>
              <a:gd name="T9" fmla="*/ 125 h 273"/>
              <a:gd name="T10" fmla="*/ 203 w 275"/>
              <a:gd name="T11" fmla="*/ 170 h 273"/>
              <a:gd name="T12" fmla="*/ 203 w 275"/>
              <a:gd name="T13" fmla="*/ 127 h 273"/>
              <a:gd name="T14" fmla="*/ 181 w 275"/>
              <a:gd name="T15" fmla="*/ 127 h 273"/>
              <a:gd name="T16" fmla="*/ 92 w 275"/>
              <a:gd name="T17" fmla="*/ 71 h 273"/>
              <a:gd name="T18" fmla="*/ 38 w 275"/>
              <a:gd name="T19" fmla="*/ 126 h 273"/>
              <a:gd name="T20" fmla="*/ 92 w 275"/>
              <a:gd name="T21" fmla="*/ 181 h 273"/>
              <a:gd name="T22" fmla="*/ 147 w 275"/>
              <a:gd name="T23" fmla="*/ 126 h 273"/>
              <a:gd name="T24" fmla="*/ 92 w 275"/>
              <a:gd name="T25" fmla="*/ 71 h 273"/>
              <a:gd name="T26" fmla="*/ 185 w 275"/>
              <a:gd name="T27" fmla="*/ 273 h 273"/>
              <a:gd name="T28" fmla="*/ 92 w 275"/>
              <a:gd name="T29" fmla="*/ 181 h 273"/>
              <a:gd name="T30" fmla="*/ 0 w 275"/>
              <a:gd name="T31" fmla="*/ 273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5" h="273">
                <a:moveTo>
                  <a:pt x="75" y="34"/>
                </a:moveTo>
                <a:cubicBezTo>
                  <a:pt x="75" y="0"/>
                  <a:pt x="75" y="0"/>
                  <a:pt x="75" y="0"/>
                </a:cubicBezTo>
                <a:cubicBezTo>
                  <a:pt x="275" y="0"/>
                  <a:pt x="275" y="0"/>
                  <a:pt x="275" y="0"/>
                </a:cubicBezTo>
                <a:cubicBezTo>
                  <a:pt x="275" y="125"/>
                  <a:pt x="275" y="125"/>
                  <a:pt x="275" y="125"/>
                </a:cubicBezTo>
                <a:cubicBezTo>
                  <a:pt x="247" y="125"/>
                  <a:pt x="247" y="125"/>
                  <a:pt x="247" y="125"/>
                </a:cubicBezTo>
                <a:cubicBezTo>
                  <a:pt x="203" y="170"/>
                  <a:pt x="203" y="170"/>
                  <a:pt x="203" y="170"/>
                </a:cubicBezTo>
                <a:cubicBezTo>
                  <a:pt x="203" y="127"/>
                  <a:pt x="203" y="127"/>
                  <a:pt x="203" y="127"/>
                </a:cubicBezTo>
                <a:cubicBezTo>
                  <a:pt x="181" y="127"/>
                  <a:pt x="181" y="127"/>
                  <a:pt x="181" y="127"/>
                </a:cubicBezTo>
                <a:moveTo>
                  <a:pt x="92" y="71"/>
                </a:moveTo>
                <a:cubicBezTo>
                  <a:pt x="62" y="71"/>
                  <a:pt x="38" y="96"/>
                  <a:pt x="38" y="126"/>
                </a:cubicBezTo>
                <a:cubicBezTo>
                  <a:pt x="38" y="156"/>
                  <a:pt x="62" y="181"/>
                  <a:pt x="92" y="181"/>
                </a:cubicBezTo>
                <a:cubicBezTo>
                  <a:pt x="123" y="181"/>
                  <a:pt x="147" y="156"/>
                  <a:pt x="147" y="126"/>
                </a:cubicBezTo>
                <a:cubicBezTo>
                  <a:pt x="147" y="96"/>
                  <a:pt x="123" y="71"/>
                  <a:pt x="92" y="71"/>
                </a:cubicBezTo>
                <a:close/>
                <a:moveTo>
                  <a:pt x="185" y="273"/>
                </a:moveTo>
                <a:cubicBezTo>
                  <a:pt x="185" y="222"/>
                  <a:pt x="144" y="181"/>
                  <a:pt x="92" y="181"/>
                </a:cubicBezTo>
                <a:cubicBezTo>
                  <a:pt x="41" y="181"/>
                  <a:pt x="0" y="222"/>
                  <a:pt x="0" y="273"/>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graphicFrame>
        <p:nvGraphicFramePr>
          <p:cNvPr id="46" name="Table 46">
            <a:extLst>
              <a:ext uri="{FF2B5EF4-FFF2-40B4-BE49-F238E27FC236}">
                <a16:creationId xmlns:a16="http://schemas.microsoft.com/office/drawing/2014/main" id="{50129A11-B5C7-4100-96BD-D630375132AA}"/>
              </a:ext>
            </a:extLst>
          </p:cNvPr>
          <p:cNvGraphicFramePr>
            <a:graphicFrameLocks noGrp="1"/>
          </p:cNvGraphicFramePr>
          <p:nvPr>
            <p:extLst>
              <p:ext uri="{D42A27DB-BD31-4B8C-83A1-F6EECF244321}">
                <p14:modId xmlns:p14="http://schemas.microsoft.com/office/powerpoint/2010/main" val="3095078475"/>
              </p:ext>
            </p:extLst>
          </p:nvPr>
        </p:nvGraphicFramePr>
        <p:xfrm>
          <a:off x="0" y="6180915"/>
          <a:ext cx="12192000" cy="840212"/>
        </p:xfrm>
        <a:graphic>
          <a:graphicData uri="http://schemas.openxmlformats.org/drawingml/2006/table">
            <a:tbl>
              <a:tblPr firstRow="1" bandRow="1">
                <a:tableStyleId>{5C22544A-7EE6-4342-B048-85BDC9FD1C3A}</a:tableStyleId>
              </a:tblPr>
              <a:tblGrid>
                <a:gridCol w="864973">
                  <a:extLst>
                    <a:ext uri="{9D8B030D-6E8A-4147-A177-3AD203B41FA5}">
                      <a16:colId xmlns:a16="http://schemas.microsoft.com/office/drawing/2014/main" val="2727135258"/>
                    </a:ext>
                  </a:extLst>
                </a:gridCol>
                <a:gridCol w="840259">
                  <a:extLst>
                    <a:ext uri="{9D8B030D-6E8A-4147-A177-3AD203B41FA5}">
                      <a16:colId xmlns:a16="http://schemas.microsoft.com/office/drawing/2014/main" val="2021159383"/>
                    </a:ext>
                  </a:extLst>
                </a:gridCol>
                <a:gridCol w="908222">
                  <a:extLst>
                    <a:ext uri="{9D8B030D-6E8A-4147-A177-3AD203B41FA5}">
                      <a16:colId xmlns:a16="http://schemas.microsoft.com/office/drawing/2014/main" val="503194899"/>
                    </a:ext>
                  </a:extLst>
                </a:gridCol>
                <a:gridCol w="939114">
                  <a:extLst>
                    <a:ext uri="{9D8B030D-6E8A-4147-A177-3AD203B41FA5}">
                      <a16:colId xmlns:a16="http://schemas.microsoft.com/office/drawing/2014/main" val="3479706331"/>
                    </a:ext>
                  </a:extLst>
                </a:gridCol>
                <a:gridCol w="988540">
                  <a:extLst>
                    <a:ext uri="{9D8B030D-6E8A-4147-A177-3AD203B41FA5}">
                      <a16:colId xmlns:a16="http://schemas.microsoft.com/office/drawing/2014/main" val="1410495515"/>
                    </a:ext>
                  </a:extLst>
                </a:gridCol>
                <a:gridCol w="852616">
                  <a:extLst>
                    <a:ext uri="{9D8B030D-6E8A-4147-A177-3AD203B41FA5}">
                      <a16:colId xmlns:a16="http://schemas.microsoft.com/office/drawing/2014/main" val="4019179051"/>
                    </a:ext>
                  </a:extLst>
                </a:gridCol>
                <a:gridCol w="951471">
                  <a:extLst>
                    <a:ext uri="{9D8B030D-6E8A-4147-A177-3AD203B41FA5}">
                      <a16:colId xmlns:a16="http://schemas.microsoft.com/office/drawing/2014/main" val="2845264500"/>
                    </a:ext>
                  </a:extLst>
                </a:gridCol>
                <a:gridCol w="815546">
                  <a:extLst>
                    <a:ext uri="{9D8B030D-6E8A-4147-A177-3AD203B41FA5}">
                      <a16:colId xmlns:a16="http://schemas.microsoft.com/office/drawing/2014/main" val="1998852072"/>
                    </a:ext>
                  </a:extLst>
                </a:gridCol>
                <a:gridCol w="871151">
                  <a:extLst>
                    <a:ext uri="{9D8B030D-6E8A-4147-A177-3AD203B41FA5}">
                      <a16:colId xmlns:a16="http://schemas.microsoft.com/office/drawing/2014/main" val="166283103"/>
                    </a:ext>
                  </a:extLst>
                </a:gridCol>
                <a:gridCol w="939113">
                  <a:extLst>
                    <a:ext uri="{9D8B030D-6E8A-4147-A177-3AD203B41FA5}">
                      <a16:colId xmlns:a16="http://schemas.microsoft.com/office/drawing/2014/main" val="367959744"/>
                    </a:ext>
                  </a:extLst>
                </a:gridCol>
                <a:gridCol w="797011">
                  <a:extLst>
                    <a:ext uri="{9D8B030D-6E8A-4147-A177-3AD203B41FA5}">
                      <a16:colId xmlns:a16="http://schemas.microsoft.com/office/drawing/2014/main" val="1579851546"/>
                    </a:ext>
                  </a:extLst>
                </a:gridCol>
                <a:gridCol w="797011">
                  <a:extLst>
                    <a:ext uri="{9D8B030D-6E8A-4147-A177-3AD203B41FA5}">
                      <a16:colId xmlns:a16="http://schemas.microsoft.com/office/drawing/2014/main" val="3005266008"/>
                    </a:ext>
                  </a:extLst>
                </a:gridCol>
                <a:gridCol w="784654">
                  <a:extLst>
                    <a:ext uri="{9D8B030D-6E8A-4147-A177-3AD203B41FA5}">
                      <a16:colId xmlns:a16="http://schemas.microsoft.com/office/drawing/2014/main" val="2507758195"/>
                    </a:ext>
                  </a:extLst>
                </a:gridCol>
                <a:gridCol w="842319">
                  <a:extLst>
                    <a:ext uri="{9D8B030D-6E8A-4147-A177-3AD203B41FA5}">
                      <a16:colId xmlns:a16="http://schemas.microsoft.com/office/drawing/2014/main" val="2126066408"/>
                    </a:ext>
                  </a:extLst>
                </a:gridCol>
              </a:tblGrid>
              <a:tr h="840212">
                <a:tc>
                  <a:txBody>
                    <a:bodyPr/>
                    <a:lstStyle/>
                    <a:p>
                      <a:pPr algn="ctr"/>
                      <a:r>
                        <a:rPr lang="en-US" sz="800" b="0" dirty="0">
                          <a:solidFill>
                            <a:schemeClr val="tx1">
                              <a:lumMod val="50000"/>
                              <a:lumOff val="50000"/>
                            </a:schemeClr>
                          </a:solidFill>
                        </a:rPr>
                        <a:t>Welcome</a:t>
                      </a:r>
                    </a:p>
                  </a:txBody>
                  <a:tcPr anchor="ctr">
                    <a:lnL w="12700" cmpd="sng">
                      <a:noFill/>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Keynote</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Demo Walkthrough</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Attack Patterns + Catching Attacks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1" dirty="0">
                          <a:solidFill>
                            <a:schemeClr val="tx1"/>
                          </a:solidFill>
                        </a:rPr>
                        <a:t>Activity: Attack Patterns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B4A0FF"/>
                    </a:solidFill>
                  </a:tcPr>
                </a:tc>
                <a:tc>
                  <a:txBody>
                    <a:bodyPr/>
                    <a:lstStyle/>
                    <a:p>
                      <a:pPr algn="ctr"/>
                      <a:r>
                        <a:rPr lang="en-US" sz="800" b="0" dirty="0">
                          <a:solidFill>
                            <a:schemeClr val="tx1"/>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D2D2D2"/>
                    </a:solidFill>
                  </a:tcPr>
                </a:tc>
                <a:tc>
                  <a:txBody>
                    <a:bodyPr/>
                    <a:lstStyle/>
                    <a:p>
                      <a:pPr algn="ctr"/>
                      <a:r>
                        <a:rPr lang="en-US" sz="800" b="0" dirty="0"/>
                        <a:t>Lab: Attack Simulation</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5C2D91"/>
                    </a:solidFill>
                  </a:tcPr>
                </a:tc>
                <a:tc>
                  <a:txBody>
                    <a:bodyPr/>
                    <a:lstStyle/>
                    <a:p>
                      <a:pPr algn="ctr"/>
                      <a:r>
                        <a:rPr lang="en-US" sz="800" b="0" dirty="0">
                          <a:solidFill>
                            <a:schemeClr val="tx1"/>
                          </a:solidFill>
                        </a:rPr>
                        <a:t>Long</a:t>
                      </a:r>
                      <a:br>
                        <a:rPr lang="en-US" sz="800" b="0" dirty="0">
                          <a:solidFill>
                            <a:schemeClr val="tx1"/>
                          </a:solidFill>
                        </a:rPr>
                      </a:br>
                      <a:r>
                        <a:rPr lang="en-US" sz="800" b="0" dirty="0">
                          <a:solidFill>
                            <a:schemeClr val="tx1"/>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D2D2D2"/>
                    </a:solidFill>
                  </a:tcPr>
                </a:tc>
                <a:tc>
                  <a:txBody>
                    <a:bodyPr/>
                    <a:lstStyle/>
                    <a:p>
                      <a:pPr algn="ctr"/>
                      <a:r>
                        <a:rPr lang="en-US" sz="800" b="0" dirty="0"/>
                        <a:t>Windows Defender, Attack Analysis, Threats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2145A"/>
                    </a:solidFill>
                  </a:tcPr>
                </a:tc>
                <a:tc>
                  <a:txBody>
                    <a:bodyPr/>
                    <a:lstStyle/>
                    <a:p>
                      <a:pPr algn="ctr"/>
                      <a:r>
                        <a:rPr lang="en-US" sz="800" b="0" dirty="0"/>
                        <a:t>Restoring Systems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2145A"/>
                    </a:solidFill>
                  </a:tcPr>
                </a:tc>
                <a:tc>
                  <a:txBody>
                    <a:bodyPr/>
                    <a:lstStyle/>
                    <a:p>
                      <a:pPr algn="ctr"/>
                      <a:r>
                        <a:rPr lang="en-US" sz="800" b="0" dirty="0"/>
                        <a:t>Activity: Restoring Systems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5C2D91"/>
                    </a:solidFill>
                  </a:tcPr>
                </a:tc>
                <a:tc>
                  <a:txBody>
                    <a:bodyPr/>
                    <a:lstStyle/>
                    <a:p>
                      <a:pPr algn="ctr"/>
                      <a:r>
                        <a:rPr lang="en-US" sz="800" b="0" dirty="0"/>
                        <a:t>Lab: Restoring Systems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5C2D91"/>
                    </a:solidFill>
                  </a:tcPr>
                </a:tc>
                <a:tc>
                  <a:txBody>
                    <a:bodyPr/>
                    <a:lstStyle/>
                    <a:p>
                      <a:pPr algn="ctr"/>
                      <a:r>
                        <a:rPr lang="en-US" sz="800" b="0" dirty="0">
                          <a:solidFill>
                            <a:schemeClr val="tx1"/>
                          </a:solidFill>
                        </a:rPr>
                        <a:t>Closing</a:t>
                      </a:r>
                    </a:p>
                  </a:txBody>
                  <a:tcPr anchor="ctr">
                    <a:lnL w="3175" cap="flat" cmpd="sng" algn="ctr">
                      <a:solidFill>
                        <a:schemeClr val="bg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solidFill>
                      <a:srgbClr val="FFF100"/>
                    </a:solidFill>
                  </a:tcPr>
                </a:tc>
                <a:extLst>
                  <a:ext uri="{0D108BD9-81ED-4DB2-BD59-A6C34878D82A}">
                    <a16:rowId xmlns:a16="http://schemas.microsoft.com/office/drawing/2014/main" val="1784898955"/>
                  </a:ext>
                </a:extLst>
              </a:tr>
            </a:tbl>
          </a:graphicData>
        </a:graphic>
      </p:graphicFrame>
      <p:sp>
        <p:nvSpPr>
          <p:cNvPr id="48" name="POI_ECAF" title="Icon of a map location marker">
            <a:extLst>
              <a:ext uri="{FF2B5EF4-FFF2-40B4-BE49-F238E27FC236}">
                <a16:creationId xmlns:a16="http://schemas.microsoft.com/office/drawing/2014/main" id="{99387040-8A71-4F00-97D8-D6FE0D772B93}"/>
              </a:ext>
            </a:extLst>
          </p:cNvPr>
          <p:cNvSpPr>
            <a:spLocks noChangeAspect="1" noEditPoints="1"/>
          </p:cNvSpPr>
          <p:nvPr/>
        </p:nvSpPr>
        <p:spPr bwMode="auto">
          <a:xfrm>
            <a:off x="4863927" y="5871982"/>
            <a:ext cx="165123" cy="264223"/>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75" name="TextBox 74">
            <a:extLst>
              <a:ext uri="{FF2B5EF4-FFF2-40B4-BE49-F238E27FC236}">
                <a16:creationId xmlns:a16="http://schemas.microsoft.com/office/drawing/2014/main" id="{2708A3F5-D28F-4BB2-9EE2-62BD33BC4FD4}"/>
              </a:ext>
            </a:extLst>
          </p:cNvPr>
          <p:cNvSpPr txBox="1"/>
          <p:nvPr/>
        </p:nvSpPr>
        <p:spPr>
          <a:xfrm>
            <a:off x="659349" y="3183463"/>
            <a:ext cx="1320513"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a:t>
            </a:r>
          </a:p>
        </p:txBody>
      </p:sp>
      <p:grpSp>
        <p:nvGrpSpPr>
          <p:cNvPr id="38" name="Group 37">
            <a:extLst>
              <a:ext uri="{FF2B5EF4-FFF2-40B4-BE49-F238E27FC236}">
                <a16:creationId xmlns:a16="http://schemas.microsoft.com/office/drawing/2014/main" id="{A80E9DE7-6BD8-44D8-825E-54BFAA23771B}"/>
              </a:ext>
            </a:extLst>
          </p:cNvPr>
          <p:cNvGrpSpPr/>
          <p:nvPr/>
        </p:nvGrpSpPr>
        <p:grpSpPr>
          <a:xfrm>
            <a:off x="3882387" y="3199866"/>
            <a:ext cx="512509" cy="275288"/>
            <a:chOff x="2293669" y="3176514"/>
            <a:chExt cx="680846" cy="365708"/>
          </a:xfrm>
        </p:grpSpPr>
        <p:sp>
          <p:nvSpPr>
            <p:cNvPr id="35" name="girl_2" title="Icon of a woman">
              <a:extLst>
                <a:ext uri="{FF2B5EF4-FFF2-40B4-BE49-F238E27FC236}">
                  <a16:creationId xmlns:a16="http://schemas.microsoft.com/office/drawing/2014/main" id="{A410E4D0-2889-4422-8D90-711281CC1B5A}"/>
                </a:ext>
              </a:extLst>
            </p:cNvPr>
            <p:cNvSpPr>
              <a:spLocks noChangeAspect="1" noEditPoints="1"/>
            </p:cNvSpPr>
            <p:nvPr/>
          </p:nvSpPr>
          <p:spPr bwMode="auto">
            <a:xfrm>
              <a:off x="2619213" y="3176514"/>
              <a:ext cx="355302" cy="365708"/>
            </a:xfrm>
            <a:custGeom>
              <a:avLst/>
              <a:gdLst>
                <a:gd name="T0" fmla="*/ 62 w 331"/>
                <a:gd name="T1" fmla="*/ 104 h 339"/>
                <a:gd name="T2" fmla="*/ 166 w 331"/>
                <a:gd name="T3" fmla="*/ 0 h 339"/>
                <a:gd name="T4" fmla="*/ 270 w 331"/>
                <a:gd name="T5" fmla="*/ 104 h 339"/>
                <a:gd name="T6" fmla="*/ 166 w 331"/>
                <a:gd name="T7" fmla="*/ 208 h 339"/>
                <a:gd name="T8" fmla="*/ 62 w 331"/>
                <a:gd name="T9" fmla="*/ 104 h 339"/>
                <a:gd name="T10" fmla="*/ 296 w 331"/>
                <a:gd name="T11" fmla="*/ 339 h 339"/>
                <a:gd name="T12" fmla="*/ 166 w 331"/>
                <a:gd name="T13" fmla="*/ 208 h 339"/>
                <a:gd name="T14" fmla="*/ 35 w 331"/>
                <a:gd name="T15" fmla="*/ 339 h 339"/>
                <a:gd name="T16" fmla="*/ 109 w 331"/>
                <a:gd name="T17" fmla="*/ 221 h 339"/>
                <a:gd name="T18" fmla="*/ 166 w 331"/>
                <a:gd name="T19" fmla="*/ 274 h 339"/>
                <a:gd name="T20" fmla="*/ 222 w 331"/>
                <a:gd name="T21" fmla="*/ 221 h 339"/>
                <a:gd name="T22" fmla="*/ 0 w 331"/>
                <a:gd name="T23" fmla="*/ 190 h 339"/>
                <a:gd name="T24" fmla="*/ 31 w 331"/>
                <a:gd name="T25" fmla="*/ 217 h 339"/>
                <a:gd name="T26" fmla="*/ 62 w 331"/>
                <a:gd name="T27" fmla="*/ 190 h 339"/>
                <a:gd name="T28" fmla="*/ 62 w 331"/>
                <a:gd name="T29" fmla="*/ 101 h 339"/>
                <a:gd name="T30" fmla="*/ 62 w 331"/>
                <a:gd name="T31" fmla="*/ 192 h 339"/>
                <a:gd name="T32" fmla="*/ 270 w 331"/>
                <a:gd name="T33" fmla="*/ 190 h 339"/>
                <a:gd name="T34" fmla="*/ 300 w 331"/>
                <a:gd name="T35" fmla="*/ 217 h 339"/>
                <a:gd name="T36" fmla="*/ 331 w 331"/>
                <a:gd name="T37" fmla="*/ 190 h 339"/>
                <a:gd name="T38" fmla="*/ 270 w 331"/>
                <a:gd name="T39" fmla="*/ 101 h 339"/>
                <a:gd name="T40" fmla="*/ 270 w 331"/>
                <a:gd name="T41" fmla="*/ 192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1" h="339">
                  <a:moveTo>
                    <a:pt x="62" y="104"/>
                  </a:moveTo>
                  <a:cubicBezTo>
                    <a:pt x="62" y="47"/>
                    <a:pt x="108" y="0"/>
                    <a:pt x="166" y="0"/>
                  </a:cubicBezTo>
                  <a:cubicBezTo>
                    <a:pt x="223" y="0"/>
                    <a:pt x="270" y="47"/>
                    <a:pt x="270" y="104"/>
                  </a:cubicBezTo>
                  <a:cubicBezTo>
                    <a:pt x="270" y="162"/>
                    <a:pt x="223" y="208"/>
                    <a:pt x="166" y="208"/>
                  </a:cubicBezTo>
                  <a:cubicBezTo>
                    <a:pt x="108" y="208"/>
                    <a:pt x="62" y="162"/>
                    <a:pt x="62" y="104"/>
                  </a:cubicBezTo>
                  <a:close/>
                  <a:moveTo>
                    <a:pt x="296" y="339"/>
                  </a:moveTo>
                  <a:cubicBezTo>
                    <a:pt x="296" y="267"/>
                    <a:pt x="238" y="208"/>
                    <a:pt x="166" y="208"/>
                  </a:cubicBezTo>
                  <a:cubicBezTo>
                    <a:pt x="94" y="208"/>
                    <a:pt x="35" y="267"/>
                    <a:pt x="35" y="339"/>
                  </a:cubicBezTo>
                  <a:moveTo>
                    <a:pt x="109" y="221"/>
                  </a:moveTo>
                  <a:cubicBezTo>
                    <a:pt x="166" y="274"/>
                    <a:pt x="166" y="274"/>
                    <a:pt x="166" y="274"/>
                  </a:cubicBezTo>
                  <a:cubicBezTo>
                    <a:pt x="222" y="221"/>
                    <a:pt x="222" y="221"/>
                    <a:pt x="222" y="221"/>
                  </a:cubicBezTo>
                  <a:moveTo>
                    <a:pt x="0" y="190"/>
                  </a:moveTo>
                  <a:cubicBezTo>
                    <a:pt x="0" y="205"/>
                    <a:pt x="14" y="217"/>
                    <a:pt x="31" y="217"/>
                  </a:cubicBezTo>
                  <a:cubicBezTo>
                    <a:pt x="48" y="217"/>
                    <a:pt x="62" y="205"/>
                    <a:pt x="62" y="190"/>
                  </a:cubicBezTo>
                  <a:moveTo>
                    <a:pt x="62" y="101"/>
                  </a:moveTo>
                  <a:cubicBezTo>
                    <a:pt x="62" y="192"/>
                    <a:pt x="62" y="192"/>
                    <a:pt x="62" y="192"/>
                  </a:cubicBezTo>
                  <a:moveTo>
                    <a:pt x="270" y="190"/>
                  </a:moveTo>
                  <a:cubicBezTo>
                    <a:pt x="270" y="205"/>
                    <a:pt x="283" y="217"/>
                    <a:pt x="300" y="217"/>
                  </a:cubicBezTo>
                  <a:cubicBezTo>
                    <a:pt x="317" y="217"/>
                    <a:pt x="331" y="205"/>
                    <a:pt x="331" y="190"/>
                  </a:cubicBezTo>
                  <a:moveTo>
                    <a:pt x="270" y="101"/>
                  </a:moveTo>
                  <a:cubicBezTo>
                    <a:pt x="270" y="192"/>
                    <a:pt x="270" y="192"/>
                    <a:pt x="270" y="192"/>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32145A"/>
                </a:solidFill>
                <a:effectLst/>
                <a:uLnTx/>
                <a:uFillTx/>
                <a:latin typeface="Segoe UI"/>
                <a:ea typeface="+mn-ea"/>
                <a:cs typeface="+mn-cs"/>
              </a:endParaRPr>
            </a:p>
          </p:txBody>
        </p:sp>
        <p:sp>
          <p:nvSpPr>
            <p:cNvPr id="37" name="boy" title="Icon of a man">
              <a:extLst>
                <a:ext uri="{FF2B5EF4-FFF2-40B4-BE49-F238E27FC236}">
                  <a16:creationId xmlns:a16="http://schemas.microsoft.com/office/drawing/2014/main" id="{1E3EC17B-2479-4F08-BF07-0EB716A4EB28}"/>
                </a:ext>
              </a:extLst>
            </p:cNvPr>
            <p:cNvSpPr>
              <a:spLocks noChangeAspect="1" noEditPoints="1"/>
            </p:cNvSpPr>
            <p:nvPr/>
          </p:nvSpPr>
          <p:spPr bwMode="auto">
            <a:xfrm>
              <a:off x="2293669" y="3176514"/>
              <a:ext cx="280971" cy="365708"/>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32145A"/>
                </a:solidFill>
                <a:effectLst/>
                <a:uLnTx/>
                <a:uFillTx/>
                <a:latin typeface="Segoe UI"/>
                <a:ea typeface="+mn-ea"/>
                <a:cs typeface="+mn-cs"/>
              </a:endParaRPr>
            </a:p>
          </p:txBody>
        </p:sp>
      </p:grpSp>
      <p:sp>
        <p:nvSpPr>
          <p:cNvPr id="39" name="TextBox 38">
            <a:extLst>
              <a:ext uri="{FF2B5EF4-FFF2-40B4-BE49-F238E27FC236}">
                <a16:creationId xmlns:a16="http://schemas.microsoft.com/office/drawing/2014/main" id="{6CF02255-2CAC-425F-AD44-D797CB70C4BB}"/>
              </a:ext>
            </a:extLst>
          </p:cNvPr>
          <p:cNvSpPr txBox="1"/>
          <p:nvPr/>
        </p:nvSpPr>
        <p:spPr>
          <a:xfrm>
            <a:off x="4533716" y="3276325"/>
            <a:ext cx="1117342"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Learning Adviser</a:t>
            </a:r>
          </a:p>
        </p:txBody>
      </p:sp>
      <p:sp>
        <p:nvSpPr>
          <p:cNvPr id="50" name="clock_10" title="Icon of an hourglass">
            <a:extLst>
              <a:ext uri="{FF2B5EF4-FFF2-40B4-BE49-F238E27FC236}">
                <a16:creationId xmlns:a16="http://schemas.microsoft.com/office/drawing/2014/main" id="{5647DA7D-E8D1-4477-AD7D-44DFEDD3466F}"/>
              </a:ext>
            </a:extLst>
          </p:cNvPr>
          <p:cNvSpPr>
            <a:spLocks noChangeAspect="1" noEditPoints="1"/>
          </p:cNvSpPr>
          <p:nvPr/>
        </p:nvSpPr>
        <p:spPr bwMode="auto">
          <a:xfrm>
            <a:off x="2352418" y="3200834"/>
            <a:ext cx="273365" cy="274320"/>
          </a:xfrm>
          <a:custGeom>
            <a:avLst/>
            <a:gdLst>
              <a:gd name="T0" fmla="*/ 286 w 323"/>
              <a:gd name="T1" fmla="*/ 324 h 324"/>
              <a:gd name="T2" fmla="*/ 287 w 323"/>
              <a:gd name="T3" fmla="*/ 311 h 324"/>
              <a:gd name="T4" fmla="*/ 217 w 323"/>
              <a:gd name="T5" fmla="*/ 199 h 324"/>
              <a:gd name="T6" fmla="*/ 204 w 323"/>
              <a:gd name="T7" fmla="*/ 193 h 324"/>
              <a:gd name="T8" fmla="*/ 185 w 323"/>
              <a:gd name="T9" fmla="*/ 164 h 324"/>
              <a:gd name="T10" fmla="*/ 207 w 323"/>
              <a:gd name="T11" fmla="*/ 131 h 324"/>
              <a:gd name="T12" fmla="*/ 218 w 323"/>
              <a:gd name="T13" fmla="*/ 126 h 324"/>
              <a:gd name="T14" fmla="*/ 287 w 323"/>
              <a:gd name="T15" fmla="*/ 14 h 324"/>
              <a:gd name="T16" fmla="*/ 286 w 323"/>
              <a:gd name="T17" fmla="*/ 0 h 324"/>
              <a:gd name="T18" fmla="*/ 37 w 323"/>
              <a:gd name="T19" fmla="*/ 324 h 324"/>
              <a:gd name="T20" fmla="*/ 37 w 323"/>
              <a:gd name="T21" fmla="*/ 311 h 324"/>
              <a:gd name="T22" fmla="*/ 105 w 323"/>
              <a:gd name="T23" fmla="*/ 200 h 324"/>
              <a:gd name="T24" fmla="*/ 117 w 323"/>
              <a:gd name="T25" fmla="*/ 194 h 324"/>
              <a:gd name="T26" fmla="*/ 137 w 323"/>
              <a:gd name="T27" fmla="*/ 164 h 324"/>
              <a:gd name="T28" fmla="*/ 117 w 323"/>
              <a:gd name="T29" fmla="*/ 133 h 324"/>
              <a:gd name="T30" fmla="*/ 104 w 323"/>
              <a:gd name="T31" fmla="*/ 126 h 324"/>
              <a:gd name="T32" fmla="*/ 37 w 323"/>
              <a:gd name="T33" fmla="*/ 14 h 324"/>
              <a:gd name="T34" fmla="*/ 37 w 323"/>
              <a:gd name="T35" fmla="*/ 0 h 324"/>
              <a:gd name="T36" fmla="*/ 0 w 323"/>
              <a:gd name="T37" fmla="*/ 0 h 324"/>
              <a:gd name="T38" fmla="*/ 323 w 323"/>
              <a:gd name="T39" fmla="*/ 0 h 324"/>
              <a:gd name="T40" fmla="*/ 0 w 323"/>
              <a:gd name="T41" fmla="*/ 324 h 324"/>
              <a:gd name="T42" fmla="*/ 323 w 323"/>
              <a:gd name="T43" fmla="*/ 32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324">
                <a:moveTo>
                  <a:pt x="286" y="324"/>
                </a:moveTo>
                <a:cubicBezTo>
                  <a:pt x="287" y="320"/>
                  <a:pt x="287" y="316"/>
                  <a:pt x="287" y="311"/>
                </a:cubicBezTo>
                <a:cubicBezTo>
                  <a:pt x="287" y="262"/>
                  <a:pt x="258" y="219"/>
                  <a:pt x="217" y="199"/>
                </a:cubicBezTo>
                <a:cubicBezTo>
                  <a:pt x="204" y="193"/>
                  <a:pt x="204" y="193"/>
                  <a:pt x="204" y="193"/>
                </a:cubicBezTo>
                <a:cubicBezTo>
                  <a:pt x="193" y="188"/>
                  <a:pt x="185" y="176"/>
                  <a:pt x="185" y="164"/>
                </a:cubicBezTo>
                <a:cubicBezTo>
                  <a:pt x="185" y="149"/>
                  <a:pt x="195" y="136"/>
                  <a:pt x="207" y="131"/>
                </a:cubicBezTo>
                <a:cubicBezTo>
                  <a:pt x="218" y="126"/>
                  <a:pt x="218" y="126"/>
                  <a:pt x="218" y="126"/>
                </a:cubicBezTo>
                <a:cubicBezTo>
                  <a:pt x="259" y="105"/>
                  <a:pt x="287" y="63"/>
                  <a:pt x="287" y="14"/>
                </a:cubicBezTo>
                <a:cubicBezTo>
                  <a:pt x="287" y="10"/>
                  <a:pt x="286" y="4"/>
                  <a:pt x="286" y="0"/>
                </a:cubicBezTo>
                <a:moveTo>
                  <a:pt x="37" y="324"/>
                </a:moveTo>
                <a:cubicBezTo>
                  <a:pt x="37" y="320"/>
                  <a:pt x="37" y="316"/>
                  <a:pt x="37" y="311"/>
                </a:cubicBezTo>
                <a:cubicBezTo>
                  <a:pt x="37" y="263"/>
                  <a:pt x="64" y="220"/>
                  <a:pt x="105" y="200"/>
                </a:cubicBezTo>
                <a:cubicBezTo>
                  <a:pt x="117" y="194"/>
                  <a:pt x="117" y="194"/>
                  <a:pt x="117" y="194"/>
                </a:cubicBezTo>
                <a:cubicBezTo>
                  <a:pt x="129" y="189"/>
                  <a:pt x="137" y="177"/>
                  <a:pt x="137" y="164"/>
                </a:cubicBezTo>
                <a:cubicBezTo>
                  <a:pt x="137" y="149"/>
                  <a:pt x="129" y="139"/>
                  <a:pt x="117" y="133"/>
                </a:cubicBezTo>
                <a:cubicBezTo>
                  <a:pt x="104" y="126"/>
                  <a:pt x="104" y="126"/>
                  <a:pt x="104" y="126"/>
                </a:cubicBezTo>
                <a:cubicBezTo>
                  <a:pt x="63" y="105"/>
                  <a:pt x="37" y="64"/>
                  <a:pt x="37" y="14"/>
                </a:cubicBezTo>
                <a:cubicBezTo>
                  <a:pt x="37" y="10"/>
                  <a:pt x="37" y="5"/>
                  <a:pt x="37" y="0"/>
                </a:cubicBezTo>
                <a:moveTo>
                  <a:pt x="0" y="0"/>
                </a:moveTo>
                <a:cubicBezTo>
                  <a:pt x="323" y="0"/>
                  <a:pt x="323" y="0"/>
                  <a:pt x="323" y="0"/>
                </a:cubicBezTo>
                <a:moveTo>
                  <a:pt x="0" y="324"/>
                </a:moveTo>
                <a:cubicBezTo>
                  <a:pt x="323" y="324"/>
                  <a:pt x="323" y="324"/>
                  <a:pt x="323" y="324"/>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434343"/>
              </a:solidFill>
              <a:effectLst/>
              <a:uLnTx/>
              <a:uFillTx/>
              <a:latin typeface="Segoe UI"/>
              <a:ea typeface="+mn-ea"/>
              <a:cs typeface="+mn-cs"/>
            </a:endParaRPr>
          </a:p>
        </p:txBody>
      </p:sp>
      <p:sp>
        <p:nvSpPr>
          <p:cNvPr id="52" name="TextBox 51">
            <a:extLst>
              <a:ext uri="{FF2B5EF4-FFF2-40B4-BE49-F238E27FC236}">
                <a16:creationId xmlns:a16="http://schemas.microsoft.com/office/drawing/2014/main" id="{2C802871-327E-41D1-AAAB-A3171DE26569}"/>
              </a:ext>
            </a:extLst>
          </p:cNvPr>
          <p:cNvSpPr txBox="1"/>
          <p:nvPr/>
        </p:nvSpPr>
        <p:spPr>
          <a:xfrm>
            <a:off x="2630401" y="3261320"/>
            <a:ext cx="953493" cy="1692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gradFill>
                  <a:gsLst>
                    <a:gs pos="2917">
                      <a:srgbClr val="1A1A1A"/>
                    </a:gs>
                    <a:gs pos="30000">
                      <a:srgbClr val="1A1A1A"/>
                    </a:gs>
                  </a:gsLst>
                  <a:lin ang="5400000" scaled="0"/>
                </a:gradFill>
                <a:latin typeface="Segoe UI"/>
              </a:rPr>
              <a:t>3</a:t>
            </a: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0 minutes</a:t>
            </a:r>
          </a:p>
        </p:txBody>
      </p:sp>
      <p:sp>
        <p:nvSpPr>
          <p:cNvPr id="88" name="location_5" title="Icon of a pin">
            <a:extLst>
              <a:ext uri="{FF2B5EF4-FFF2-40B4-BE49-F238E27FC236}">
                <a16:creationId xmlns:a16="http://schemas.microsoft.com/office/drawing/2014/main" id="{F8C583A5-DF78-4999-AE82-1C045CDF84B1}"/>
              </a:ext>
            </a:extLst>
          </p:cNvPr>
          <p:cNvSpPr>
            <a:spLocks noChangeAspect="1" noEditPoints="1"/>
          </p:cNvSpPr>
          <p:nvPr/>
        </p:nvSpPr>
        <p:spPr bwMode="auto">
          <a:xfrm>
            <a:off x="5991018" y="3199548"/>
            <a:ext cx="97536" cy="274320"/>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90" name="TextBox 89">
            <a:extLst>
              <a:ext uri="{FF2B5EF4-FFF2-40B4-BE49-F238E27FC236}">
                <a16:creationId xmlns:a16="http://schemas.microsoft.com/office/drawing/2014/main" id="{7492B92C-A008-41C0-A49C-360AD8E60E6E}"/>
              </a:ext>
            </a:extLst>
          </p:cNvPr>
          <p:cNvSpPr txBox="1"/>
          <p:nvPr/>
        </p:nvSpPr>
        <p:spPr>
          <a:xfrm>
            <a:off x="6114844" y="3283773"/>
            <a:ext cx="1542552" cy="1692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Table Group Channel</a:t>
            </a:r>
          </a:p>
        </p:txBody>
      </p:sp>
      <p:grpSp>
        <p:nvGrpSpPr>
          <p:cNvPr id="109" name="Group 108">
            <a:extLst>
              <a:ext uri="{FF2B5EF4-FFF2-40B4-BE49-F238E27FC236}">
                <a16:creationId xmlns:a16="http://schemas.microsoft.com/office/drawing/2014/main" id="{21E43862-7D1E-42EA-8049-845C28AD81D5}"/>
              </a:ext>
            </a:extLst>
          </p:cNvPr>
          <p:cNvGrpSpPr/>
          <p:nvPr/>
        </p:nvGrpSpPr>
        <p:grpSpPr>
          <a:xfrm>
            <a:off x="1566956" y="3932255"/>
            <a:ext cx="7584971" cy="1611061"/>
            <a:chOff x="1566956" y="3705679"/>
            <a:chExt cx="7584971" cy="1611061"/>
          </a:xfrm>
        </p:grpSpPr>
        <p:sp>
          <p:nvSpPr>
            <p:cNvPr id="59" name="TextBox 58">
              <a:extLst>
                <a:ext uri="{FF2B5EF4-FFF2-40B4-BE49-F238E27FC236}">
                  <a16:creationId xmlns:a16="http://schemas.microsoft.com/office/drawing/2014/main" id="{5E991A60-3319-4EAC-AB66-D76FB9D8B795}"/>
                </a:ext>
              </a:extLst>
            </p:cNvPr>
            <p:cNvSpPr txBox="1"/>
            <p:nvPr/>
          </p:nvSpPr>
          <p:spPr>
            <a:xfrm>
              <a:off x="2242254" y="4362633"/>
              <a:ext cx="6909673" cy="95410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Open the </a:t>
              </a:r>
              <a:r>
                <a:rPr kumimoji="0" lang="en-US" sz="1600" b="1" i="0" u="none" strike="noStrike" kern="1200" cap="none" spc="0" normalizeH="0" baseline="0" noProof="0" dirty="0">
                  <a:ln>
                    <a:noFill/>
                  </a:ln>
                  <a:solidFill>
                    <a:srgbClr val="1A1A1A"/>
                  </a:solidFill>
                  <a:effectLst/>
                  <a:uLnTx/>
                  <a:uFillTx/>
                  <a:latin typeface="Segoe UI"/>
                  <a:ea typeface="+mn-ea"/>
                  <a:cs typeface="+mn-cs"/>
                </a:rPr>
                <a:t>whiteboard</a:t>
              </a:r>
              <a:r>
                <a:rPr kumimoji="0" lang="en-US" sz="1600" b="0" i="0" u="none" strike="noStrike" kern="1200" cap="none" spc="0" normalizeH="0" baseline="0" noProof="0" dirty="0">
                  <a:ln>
                    <a:noFill/>
                  </a:ln>
                  <a:solidFill>
                    <a:srgbClr val="1A1A1A"/>
                  </a:solidFill>
                  <a:effectLst/>
                  <a:uLnTx/>
                  <a:uFillTx/>
                  <a:latin typeface="Segoe UI"/>
                  <a:ea typeface="+mn-ea"/>
                  <a:cs typeface="+mn-cs"/>
                </a:rPr>
                <a:t> and as a team </a:t>
              </a:r>
              <a:r>
                <a:rPr kumimoji="0" lang="en-US" sz="1600" b="0" i="0" u="none" strike="noStrike" kern="1200" cap="none" spc="0" normalizeH="0" baseline="0" noProof="0" dirty="0">
                  <a:ln>
                    <a:noFill/>
                  </a:ln>
                  <a:solidFill>
                    <a:srgbClr val="B4A0FF"/>
                  </a:solidFill>
                  <a:effectLst/>
                  <a:uLnTx/>
                  <a:uFillTx/>
                  <a:latin typeface="Segoe UI"/>
                  <a:ea typeface="+mn-ea"/>
                  <a:cs typeface="+mn-cs"/>
                </a:rPr>
                <a:t>answer the provided challenge questions.</a:t>
              </a:r>
              <a:r>
                <a:rPr kumimoji="0" lang="en-US" sz="1600" b="0" i="0" u="none" strike="noStrike" kern="1200" cap="none" spc="0" normalizeH="0" baseline="0" noProof="0" dirty="0">
                  <a:ln>
                    <a:noFill/>
                  </a:ln>
                  <a:solidFill>
                    <a:srgbClr val="1A1A1A"/>
                  </a:solidFill>
                  <a:effectLst/>
                  <a:uLnTx/>
                  <a:uFillTx/>
                  <a:latin typeface="Segoe UI"/>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The questions are pre-loaded into the whiteboard. </a:t>
              </a:r>
            </a:p>
          </p:txBody>
        </p:sp>
        <p:sp>
          <p:nvSpPr>
            <p:cNvPr id="61" name="TextBox 60">
              <a:extLst>
                <a:ext uri="{FF2B5EF4-FFF2-40B4-BE49-F238E27FC236}">
                  <a16:creationId xmlns:a16="http://schemas.microsoft.com/office/drawing/2014/main" id="{BA228FFA-013F-4F1C-A952-3CAB8509C443}"/>
                </a:ext>
              </a:extLst>
            </p:cNvPr>
            <p:cNvSpPr txBox="1"/>
            <p:nvPr/>
          </p:nvSpPr>
          <p:spPr>
            <a:xfrm>
              <a:off x="2242254" y="3705679"/>
              <a:ext cx="6909673"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As a team review WWI requirements provided in student guide </a:t>
              </a:r>
            </a:p>
          </p:txBody>
        </p:sp>
        <p:sp>
          <p:nvSpPr>
            <p:cNvPr id="70" name="Glasses_EA16" title="Icon of eye glasses">
              <a:extLst>
                <a:ext uri="{FF2B5EF4-FFF2-40B4-BE49-F238E27FC236}">
                  <a16:creationId xmlns:a16="http://schemas.microsoft.com/office/drawing/2014/main" id="{88367CD8-101E-4288-A1E1-37CEB3A87DC3}"/>
                </a:ext>
              </a:extLst>
            </p:cNvPr>
            <p:cNvSpPr>
              <a:spLocks noChangeAspect="1" noEditPoints="1"/>
            </p:cNvSpPr>
            <p:nvPr/>
          </p:nvSpPr>
          <p:spPr bwMode="auto">
            <a:xfrm>
              <a:off x="1566956" y="3771219"/>
              <a:ext cx="412906" cy="243787"/>
            </a:xfrm>
            <a:custGeom>
              <a:avLst/>
              <a:gdLst>
                <a:gd name="T0" fmla="*/ 2254 w 3756"/>
                <a:gd name="T1" fmla="*/ 125 h 2002"/>
                <a:gd name="T2" fmla="*/ 2379 w 3756"/>
                <a:gd name="T3" fmla="*/ 0 h 2002"/>
                <a:gd name="T4" fmla="*/ 2380 w 3756"/>
                <a:gd name="T5" fmla="*/ 0 h 2002"/>
                <a:gd name="T6" fmla="*/ 3756 w 3756"/>
                <a:gd name="T7" fmla="*/ 688 h 2002"/>
                <a:gd name="T8" fmla="*/ 3756 w 3756"/>
                <a:gd name="T9" fmla="*/ 785 h 2002"/>
                <a:gd name="T10" fmla="*/ 3631 w 3756"/>
                <a:gd name="T11" fmla="*/ 1001 h 2002"/>
                <a:gd name="T12" fmla="*/ 3631 w 3756"/>
                <a:gd name="T13" fmla="*/ 1251 h 2002"/>
                <a:gd name="T14" fmla="*/ 2880 w 3756"/>
                <a:gd name="T15" fmla="*/ 2002 h 2002"/>
                <a:gd name="T16" fmla="*/ 2129 w 3756"/>
                <a:gd name="T17" fmla="*/ 1251 h 2002"/>
                <a:gd name="T18" fmla="*/ 1880 w 3756"/>
                <a:gd name="T19" fmla="*/ 1002 h 2002"/>
                <a:gd name="T20" fmla="*/ 1882 w 3756"/>
                <a:gd name="T21" fmla="*/ 1002 h 2002"/>
                <a:gd name="T22" fmla="*/ 2131 w 3756"/>
                <a:gd name="T23" fmla="*/ 876 h 2002"/>
                <a:gd name="T24" fmla="*/ 2382 w 3756"/>
                <a:gd name="T25" fmla="*/ 750 h 2002"/>
                <a:gd name="T26" fmla="*/ 2482 w 3756"/>
                <a:gd name="T27" fmla="*/ 750 h 2002"/>
                <a:gd name="T28" fmla="*/ 3702 w 3756"/>
                <a:gd name="T29" fmla="*/ 748 h 2002"/>
                <a:gd name="T30" fmla="*/ 2505 w 3756"/>
                <a:gd name="T31" fmla="*/ 748 h 2002"/>
                <a:gd name="T32" fmla="*/ 2131 w 3756"/>
                <a:gd name="T33" fmla="*/ 1122 h 2002"/>
                <a:gd name="T34" fmla="*/ 2131 w 3756"/>
                <a:gd name="T35" fmla="*/ 1247 h 2002"/>
                <a:gd name="T36" fmla="*/ 1876 w 3756"/>
                <a:gd name="T37" fmla="*/ 1002 h 2002"/>
                <a:gd name="T38" fmla="*/ 1627 w 3756"/>
                <a:gd name="T39" fmla="*/ 1251 h 2002"/>
                <a:gd name="T40" fmla="*/ 876 w 3756"/>
                <a:gd name="T41" fmla="*/ 2002 h 2002"/>
                <a:gd name="T42" fmla="*/ 125 w 3756"/>
                <a:gd name="T43" fmla="*/ 1251 h 2002"/>
                <a:gd name="T44" fmla="*/ 125 w 3756"/>
                <a:gd name="T45" fmla="*/ 1001 h 2002"/>
                <a:gd name="T46" fmla="*/ 0 w 3756"/>
                <a:gd name="T47" fmla="*/ 785 h 2002"/>
                <a:gd name="T48" fmla="*/ 0 w 3756"/>
                <a:gd name="T49" fmla="*/ 688 h 2002"/>
                <a:gd name="T50" fmla="*/ 1376 w 3756"/>
                <a:gd name="T51" fmla="*/ 0 h 2002"/>
                <a:gd name="T52" fmla="*/ 1377 w 3756"/>
                <a:gd name="T53" fmla="*/ 0 h 2002"/>
                <a:gd name="T54" fmla="*/ 1502 w 3756"/>
                <a:gd name="T55" fmla="*/ 125 h 2002"/>
                <a:gd name="T56" fmla="*/ 1274 w 3756"/>
                <a:gd name="T57" fmla="*/ 750 h 2002"/>
                <a:gd name="T58" fmla="*/ 1374 w 3756"/>
                <a:gd name="T59" fmla="*/ 750 h 2002"/>
                <a:gd name="T60" fmla="*/ 1625 w 3756"/>
                <a:gd name="T61" fmla="*/ 876 h 2002"/>
                <a:gd name="T62" fmla="*/ 1874 w 3756"/>
                <a:gd name="T63" fmla="*/ 1002 h 2002"/>
                <a:gd name="T64" fmla="*/ 1625 w 3756"/>
                <a:gd name="T65" fmla="*/ 1247 h 2002"/>
                <a:gd name="T66" fmla="*/ 1625 w 3756"/>
                <a:gd name="T67" fmla="*/ 1122 h 2002"/>
                <a:gd name="T68" fmla="*/ 1251 w 3756"/>
                <a:gd name="T69" fmla="*/ 748 h 2002"/>
                <a:gd name="T70" fmla="*/ 54 w 3756"/>
                <a:gd name="T71" fmla="*/ 748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56" h="2002">
                  <a:moveTo>
                    <a:pt x="2254" y="125"/>
                  </a:moveTo>
                  <a:cubicBezTo>
                    <a:pt x="2379" y="0"/>
                    <a:pt x="2379" y="0"/>
                    <a:pt x="2379" y="0"/>
                  </a:cubicBezTo>
                  <a:cubicBezTo>
                    <a:pt x="2380" y="0"/>
                    <a:pt x="2380" y="0"/>
                    <a:pt x="2380" y="0"/>
                  </a:cubicBezTo>
                  <a:cubicBezTo>
                    <a:pt x="3756" y="688"/>
                    <a:pt x="3756" y="688"/>
                    <a:pt x="3756" y="688"/>
                  </a:cubicBezTo>
                  <a:cubicBezTo>
                    <a:pt x="3756" y="785"/>
                    <a:pt x="3756" y="785"/>
                    <a:pt x="3756" y="785"/>
                  </a:cubicBezTo>
                  <a:cubicBezTo>
                    <a:pt x="3681" y="828"/>
                    <a:pt x="3631" y="909"/>
                    <a:pt x="3631" y="1001"/>
                  </a:cubicBezTo>
                  <a:cubicBezTo>
                    <a:pt x="3631" y="1251"/>
                    <a:pt x="3631" y="1251"/>
                    <a:pt x="3631" y="1251"/>
                  </a:cubicBezTo>
                  <a:cubicBezTo>
                    <a:pt x="3631" y="1665"/>
                    <a:pt x="3294" y="2002"/>
                    <a:pt x="2880" y="2002"/>
                  </a:cubicBezTo>
                  <a:cubicBezTo>
                    <a:pt x="2466" y="2002"/>
                    <a:pt x="2129" y="1665"/>
                    <a:pt x="2129" y="1251"/>
                  </a:cubicBezTo>
                  <a:cubicBezTo>
                    <a:pt x="2129" y="1114"/>
                    <a:pt x="2017" y="1002"/>
                    <a:pt x="1880" y="1002"/>
                  </a:cubicBezTo>
                  <a:moveTo>
                    <a:pt x="1882" y="1002"/>
                  </a:moveTo>
                  <a:cubicBezTo>
                    <a:pt x="1976" y="1002"/>
                    <a:pt x="2065" y="957"/>
                    <a:pt x="2131" y="876"/>
                  </a:cubicBezTo>
                  <a:cubicBezTo>
                    <a:pt x="2198" y="795"/>
                    <a:pt x="2287" y="750"/>
                    <a:pt x="2382" y="750"/>
                  </a:cubicBezTo>
                  <a:cubicBezTo>
                    <a:pt x="2482" y="750"/>
                    <a:pt x="2482" y="750"/>
                    <a:pt x="2482" y="750"/>
                  </a:cubicBezTo>
                  <a:moveTo>
                    <a:pt x="3702" y="748"/>
                  </a:moveTo>
                  <a:cubicBezTo>
                    <a:pt x="2505" y="748"/>
                    <a:pt x="2505" y="748"/>
                    <a:pt x="2505" y="748"/>
                  </a:cubicBezTo>
                  <a:cubicBezTo>
                    <a:pt x="2299" y="748"/>
                    <a:pt x="2131" y="916"/>
                    <a:pt x="2131" y="1122"/>
                  </a:cubicBezTo>
                  <a:cubicBezTo>
                    <a:pt x="2131" y="1247"/>
                    <a:pt x="2131" y="1247"/>
                    <a:pt x="2131" y="1247"/>
                  </a:cubicBezTo>
                  <a:moveTo>
                    <a:pt x="1876" y="1002"/>
                  </a:moveTo>
                  <a:cubicBezTo>
                    <a:pt x="1739" y="1002"/>
                    <a:pt x="1627" y="1114"/>
                    <a:pt x="1627" y="1251"/>
                  </a:cubicBezTo>
                  <a:cubicBezTo>
                    <a:pt x="1627" y="1665"/>
                    <a:pt x="1290" y="2002"/>
                    <a:pt x="876" y="2002"/>
                  </a:cubicBezTo>
                  <a:cubicBezTo>
                    <a:pt x="462" y="2002"/>
                    <a:pt x="125" y="1665"/>
                    <a:pt x="125" y="1251"/>
                  </a:cubicBezTo>
                  <a:cubicBezTo>
                    <a:pt x="125" y="1001"/>
                    <a:pt x="125" y="1001"/>
                    <a:pt x="125" y="1001"/>
                  </a:cubicBezTo>
                  <a:cubicBezTo>
                    <a:pt x="125" y="909"/>
                    <a:pt x="75" y="828"/>
                    <a:pt x="0" y="785"/>
                  </a:cubicBezTo>
                  <a:cubicBezTo>
                    <a:pt x="0" y="688"/>
                    <a:pt x="0" y="688"/>
                    <a:pt x="0" y="688"/>
                  </a:cubicBezTo>
                  <a:cubicBezTo>
                    <a:pt x="1376" y="0"/>
                    <a:pt x="1376" y="0"/>
                    <a:pt x="1376" y="0"/>
                  </a:cubicBezTo>
                  <a:cubicBezTo>
                    <a:pt x="1376" y="0"/>
                    <a:pt x="1376" y="0"/>
                    <a:pt x="1377" y="0"/>
                  </a:cubicBezTo>
                  <a:cubicBezTo>
                    <a:pt x="1502" y="125"/>
                    <a:pt x="1502" y="125"/>
                    <a:pt x="1502" y="125"/>
                  </a:cubicBezTo>
                  <a:moveTo>
                    <a:pt x="1274" y="750"/>
                  </a:moveTo>
                  <a:cubicBezTo>
                    <a:pt x="1374" y="750"/>
                    <a:pt x="1374" y="750"/>
                    <a:pt x="1374" y="750"/>
                  </a:cubicBezTo>
                  <a:cubicBezTo>
                    <a:pt x="1469" y="750"/>
                    <a:pt x="1558" y="795"/>
                    <a:pt x="1625" y="876"/>
                  </a:cubicBezTo>
                  <a:cubicBezTo>
                    <a:pt x="1691" y="957"/>
                    <a:pt x="1780" y="1002"/>
                    <a:pt x="1874" y="1002"/>
                  </a:cubicBezTo>
                  <a:moveTo>
                    <a:pt x="1625" y="1247"/>
                  </a:moveTo>
                  <a:cubicBezTo>
                    <a:pt x="1625" y="1122"/>
                    <a:pt x="1625" y="1122"/>
                    <a:pt x="1625" y="1122"/>
                  </a:cubicBezTo>
                  <a:cubicBezTo>
                    <a:pt x="1625" y="916"/>
                    <a:pt x="1457" y="748"/>
                    <a:pt x="1251" y="748"/>
                  </a:cubicBezTo>
                  <a:cubicBezTo>
                    <a:pt x="54" y="748"/>
                    <a:pt x="54" y="748"/>
                    <a:pt x="54" y="74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sp>
          <p:nvSpPr>
            <p:cNvPr id="101" name="pencil" title="Icon of a pencil">
              <a:extLst>
                <a:ext uri="{FF2B5EF4-FFF2-40B4-BE49-F238E27FC236}">
                  <a16:creationId xmlns:a16="http://schemas.microsoft.com/office/drawing/2014/main" id="{8DFB3E7E-7502-4ED4-AA15-AA670418B6F4}"/>
                </a:ext>
              </a:extLst>
            </p:cNvPr>
            <p:cNvSpPr>
              <a:spLocks noChangeAspect="1" noEditPoints="1"/>
            </p:cNvSpPr>
            <p:nvPr/>
          </p:nvSpPr>
          <p:spPr bwMode="auto">
            <a:xfrm>
              <a:off x="1614154" y="4564499"/>
              <a:ext cx="365708" cy="365708"/>
            </a:xfrm>
            <a:custGeom>
              <a:avLst/>
              <a:gdLst>
                <a:gd name="T0" fmla="*/ 94 w 334"/>
                <a:gd name="T1" fmla="*/ 310 h 335"/>
                <a:gd name="T2" fmla="*/ 0 w 334"/>
                <a:gd name="T3" fmla="*/ 335 h 335"/>
                <a:gd name="T4" fmla="*/ 24 w 334"/>
                <a:gd name="T5" fmla="*/ 243 h 335"/>
                <a:gd name="T6" fmla="*/ 249 w 334"/>
                <a:gd name="T7" fmla="*/ 18 h 335"/>
                <a:gd name="T8" fmla="*/ 316 w 334"/>
                <a:gd name="T9" fmla="*/ 18 h 335"/>
                <a:gd name="T10" fmla="*/ 316 w 334"/>
                <a:gd name="T11" fmla="*/ 85 h 335"/>
                <a:gd name="T12" fmla="*/ 94 w 334"/>
                <a:gd name="T13" fmla="*/ 310 h 335"/>
                <a:gd name="T14" fmla="*/ 232 w 334"/>
                <a:gd name="T15" fmla="*/ 35 h 335"/>
                <a:gd name="T16" fmla="*/ 300 w 334"/>
                <a:gd name="T17" fmla="*/ 102 h 335"/>
                <a:gd name="T18" fmla="*/ 94 w 334"/>
                <a:gd name="T19" fmla="*/ 310 h 335"/>
                <a:gd name="T20" fmla="*/ 74 w 334"/>
                <a:gd name="T21" fmla="*/ 260 h 335"/>
                <a:gd name="T22" fmla="*/ 24 w 334"/>
                <a:gd name="T23" fmla="*/ 243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4" h="335">
                  <a:moveTo>
                    <a:pt x="94" y="310"/>
                  </a:moveTo>
                  <a:cubicBezTo>
                    <a:pt x="0" y="335"/>
                    <a:pt x="0" y="335"/>
                    <a:pt x="0" y="335"/>
                  </a:cubicBezTo>
                  <a:cubicBezTo>
                    <a:pt x="24" y="243"/>
                    <a:pt x="24" y="243"/>
                    <a:pt x="24" y="243"/>
                  </a:cubicBezTo>
                  <a:cubicBezTo>
                    <a:pt x="249" y="18"/>
                    <a:pt x="249" y="18"/>
                    <a:pt x="249" y="18"/>
                  </a:cubicBezTo>
                  <a:cubicBezTo>
                    <a:pt x="268" y="0"/>
                    <a:pt x="298" y="0"/>
                    <a:pt x="316" y="18"/>
                  </a:cubicBezTo>
                  <a:cubicBezTo>
                    <a:pt x="334" y="36"/>
                    <a:pt x="334" y="66"/>
                    <a:pt x="316" y="85"/>
                  </a:cubicBezTo>
                  <a:lnTo>
                    <a:pt x="94" y="310"/>
                  </a:lnTo>
                  <a:close/>
                  <a:moveTo>
                    <a:pt x="232" y="35"/>
                  </a:moveTo>
                  <a:cubicBezTo>
                    <a:pt x="300" y="102"/>
                    <a:pt x="300" y="102"/>
                    <a:pt x="300" y="102"/>
                  </a:cubicBezTo>
                  <a:moveTo>
                    <a:pt x="94" y="310"/>
                  </a:moveTo>
                  <a:cubicBezTo>
                    <a:pt x="94" y="310"/>
                    <a:pt x="98" y="287"/>
                    <a:pt x="74" y="260"/>
                  </a:cubicBezTo>
                  <a:cubicBezTo>
                    <a:pt x="50" y="233"/>
                    <a:pt x="24" y="243"/>
                    <a:pt x="24" y="24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cxnSp>
        <p:nvCxnSpPr>
          <p:cNvPr id="105" name="Straight Connector 104">
            <a:extLst>
              <a:ext uri="{FF2B5EF4-FFF2-40B4-BE49-F238E27FC236}">
                <a16:creationId xmlns:a16="http://schemas.microsoft.com/office/drawing/2014/main" id="{8D816D77-41C2-4467-8848-A6AFF502F28A}"/>
              </a:ext>
            </a:extLst>
          </p:cNvPr>
          <p:cNvCxnSpPr>
            <a:cxnSpLocks/>
          </p:cNvCxnSpPr>
          <p:nvPr/>
        </p:nvCxnSpPr>
        <p:spPr>
          <a:xfrm>
            <a:off x="2158770" y="3041325"/>
            <a:ext cx="0" cy="550541"/>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800685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DB5DF518-9D87-4C9E-B207-CAE342D1FE02}"/>
              </a:ext>
            </a:extLst>
          </p:cNvPr>
          <p:cNvSpPr>
            <a:spLocks noGrp="1"/>
          </p:cNvSpPr>
          <p:nvPr>
            <p:ph type="title"/>
          </p:nvPr>
        </p:nvSpPr>
        <p:spPr>
          <a:xfrm>
            <a:off x="1319920" y="204363"/>
            <a:ext cx="10789916" cy="977575"/>
          </a:xfrm>
        </p:spPr>
        <p:txBody>
          <a:bodyPr/>
          <a:lstStyle/>
          <a:p>
            <a:r>
              <a:rPr lang="en-US" dirty="0"/>
              <a:t>Build Hands-on Lab: </a:t>
            </a:r>
            <a:br>
              <a:rPr lang="en-US" dirty="0"/>
            </a:br>
            <a:r>
              <a:rPr lang="en-US" dirty="0">
                <a:solidFill>
                  <a:srgbClr val="737373"/>
                </a:solidFill>
              </a:rPr>
              <a:t>Microsoft Defender for Cloud (Part III)</a:t>
            </a:r>
          </a:p>
        </p:txBody>
      </p:sp>
      <p:cxnSp>
        <p:nvCxnSpPr>
          <p:cNvPr id="2" name="Straight Connector 1">
            <a:extLst>
              <a:ext uri="{FF2B5EF4-FFF2-40B4-BE49-F238E27FC236}">
                <a16:creationId xmlns:a16="http://schemas.microsoft.com/office/drawing/2014/main" id="{3660676B-CEE5-40F8-9118-26AA90898AA7}"/>
              </a:ext>
            </a:extLst>
          </p:cNvPr>
          <p:cNvCxnSpPr>
            <a:cxnSpLocks/>
          </p:cNvCxnSpPr>
          <p:nvPr/>
        </p:nvCxnSpPr>
        <p:spPr>
          <a:xfrm>
            <a:off x="2158770" y="1705555"/>
            <a:ext cx="0" cy="826935"/>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D0941A39-0F86-4711-A40F-04DA806B6824}"/>
              </a:ext>
            </a:extLst>
          </p:cNvPr>
          <p:cNvSpPr txBox="1"/>
          <p:nvPr/>
        </p:nvSpPr>
        <p:spPr>
          <a:xfrm>
            <a:off x="614995" y="1965134"/>
            <a:ext cx="1364867"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OUTCOMES</a:t>
            </a:r>
          </a:p>
        </p:txBody>
      </p:sp>
      <p:sp>
        <p:nvSpPr>
          <p:cNvPr id="9" name="TextBox 8">
            <a:extLst>
              <a:ext uri="{FF2B5EF4-FFF2-40B4-BE49-F238E27FC236}">
                <a16:creationId xmlns:a16="http://schemas.microsoft.com/office/drawing/2014/main" id="{A9D20C43-0225-4E6D-A468-3A69C0A69639}"/>
              </a:ext>
            </a:extLst>
          </p:cNvPr>
          <p:cNvSpPr txBox="1"/>
          <p:nvPr/>
        </p:nvSpPr>
        <p:spPr>
          <a:xfrm>
            <a:off x="2242267" y="1795856"/>
            <a:ext cx="6909671"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A1A1A"/>
                </a:solidFill>
                <a:effectLst/>
                <a:uLnTx/>
                <a:uFillTx/>
                <a:latin typeface="Segoe UI"/>
                <a:ea typeface="+mn-ea"/>
                <a:cs typeface="+mn-cs"/>
              </a:rPr>
              <a:t>As a result of participating in this lab, you will be better able to </a:t>
            </a:r>
            <a:r>
              <a:rPr lang="en-US" b="1" dirty="0">
                <a:solidFill>
                  <a:srgbClr val="B4A0FF"/>
                </a:solidFill>
                <a:latin typeface="Segoe UI"/>
              </a:rPr>
              <a:t>P</a:t>
            </a:r>
            <a:r>
              <a:rPr kumimoji="0" lang="en-US" sz="1800" b="1" i="0" u="none" strike="noStrike" kern="1200" cap="none" spc="0" normalizeH="0" baseline="0" noProof="0" dirty="0" err="1">
                <a:ln>
                  <a:noFill/>
                </a:ln>
                <a:solidFill>
                  <a:srgbClr val="B4A0FF"/>
                </a:solidFill>
                <a:effectLst/>
                <a:uLnTx/>
                <a:uFillTx/>
                <a:latin typeface="Segoe UI"/>
                <a:ea typeface="+mn-ea"/>
                <a:cs typeface="+mn-cs"/>
              </a:rPr>
              <a:t>erform</a:t>
            </a:r>
            <a:r>
              <a:rPr kumimoji="0" lang="en-US" sz="1800" b="1" i="0" u="none" strike="noStrike" kern="1200" cap="none" spc="0" normalizeH="0" baseline="0" noProof="0" dirty="0">
                <a:ln>
                  <a:noFill/>
                </a:ln>
                <a:solidFill>
                  <a:srgbClr val="B4A0FF"/>
                </a:solidFill>
                <a:effectLst/>
                <a:uLnTx/>
                <a:uFillTx/>
                <a:latin typeface="Segoe UI"/>
                <a:ea typeface="+mn-ea"/>
                <a:cs typeface="+mn-cs"/>
              </a:rPr>
              <a:t> Attack Simulation</a:t>
            </a:r>
            <a:endParaRPr kumimoji="0" lang="en-US" sz="1800" b="0" i="0" u="none" strike="noStrike" kern="1200" cap="none" spc="0" normalizeH="0" baseline="0" noProof="0" dirty="0">
              <a:ln>
                <a:noFill/>
              </a:ln>
              <a:solidFill>
                <a:srgbClr val="B4A0FF"/>
              </a:solidFill>
              <a:effectLst/>
              <a:uLnTx/>
              <a:uFillTx/>
              <a:latin typeface="Segoe UI"/>
              <a:ea typeface="+mn-ea"/>
              <a:cs typeface="+mn-cs"/>
            </a:endParaRPr>
          </a:p>
        </p:txBody>
      </p:sp>
      <p:graphicFrame>
        <p:nvGraphicFramePr>
          <p:cNvPr id="46" name="Table 46">
            <a:extLst>
              <a:ext uri="{FF2B5EF4-FFF2-40B4-BE49-F238E27FC236}">
                <a16:creationId xmlns:a16="http://schemas.microsoft.com/office/drawing/2014/main" id="{50129A11-B5C7-4100-96BD-D630375132AA}"/>
              </a:ext>
            </a:extLst>
          </p:cNvPr>
          <p:cNvGraphicFramePr>
            <a:graphicFrameLocks noGrp="1"/>
          </p:cNvGraphicFramePr>
          <p:nvPr/>
        </p:nvGraphicFramePr>
        <p:xfrm>
          <a:off x="0" y="6278670"/>
          <a:ext cx="12192000" cy="579120"/>
        </p:xfrm>
        <a:graphic>
          <a:graphicData uri="http://schemas.openxmlformats.org/drawingml/2006/table">
            <a:tbl>
              <a:tblPr firstRow="1" bandRow="1">
                <a:tableStyleId>{5C22544A-7EE6-4342-B048-85BDC9FD1C3A}</a:tableStyleId>
              </a:tblPr>
              <a:tblGrid>
                <a:gridCol w="937846">
                  <a:extLst>
                    <a:ext uri="{9D8B030D-6E8A-4147-A177-3AD203B41FA5}">
                      <a16:colId xmlns:a16="http://schemas.microsoft.com/office/drawing/2014/main" val="2727135258"/>
                    </a:ext>
                  </a:extLst>
                </a:gridCol>
                <a:gridCol w="937846">
                  <a:extLst>
                    <a:ext uri="{9D8B030D-6E8A-4147-A177-3AD203B41FA5}">
                      <a16:colId xmlns:a16="http://schemas.microsoft.com/office/drawing/2014/main" val="2021159383"/>
                    </a:ext>
                  </a:extLst>
                </a:gridCol>
                <a:gridCol w="937846">
                  <a:extLst>
                    <a:ext uri="{9D8B030D-6E8A-4147-A177-3AD203B41FA5}">
                      <a16:colId xmlns:a16="http://schemas.microsoft.com/office/drawing/2014/main" val="503194899"/>
                    </a:ext>
                  </a:extLst>
                </a:gridCol>
                <a:gridCol w="937847">
                  <a:extLst>
                    <a:ext uri="{9D8B030D-6E8A-4147-A177-3AD203B41FA5}">
                      <a16:colId xmlns:a16="http://schemas.microsoft.com/office/drawing/2014/main" val="3479706331"/>
                    </a:ext>
                  </a:extLst>
                </a:gridCol>
                <a:gridCol w="937846">
                  <a:extLst>
                    <a:ext uri="{9D8B030D-6E8A-4147-A177-3AD203B41FA5}">
                      <a16:colId xmlns:a16="http://schemas.microsoft.com/office/drawing/2014/main" val="1410495515"/>
                    </a:ext>
                  </a:extLst>
                </a:gridCol>
                <a:gridCol w="937846">
                  <a:extLst>
                    <a:ext uri="{9D8B030D-6E8A-4147-A177-3AD203B41FA5}">
                      <a16:colId xmlns:a16="http://schemas.microsoft.com/office/drawing/2014/main" val="4019179051"/>
                    </a:ext>
                  </a:extLst>
                </a:gridCol>
                <a:gridCol w="937846">
                  <a:extLst>
                    <a:ext uri="{9D8B030D-6E8A-4147-A177-3AD203B41FA5}">
                      <a16:colId xmlns:a16="http://schemas.microsoft.com/office/drawing/2014/main" val="2845264500"/>
                    </a:ext>
                  </a:extLst>
                </a:gridCol>
                <a:gridCol w="937846">
                  <a:extLst>
                    <a:ext uri="{9D8B030D-6E8A-4147-A177-3AD203B41FA5}">
                      <a16:colId xmlns:a16="http://schemas.microsoft.com/office/drawing/2014/main" val="1998852072"/>
                    </a:ext>
                  </a:extLst>
                </a:gridCol>
                <a:gridCol w="937846">
                  <a:extLst>
                    <a:ext uri="{9D8B030D-6E8A-4147-A177-3AD203B41FA5}">
                      <a16:colId xmlns:a16="http://schemas.microsoft.com/office/drawing/2014/main" val="166283103"/>
                    </a:ext>
                  </a:extLst>
                </a:gridCol>
                <a:gridCol w="937847">
                  <a:extLst>
                    <a:ext uri="{9D8B030D-6E8A-4147-A177-3AD203B41FA5}">
                      <a16:colId xmlns:a16="http://schemas.microsoft.com/office/drawing/2014/main" val="367959744"/>
                    </a:ext>
                  </a:extLst>
                </a:gridCol>
                <a:gridCol w="937846">
                  <a:extLst>
                    <a:ext uri="{9D8B030D-6E8A-4147-A177-3AD203B41FA5}">
                      <a16:colId xmlns:a16="http://schemas.microsoft.com/office/drawing/2014/main" val="1579851546"/>
                    </a:ext>
                  </a:extLst>
                </a:gridCol>
                <a:gridCol w="937846">
                  <a:extLst>
                    <a:ext uri="{9D8B030D-6E8A-4147-A177-3AD203B41FA5}">
                      <a16:colId xmlns:a16="http://schemas.microsoft.com/office/drawing/2014/main" val="3005266008"/>
                    </a:ext>
                  </a:extLst>
                </a:gridCol>
                <a:gridCol w="937846">
                  <a:extLst>
                    <a:ext uri="{9D8B030D-6E8A-4147-A177-3AD203B41FA5}">
                      <a16:colId xmlns:a16="http://schemas.microsoft.com/office/drawing/2014/main" val="2126066408"/>
                    </a:ext>
                  </a:extLst>
                </a:gridCol>
              </a:tblGrid>
              <a:tr h="370840">
                <a:tc>
                  <a:txBody>
                    <a:bodyPr/>
                    <a:lstStyle/>
                    <a:p>
                      <a:pPr algn="ctr"/>
                      <a:r>
                        <a:rPr lang="en-US" sz="800" b="0" dirty="0">
                          <a:solidFill>
                            <a:schemeClr val="tx1">
                              <a:lumMod val="50000"/>
                              <a:lumOff val="50000"/>
                            </a:schemeClr>
                          </a:solidFill>
                        </a:rPr>
                        <a:t>Welcome</a:t>
                      </a:r>
                    </a:p>
                  </a:txBody>
                  <a:tcPr anchor="ctr">
                    <a:lnL w="12700" cmpd="sng">
                      <a:noFill/>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Keynote</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Demo Walkthrough</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Data Loading &amp; Data Lake Organization</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Activity: Data Lake Design &amp; Security Considerations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1" dirty="0"/>
                        <a:t>Lab: Data Integration Part 1</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5C2D91"/>
                    </a:solidFill>
                  </a:tcPr>
                </a:tc>
                <a:tc>
                  <a:txBody>
                    <a:bodyPr/>
                    <a:lstStyle/>
                    <a:p>
                      <a:pPr algn="ctr"/>
                      <a:r>
                        <a:rPr lang="en-US" sz="800" b="0" dirty="0">
                          <a:solidFill>
                            <a:schemeClr val="tx1"/>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D2D2D2"/>
                    </a:solidFill>
                  </a:tcPr>
                </a:tc>
                <a:tc>
                  <a:txBody>
                    <a:bodyPr/>
                    <a:lstStyle/>
                    <a:p>
                      <a:pPr algn="ctr"/>
                      <a:r>
                        <a:rPr lang="en-US" sz="800" b="0" dirty="0"/>
                        <a:t>Data Transformations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2145A"/>
                    </a:solidFill>
                  </a:tcPr>
                </a:tc>
                <a:tc>
                  <a:txBody>
                    <a:bodyPr/>
                    <a:lstStyle/>
                    <a:p>
                      <a:pPr algn="ctr"/>
                      <a:r>
                        <a:rPr lang="en-US" sz="800" b="0" dirty="0"/>
                        <a:t>Activity: Data Engineering Discussion</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2145A"/>
                    </a:solidFill>
                  </a:tcPr>
                </a:tc>
                <a:tc>
                  <a:txBody>
                    <a:bodyPr/>
                    <a:lstStyle/>
                    <a:p>
                      <a:pPr algn="ctr"/>
                      <a:r>
                        <a:rPr lang="en-US" sz="800" b="0" dirty="0"/>
                        <a:t>Lab: Data Integration Part 2</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5C2D91"/>
                    </a:solidFill>
                  </a:tcPr>
                </a:tc>
                <a:tc>
                  <a:txBody>
                    <a:bodyPr/>
                    <a:lstStyle/>
                    <a:p>
                      <a:pPr algn="ctr"/>
                      <a:r>
                        <a:rPr lang="en-US" sz="800" b="0" dirty="0">
                          <a:solidFill>
                            <a:schemeClr val="tx1"/>
                          </a:solidFill>
                        </a:rPr>
                        <a:t>Closing</a:t>
                      </a:r>
                    </a:p>
                  </a:txBody>
                  <a:tcPr anchor="ctr">
                    <a:lnL w="3175" cap="flat" cmpd="sng" algn="ctr">
                      <a:solidFill>
                        <a:schemeClr val="bg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solidFill>
                      <a:srgbClr val="FFF100"/>
                    </a:solidFill>
                  </a:tcPr>
                </a:tc>
                <a:extLst>
                  <a:ext uri="{0D108BD9-81ED-4DB2-BD59-A6C34878D82A}">
                    <a16:rowId xmlns:a16="http://schemas.microsoft.com/office/drawing/2014/main" val="1784898955"/>
                  </a:ext>
                </a:extLst>
              </a:tr>
            </a:tbl>
          </a:graphicData>
        </a:graphic>
      </p:graphicFrame>
      <p:sp>
        <p:nvSpPr>
          <p:cNvPr id="48" name="POI_ECAF" title="Icon of a map location marker">
            <a:extLst>
              <a:ext uri="{FF2B5EF4-FFF2-40B4-BE49-F238E27FC236}">
                <a16:creationId xmlns:a16="http://schemas.microsoft.com/office/drawing/2014/main" id="{99387040-8A71-4F00-97D8-D6FE0D772B93}"/>
              </a:ext>
            </a:extLst>
          </p:cNvPr>
          <p:cNvSpPr>
            <a:spLocks noChangeAspect="1" noEditPoints="1"/>
          </p:cNvSpPr>
          <p:nvPr/>
        </p:nvSpPr>
        <p:spPr bwMode="auto">
          <a:xfrm>
            <a:off x="6934615" y="6004289"/>
            <a:ext cx="165123" cy="264223"/>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75" name="TextBox 74">
            <a:extLst>
              <a:ext uri="{FF2B5EF4-FFF2-40B4-BE49-F238E27FC236}">
                <a16:creationId xmlns:a16="http://schemas.microsoft.com/office/drawing/2014/main" id="{2708A3F5-D28F-4BB2-9EE2-62BD33BC4FD4}"/>
              </a:ext>
            </a:extLst>
          </p:cNvPr>
          <p:cNvSpPr txBox="1"/>
          <p:nvPr/>
        </p:nvSpPr>
        <p:spPr>
          <a:xfrm>
            <a:off x="659349" y="3183463"/>
            <a:ext cx="1320513"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a:t>
            </a:r>
          </a:p>
        </p:txBody>
      </p:sp>
      <p:sp>
        <p:nvSpPr>
          <p:cNvPr id="37" name="boy" title="Icon of a man">
            <a:extLst>
              <a:ext uri="{FF2B5EF4-FFF2-40B4-BE49-F238E27FC236}">
                <a16:creationId xmlns:a16="http://schemas.microsoft.com/office/drawing/2014/main" id="{1E3EC17B-2479-4F08-BF07-0EB716A4EB28}"/>
              </a:ext>
            </a:extLst>
          </p:cNvPr>
          <p:cNvSpPr>
            <a:spLocks noChangeAspect="1" noEditPoints="1"/>
          </p:cNvSpPr>
          <p:nvPr/>
        </p:nvSpPr>
        <p:spPr bwMode="auto">
          <a:xfrm>
            <a:off x="3882388" y="3199866"/>
            <a:ext cx="211502" cy="275288"/>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32145A"/>
              </a:solidFill>
              <a:effectLst/>
              <a:uLnTx/>
              <a:uFillTx/>
              <a:latin typeface="Segoe UI"/>
              <a:ea typeface="+mn-ea"/>
              <a:cs typeface="+mn-cs"/>
            </a:endParaRPr>
          </a:p>
        </p:txBody>
      </p:sp>
      <p:sp>
        <p:nvSpPr>
          <p:cNvPr id="39" name="TextBox 38">
            <a:extLst>
              <a:ext uri="{FF2B5EF4-FFF2-40B4-BE49-F238E27FC236}">
                <a16:creationId xmlns:a16="http://schemas.microsoft.com/office/drawing/2014/main" id="{6CF02255-2CAC-425F-AD44-D797CB70C4BB}"/>
              </a:ext>
            </a:extLst>
          </p:cNvPr>
          <p:cNvSpPr txBox="1"/>
          <p:nvPr/>
        </p:nvSpPr>
        <p:spPr>
          <a:xfrm>
            <a:off x="4233664" y="3276325"/>
            <a:ext cx="1117342"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Independent</a:t>
            </a:r>
          </a:p>
        </p:txBody>
      </p:sp>
      <p:sp>
        <p:nvSpPr>
          <p:cNvPr id="50" name="clock_10" title="Icon of an hourglass">
            <a:extLst>
              <a:ext uri="{FF2B5EF4-FFF2-40B4-BE49-F238E27FC236}">
                <a16:creationId xmlns:a16="http://schemas.microsoft.com/office/drawing/2014/main" id="{5647DA7D-E8D1-4477-AD7D-44DFEDD3466F}"/>
              </a:ext>
            </a:extLst>
          </p:cNvPr>
          <p:cNvSpPr>
            <a:spLocks noChangeAspect="1" noEditPoints="1"/>
          </p:cNvSpPr>
          <p:nvPr/>
        </p:nvSpPr>
        <p:spPr bwMode="auto">
          <a:xfrm>
            <a:off x="2352418" y="3200834"/>
            <a:ext cx="273365" cy="274320"/>
          </a:xfrm>
          <a:custGeom>
            <a:avLst/>
            <a:gdLst>
              <a:gd name="T0" fmla="*/ 286 w 323"/>
              <a:gd name="T1" fmla="*/ 324 h 324"/>
              <a:gd name="T2" fmla="*/ 287 w 323"/>
              <a:gd name="T3" fmla="*/ 311 h 324"/>
              <a:gd name="T4" fmla="*/ 217 w 323"/>
              <a:gd name="T5" fmla="*/ 199 h 324"/>
              <a:gd name="T6" fmla="*/ 204 w 323"/>
              <a:gd name="T7" fmla="*/ 193 h 324"/>
              <a:gd name="T8" fmla="*/ 185 w 323"/>
              <a:gd name="T9" fmla="*/ 164 h 324"/>
              <a:gd name="T10" fmla="*/ 207 w 323"/>
              <a:gd name="T11" fmla="*/ 131 h 324"/>
              <a:gd name="T12" fmla="*/ 218 w 323"/>
              <a:gd name="T13" fmla="*/ 126 h 324"/>
              <a:gd name="T14" fmla="*/ 287 w 323"/>
              <a:gd name="T15" fmla="*/ 14 h 324"/>
              <a:gd name="T16" fmla="*/ 286 w 323"/>
              <a:gd name="T17" fmla="*/ 0 h 324"/>
              <a:gd name="T18" fmla="*/ 37 w 323"/>
              <a:gd name="T19" fmla="*/ 324 h 324"/>
              <a:gd name="T20" fmla="*/ 37 w 323"/>
              <a:gd name="T21" fmla="*/ 311 h 324"/>
              <a:gd name="T22" fmla="*/ 105 w 323"/>
              <a:gd name="T23" fmla="*/ 200 h 324"/>
              <a:gd name="T24" fmla="*/ 117 w 323"/>
              <a:gd name="T25" fmla="*/ 194 h 324"/>
              <a:gd name="T26" fmla="*/ 137 w 323"/>
              <a:gd name="T27" fmla="*/ 164 h 324"/>
              <a:gd name="T28" fmla="*/ 117 w 323"/>
              <a:gd name="T29" fmla="*/ 133 h 324"/>
              <a:gd name="T30" fmla="*/ 104 w 323"/>
              <a:gd name="T31" fmla="*/ 126 h 324"/>
              <a:gd name="T32" fmla="*/ 37 w 323"/>
              <a:gd name="T33" fmla="*/ 14 h 324"/>
              <a:gd name="T34" fmla="*/ 37 w 323"/>
              <a:gd name="T35" fmla="*/ 0 h 324"/>
              <a:gd name="T36" fmla="*/ 0 w 323"/>
              <a:gd name="T37" fmla="*/ 0 h 324"/>
              <a:gd name="T38" fmla="*/ 323 w 323"/>
              <a:gd name="T39" fmla="*/ 0 h 324"/>
              <a:gd name="T40" fmla="*/ 0 w 323"/>
              <a:gd name="T41" fmla="*/ 324 h 324"/>
              <a:gd name="T42" fmla="*/ 323 w 323"/>
              <a:gd name="T43" fmla="*/ 32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324">
                <a:moveTo>
                  <a:pt x="286" y="324"/>
                </a:moveTo>
                <a:cubicBezTo>
                  <a:pt x="287" y="320"/>
                  <a:pt x="287" y="316"/>
                  <a:pt x="287" y="311"/>
                </a:cubicBezTo>
                <a:cubicBezTo>
                  <a:pt x="287" y="262"/>
                  <a:pt x="258" y="219"/>
                  <a:pt x="217" y="199"/>
                </a:cubicBezTo>
                <a:cubicBezTo>
                  <a:pt x="204" y="193"/>
                  <a:pt x="204" y="193"/>
                  <a:pt x="204" y="193"/>
                </a:cubicBezTo>
                <a:cubicBezTo>
                  <a:pt x="193" y="188"/>
                  <a:pt x="185" y="176"/>
                  <a:pt x="185" y="164"/>
                </a:cubicBezTo>
                <a:cubicBezTo>
                  <a:pt x="185" y="149"/>
                  <a:pt x="195" y="136"/>
                  <a:pt x="207" y="131"/>
                </a:cubicBezTo>
                <a:cubicBezTo>
                  <a:pt x="218" y="126"/>
                  <a:pt x="218" y="126"/>
                  <a:pt x="218" y="126"/>
                </a:cubicBezTo>
                <a:cubicBezTo>
                  <a:pt x="259" y="105"/>
                  <a:pt x="287" y="63"/>
                  <a:pt x="287" y="14"/>
                </a:cubicBezTo>
                <a:cubicBezTo>
                  <a:pt x="287" y="10"/>
                  <a:pt x="286" y="4"/>
                  <a:pt x="286" y="0"/>
                </a:cubicBezTo>
                <a:moveTo>
                  <a:pt x="37" y="324"/>
                </a:moveTo>
                <a:cubicBezTo>
                  <a:pt x="37" y="320"/>
                  <a:pt x="37" y="316"/>
                  <a:pt x="37" y="311"/>
                </a:cubicBezTo>
                <a:cubicBezTo>
                  <a:pt x="37" y="263"/>
                  <a:pt x="64" y="220"/>
                  <a:pt x="105" y="200"/>
                </a:cubicBezTo>
                <a:cubicBezTo>
                  <a:pt x="117" y="194"/>
                  <a:pt x="117" y="194"/>
                  <a:pt x="117" y="194"/>
                </a:cubicBezTo>
                <a:cubicBezTo>
                  <a:pt x="129" y="189"/>
                  <a:pt x="137" y="177"/>
                  <a:pt x="137" y="164"/>
                </a:cubicBezTo>
                <a:cubicBezTo>
                  <a:pt x="137" y="149"/>
                  <a:pt x="129" y="139"/>
                  <a:pt x="117" y="133"/>
                </a:cubicBezTo>
                <a:cubicBezTo>
                  <a:pt x="104" y="126"/>
                  <a:pt x="104" y="126"/>
                  <a:pt x="104" y="126"/>
                </a:cubicBezTo>
                <a:cubicBezTo>
                  <a:pt x="63" y="105"/>
                  <a:pt x="37" y="64"/>
                  <a:pt x="37" y="14"/>
                </a:cubicBezTo>
                <a:cubicBezTo>
                  <a:pt x="37" y="10"/>
                  <a:pt x="37" y="5"/>
                  <a:pt x="37" y="0"/>
                </a:cubicBezTo>
                <a:moveTo>
                  <a:pt x="0" y="0"/>
                </a:moveTo>
                <a:cubicBezTo>
                  <a:pt x="323" y="0"/>
                  <a:pt x="323" y="0"/>
                  <a:pt x="323" y="0"/>
                </a:cubicBezTo>
                <a:moveTo>
                  <a:pt x="0" y="324"/>
                </a:moveTo>
                <a:cubicBezTo>
                  <a:pt x="323" y="324"/>
                  <a:pt x="323" y="324"/>
                  <a:pt x="323" y="324"/>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434343"/>
              </a:solidFill>
              <a:effectLst/>
              <a:uLnTx/>
              <a:uFillTx/>
              <a:latin typeface="Segoe UI"/>
              <a:ea typeface="+mn-ea"/>
              <a:cs typeface="+mn-cs"/>
            </a:endParaRPr>
          </a:p>
        </p:txBody>
      </p:sp>
      <p:sp>
        <p:nvSpPr>
          <p:cNvPr id="52" name="TextBox 51">
            <a:extLst>
              <a:ext uri="{FF2B5EF4-FFF2-40B4-BE49-F238E27FC236}">
                <a16:creationId xmlns:a16="http://schemas.microsoft.com/office/drawing/2014/main" id="{2C802871-327E-41D1-AAAB-A3171DE26569}"/>
              </a:ext>
            </a:extLst>
          </p:cNvPr>
          <p:cNvSpPr txBox="1"/>
          <p:nvPr/>
        </p:nvSpPr>
        <p:spPr>
          <a:xfrm>
            <a:off x="2630401" y="3261320"/>
            <a:ext cx="953493" cy="1692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60 minutes</a:t>
            </a:r>
          </a:p>
        </p:txBody>
      </p:sp>
      <p:sp>
        <p:nvSpPr>
          <p:cNvPr id="88" name="location_5" title="Icon of a pin">
            <a:extLst>
              <a:ext uri="{FF2B5EF4-FFF2-40B4-BE49-F238E27FC236}">
                <a16:creationId xmlns:a16="http://schemas.microsoft.com/office/drawing/2014/main" id="{F8C583A5-DF78-4999-AE82-1C045CDF84B1}"/>
              </a:ext>
            </a:extLst>
          </p:cNvPr>
          <p:cNvSpPr>
            <a:spLocks noChangeAspect="1" noEditPoints="1"/>
          </p:cNvSpPr>
          <p:nvPr/>
        </p:nvSpPr>
        <p:spPr bwMode="auto">
          <a:xfrm>
            <a:off x="5469234" y="3199548"/>
            <a:ext cx="97536" cy="274320"/>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90" name="TextBox 89">
            <a:extLst>
              <a:ext uri="{FF2B5EF4-FFF2-40B4-BE49-F238E27FC236}">
                <a16:creationId xmlns:a16="http://schemas.microsoft.com/office/drawing/2014/main" id="{7492B92C-A008-41C0-A49C-360AD8E60E6E}"/>
              </a:ext>
            </a:extLst>
          </p:cNvPr>
          <p:cNvSpPr txBox="1"/>
          <p:nvPr/>
        </p:nvSpPr>
        <p:spPr>
          <a:xfrm>
            <a:off x="5716893" y="3283773"/>
            <a:ext cx="3337103"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Table Group Channel &amp; CloudLabs Environment</a:t>
            </a:r>
          </a:p>
        </p:txBody>
      </p:sp>
      <p:sp>
        <p:nvSpPr>
          <p:cNvPr id="59" name="TextBox 58">
            <a:extLst>
              <a:ext uri="{FF2B5EF4-FFF2-40B4-BE49-F238E27FC236}">
                <a16:creationId xmlns:a16="http://schemas.microsoft.com/office/drawing/2014/main" id="{5E991A60-3319-4EAC-AB66-D76FB9D8B795}"/>
              </a:ext>
            </a:extLst>
          </p:cNvPr>
          <p:cNvSpPr txBox="1"/>
          <p:nvPr/>
        </p:nvSpPr>
        <p:spPr>
          <a:xfrm>
            <a:off x="2242254" y="4390409"/>
            <a:ext cx="6909673" cy="144655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Login to your </a:t>
            </a:r>
            <a:r>
              <a:rPr kumimoji="0" lang="en-US" sz="1600" b="1" i="0" u="none" strike="noStrike" kern="1200" cap="none" spc="0" normalizeH="0" baseline="0" noProof="0" dirty="0">
                <a:ln>
                  <a:noFill/>
                </a:ln>
                <a:solidFill>
                  <a:srgbClr val="1A1A1A"/>
                </a:solidFill>
                <a:effectLst/>
                <a:uLnTx/>
                <a:uFillTx/>
                <a:latin typeface="Segoe UI"/>
                <a:ea typeface="+mn-ea"/>
                <a:cs typeface="+mn-cs"/>
              </a:rPr>
              <a:t>CloudLabs environment</a:t>
            </a:r>
            <a:r>
              <a:rPr kumimoji="0" lang="en-US" sz="1600" b="0" i="0" u="none" strike="noStrike" kern="1200" cap="none" spc="0" normalizeH="0" baseline="0" noProof="0" dirty="0">
                <a:ln>
                  <a:noFill/>
                </a:ln>
                <a:solidFill>
                  <a:srgbClr val="1A1A1A"/>
                </a:solidFill>
                <a:effectLst/>
                <a:uLnTx/>
                <a:uFillTx/>
                <a:latin typeface="Segoe UI"/>
                <a:ea typeface="+mn-ea"/>
                <a:cs typeface="+mn-cs"/>
              </a:rPr>
              <a:t> and </a:t>
            </a:r>
            <a:r>
              <a:rPr kumimoji="0" lang="en-US" sz="1600" b="0" i="0" u="none" strike="noStrike" kern="1200" cap="none" spc="0" normalizeH="0" baseline="0" noProof="0" dirty="0">
                <a:ln>
                  <a:noFill/>
                </a:ln>
                <a:solidFill>
                  <a:srgbClr val="B4A0FF"/>
                </a:solidFill>
                <a:effectLst/>
                <a:uLnTx/>
                <a:uFillTx/>
                <a:latin typeface="Segoe UI"/>
                <a:ea typeface="+mn-ea"/>
                <a:cs typeface="+mn-cs"/>
              </a:rPr>
              <a:t>work through a set of tasks you would typically follow </a:t>
            </a:r>
            <a:r>
              <a:rPr kumimoji="0" lang="en-US" sz="1600" b="0" i="0" u="none" strike="noStrike" kern="1200" cap="none" spc="0" normalizeH="0" baseline="0" noProof="0" dirty="0">
                <a:ln>
                  <a:noFill/>
                </a:ln>
                <a:solidFill>
                  <a:srgbClr val="1A1A1A"/>
                </a:solidFill>
                <a:effectLst/>
                <a:uLnTx/>
                <a:uFillTx/>
                <a:latin typeface="Segoe UI"/>
                <a:ea typeface="+mn-ea"/>
                <a:cs typeface="+mn-cs"/>
              </a:rPr>
              <a:t>in work associated with ingesting and integrating your customer’s data.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The Lab Guide is available in the ‘Files’ tab of the General channel. Engage your Table Group call for support and troubleshooting.</a:t>
            </a:r>
          </a:p>
        </p:txBody>
      </p:sp>
      <p:sp>
        <p:nvSpPr>
          <p:cNvPr id="61" name="TextBox 60">
            <a:extLst>
              <a:ext uri="{FF2B5EF4-FFF2-40B4-BE49-F238E27FC236}">
                <a16:creationId xmlns:a16="http://schemas.microsoft.com/office/drawing/2014/main" id="{BA228FFA-013F-4F1C-A952-3CAB8509C443}"/>
              </a:ext>
            </a:extLst>
          </p:cNvPr>
          <p:cNvSpPr txBox="1"/>
          <p:nvPr/>
        </p:nvSpPr>
        <p:spPr>
          <a:xfrm>
            <a:off x="2242254" y="3932255"/>
            <a:ext cx="6909673"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Independently review and complete Exercises 1-4 in the Lab 1 Guide. </a:t>
            </a:r>
          </a:p>
        </p:txBody>
      </p:sp>
      <p:sp>
        <p:nvSpPr>
          <p:cNvPr id="70" name="Glasses_EA16" title="Icon of eye glasses">
            <a:extLst>
              <a:ext uri="{FF2B5EF4-FFF2-40B4-BE49-F238E27FC236}">
                <a16:creationId xmlns:a16="http://schemas.microsoft.com/office/drawing/2014/main" id="{88367CD8-101E-4288-A1E1-37CEB3A87DC3}"/>
              </a:ext>
            </a:extLst>
          </p:cNvPr>
          <p:cNvSpPr>
            <a:spLocks noChangeAspect="1" noEditPoints="1"/>
          </p:cNvSpPr>
          <p:nvPr/>
        </p:nvSpPr>
        <p:spPr bwMode="auto">
          <a:xfrm>
            <a:off x="1566956" y="3997795"/>
            <a:ext cx="412906" cy="243787"/>
          </a:xfrm>
          <a:custGeom>
            <a:avLst/>
            <a:gdLst>
              <a:gd name="T0" fmla="*/ 2254 w 3756"/>
              <a:gd name="T1" fmla="*/ 125 h 2002"/>
              <a:gd name="T2" fmla="*/ 2379 w 3756"/>
              <a:gd name="T3" fmla="*/ 0 h 2002"/>
              <a:gd name="T4" fmla="*/ 2380 w 3756"/>
              <a:gd name="T5" fmla="*/ 0 h 2002"/>
              <a:gd name="T6" fmla="*/ 3756 w 3756"/>
              <a:gd name="T7" fmla="*/ 688 h 2002"/>
              <a:gd name="T8" fmla="*/ 3756 w 3756"/>
              <a:gd name="T9" fmla="*/ 785 h 2002"/>
              <a:gd name="T10" fmla="*/ 3631 w 3756"/>
              <a:gd name="T11" fmla="*/ 1001 h 2002"/>
              <a:gd name="T12" fmla="*/ 3631 w 3756"/>
              <a:gd name="T13" fmla="*/ 1251 h 2002"/>
              <a:gd name="T14" fmla="*/ 2880 w 3756"/>
              <a:gd name="T15" fmla="*/ 2002 h 2002"/>
              <a:gd name="T16" fmla="*/ 2129 w 3756"/>
              <a:gd name="T17" fmla="*/ 1251 h 2002"/>
              <a:gd name="T18" fmla="*/ 1880 w 3756"/>
              <a:gd name="T19" fmla="*/ 1002 h 2002"/>
              <a:gd name="T20" fmla="*/ 1882 w 3756"/>
              <a:gd name="T21" fmla="*/ 1002 h 2002"/>
              <a:gd name="T22" fmla="*/ 2131 w 3756"/>
              <a:gd name="T23" fmla="*/ 876 h 2002"/>
              <a:gd name="T24" fmla="*/ 2382 w 3756"/>
              <a:gd name="T25" fmla="*/ 750 h 2002"/>
              <a:gd name="T26" fmla="*/ 2482 w 3756"/>
              <a:gd name="T27" fmla="*/ 750 h 2002"/>
              <a:gd name="T28" fmla="*/ 3702 w 3756"/>
              <a:gd name="T29" fmla="*/ 748 h 2002"/>
              <a:gd name="T30" fmla="*/ 2505 w 3756"/>
              <a:gd name="T31" fmla="*/ 748 h 2002"/>
              <a:gd name="T32" fmla="*/ 2131 w 3756"/>
              <a:gd name="T33" fmla="*/ 1122 h 2002"/>
              <a:gd name="T34" fmla="*/ 2131 w 3756"/>
              <a:gd name="T35" fmla="*/ 1247 h 2002"/>
              <a:gd name="T36" fmla="*/ 1876 w 3756"/>
              <a:gd name="T37" fmla="*/ 1002 h 2002"/>
              <a:gd name="T38" fmla="*/ 1627 w 3756"/>
              <a:gd name="T39" fmla="*/ 1251 h 2002"/>
              <a:gd name="T40" fmla="*/ 876 w 3756"/>
              <a:gd name="T41" fmla="*/ 2002 h 2002"/>
              <a:gd name="T42" fmla="*/ 125 w 3756"/>
              <a:gd name="T43" fmla="*/ 1251 h 2002"/>
              <a:gd name="T44" fmla="*/ 125 w 3756"/>
              <a:gd name="T45" fmla="*/ 1001 h 2002"/>
              <a:gd name="T46" fmla="*/ 0 w 3756"/>
              <a:gd name="T47" fmla="*/ 785 h 2002"/>
              <a:gd name="T48" fmla="*/ 0 w 3756"/>
              <a:gd name="T49" fmla="*/ 688 h 2002"/>
              <a:gd name="T50" fmla="*/ 1376 w 3756"/>
              <a:gd name="T51" fmla="*/ 0 h 2002"/>
              <a:gd name="T52" fmla="*/ 1377 w 3756"/>
              <a:gd name="T53" fmla="*/ 0 h 2002"/>
              <a:gd name="T54" fmla="*/ 1502 w 3756"/>
              <a:gd name="T55" fmla="*/ 125 h 2002"/>
              <a:gd name="T56" fmla="*/ 1274 w 3756"/>
              <a:gd name="T57" fmla="*/ 750 h 2002"/>
              <a:gd name="T58" fmla="*/ 1374 w 3756"/>
              <a:gd name="T59" fmla="*/ 750 h 2002"/>
              <a:gd name="T60" fmla="*/ 1625 w 3756"/>
              <a:gd name="T61" fmla="*/ 876 h 2002"/>
              <a:gd name="T62" fmla="*/ 1874 w 3756"/>
              <a:gd name="T63" fmla="*/ 1002 h 2002"/>
              <a:gd name="T64" fmla="*/ 1625 w 3756"/>
              <a:gd name="T65" fmla="*/ 1247 h 2002"/>
              <a:gd name="T66" fmla="*/ 1625 w 3756"/>
              <a:gd name="T67" fmla="*/ 1122 h 2002"/>
              <a:gd name="T68" fmla="*/ 1251 w 3756"/>
              <a:gd name="T69" fmla="*/ 748 h 2002"/>
              <a:gd name="T70" fmla="*/ 54 w 3756"/>
              <a:gd name="T71" fmla="*/ 748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56" h="2002">
                <a:moveTo>
                  <a:pt x="2254" y="125"/>
                </a:moveTo>
                <a:cubicBezTo>
                  <a:pt x="2379" y="0"/>
                  <a:pt x="2379" y="0"/>
                  <a:pt x="2379" y="0"/>
                </a:cubicBezTo>
                <a:cubicBezTo>
                  <a:pt x="2380" y="0"/>
                  <a:pt x="2380" y="0"/>
                  <a:pt x="2380" y="0"/>
                </a:cubicBezTo>
                <a:cubicBezTo>
                  <a:pt x="3756" y="688"/>
                  <a:pt x="3756" y="688"/>
                  <a:pt x="3756" y="688"/>
                </a:cubicBezTo>
                <a:cubicBezTo>
                  <a:pt x="3756" y="785"/>
                  <a:pt x="3756" y="785"/>
                  <a:pt x="3756" y="785"/>
                </a:cubicBezTo>
                <a:cubicBezTo>
                  <a:pt x="3681" y="828"/>
                  <a:pt x="3631" y="909"/>
                  <a:pt x="3631" y="1001"/>
                </a:cubicBezTo>
                <a:cubicBezTo>
                  <a:pt x="3631" y="1251"/>
                  <a:pt x="3631" y="1251"/>
                  <a:pt x="3631" y="1251"/>
                </a:cubicBezTo>
                <a:cubicBezTo>
                  <a:pt x="3631" y="1665"/>
                  <a:pt x="3294" y="2002"/>
                  <a:pt x="2880" y="2002"/>
                </a:cubicBezTo>
                <a:cubicBezTo>
                  <a:pt x="2466" y="2002"/>
                  <a:pt x="2129" y="1665"/>
                  <a:pt x="2129" y="1251"/>
                </a:cubicBezTo>
                <a:cubicBezTo>
                  <a:pt x="2129" y="1114"/>
                  <a:pt x="2017" y="1002"/>
                  <a:pt x="1880" y="1002"/>
                </a:cubicBezTo>
                <a:moveTo>
                  <a:pt x="1882" y="1002"/>
                </a:moveTo>
                <a:cubicBezTo>
                  <a:pt x="1976" y="1002"/>
                  <a:pt x="2065" y="957"/>
                  <a:pt x="2131" y="876"/>
                </a:cubicBezTo>
                <a:cubicBezTo>
                  <a:pt x="2198" y="795"/>
                  <a:pt x="2287" y="750"/>
                  <a:pt x="2382" y="750"/>
                </a:cubicBezTo>
                <a:cubicBezTo>
                  <a:pt x="2482" y="750"/>
                  <a:pt x="2482" y="750"/>
                  <a:pt x="2482" y="750"/>
                </a:cubicBezTo>
                <a:moveTo>
                  <a:pt x="3702" y="748"/>
                </a:moveTo>
                <a:cubicBezTo>
                  <a:pt x="2505" y="748"/>
                  <a:pt x="2505" y="748"/>
                  <a:pt x="2505" y="748"/>
                </a:cubicBezTo>
                <a:cubicBezTo>
                  <a:pt x="2299" y="748"/>
                  <a:pt x="2131" y="916"/>
                  <a:pt x="2131" y="1122"/>
                </a:cubicBezTo>
                <a:cubicBezTo>
                  <a:pt x="2131" y="1247"/>
                  <a:pt x="2131" y="1247"/>
                  <a:pt x="2131" y="1247"/>
                </a:cubicBezTo>
                <a:moveTo>
                  <a:pt x="1876" y="1002"/>
                </a:moveTo>
                <a:cubicBezTo>
                  <a:pt x="1739" y="1002"/>
                  <a:pt x="1627" y="1114"/>
                  <a:pt x="1627" y="1251"/>
                </a:cubicBezTo>
                <a:cubicBezTo>
                  <a:pt x="1627" y="1665"/>
                  <a:pt x="1290" y="2002"/>
                  <a:pt x="876" y="2002"/>
                </a:cubicBezTo>
                <a:cubicBezTo>
                  <a:pt x="462" y="2002"/>
                  <a:pt x="125" y="1665"/>
                  <a:pt x="125" y="1251"/>
                </a:cubicBezTo>
                <a:cubicBezTo>
                  <a:pt x="125" y="1001"/>
                  <a:pt x="125" y="1001"/>
                  <a:pt x="125" y="1001"/>
                </a:cubicBezTo>
                <a:cubicBezTo>
                  <a:pt x="125" y="909"/>
                  <a:pt x="75" y="828"/>
                  <a:pt x="0" y="785"/>
                </a:cubicBezTo>
                <a:cubicBezTo>
                  <a:pt x="0" y="688"/>
                  <a:pt x="0" y="688"/>
                  <a:pt x="0" y="688"/>
                </a:cubicBezTo>
                <a:cubicBezTo>
                  <a:pt x="1376" y="0"/>
                  <a:pt x="1376" y="0"/>
                  <a:pt x="1376" y="0"/>
                </a:cubicBezTo>
                <a:cubicBezTo>
                  <a:pt x="1376" y="0"/>
                  <a:pt x="1376" y="0"/>
                  <a:pt x="1377" y="0"/>
                </a:cubicBezTo>
                <a:cubicBezTo>
                  <a:pt x="1502" y="125"/>
                  <a:pt x="1502" y="125"/>
                  <a:pt x="1502" y="125"/>
                </a:cubicBezTo>
                <a:moveTo>
                  <a:pt x="1274" y="750"/>
                </a:moveTo>
                <a:cubicBezTo>
                  <a:pt x="1374" y="750"/>
                  <a:pt x="1374" y="750"/>
                  <a:pt x="1374" y="750"/>
                </a:cubicBezTo>
                <a:cubicBezTo>
                  <a:pt x="1469" y="750"/>
                  <a:pt x="1558" y="795"/>
                  <a:pt x="1625" y="876"/>
                </a:cubicBezTo>
                <a:cubicBezTo>
                  <a:pt x="1691" y="957"/>
                  <a:pt x="1780" y="1002"/>
                  <a:pt x="1874" y="1002"/>
                </a:cubicBezTo>
                <a:moveTo>
                  <a:pt x="1625" y="1247"/>
                </a:moveTo>
                <a:cubicBezTo>
                  <a:pt x="1625" y="1122"/>
                  <a:pt x="1625" y="1122"/>
                  <a:pt x="1625" y="1122"/>
                </a:cubicBezTo>
                <a:cubicBezTo>
                  <a:pt x="1625" y="916"/>
                  <a:pt x="1457" y="748"/>
                  <a:pt x="1251" y="748"/>
                </a:cubicBezTo>
                <a:cubicBezTo>
                  <a:pt x="54" y="748"/>
                  <a:pt x="54" y="748"/>
                  <a:pt x="54" y="74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sp>
        <p:nvSpPr>
          <p:cNvPr id="101" name="pencil" title="Icon of a pencil">
            <a:extLst>
              <a:ext uri="{FF2B5EF4-FFF2-40B4-BE49-F238E27FC236}">
                <a16:creationId xmlns:a16="http://schemas.microsoft.com/office/drawing/2014/main" id="{8DFB3E7E-7502-4ED4-AA15-AA670418B6F4}"/>
              </a:ext>
            </a:extLst>
          </p:cNvPr>
          <p:cNvSpPr>
            <a:spLocks noChangeAspect="1" noEditPoints="1"/>
          </p:cNvSpPr>
          <p:nvPr/>
        </p:nvSpPr>
        <p:spPr bwMode="auto">
          <a:xfrm>
            <a:off x="1614154" y="4592275"/>
            <a:ext cx="365708" cy="365708"/>
          </a:xfrm>
          <a:custGeom>
            <a:avLst/>
            <a:gdLst>
              <a:gd name="T0" fmla="*/ 94 w 334"/>
              <a:gd name="T1" fmla="*/ 310 h 335"/>
              <a:gd name="T2" fmla="*/ 0 w 334"/>
              <a:gd name="T3" fmla="*/ 335 h 335"/>
              <a:gd name="T4" fmla="*/ 24 w 334"/>
              <a:gd name="T5" fmla="*/ 243 h 335"/>
              <a:gd name="T6" fmla="*/ 249 w 334"/>
              <a:gd name="T7" fmla="*/ 18 h 335"/>
              <a:gd name="T8" fmla="*/ 316 w 334"/>
              <a:gd name="T9" fmla="*/ 18 h 335"/>
              <a:gd name="T10" fmla="*/ 316 w 334"/>
              <a:gd name="T11" fmla="*/ 85 h 335"/>
              <a:gd name="T12" fmla="*/ 94 w 334"/>
              <a:gd name="T13" fmla="*/ 310 h 335"/>
              <a:gd name="T14" fmla="*/ 232 w 334"/>
              <a:gd name="T15" fmla="*/ 35 h 335"/>
              <a:gd name="T16" fmla="*/ 300 w 334"/>
              <a:gd name="T17" fmla="*/ 102 h 335"/>
              <a:gd name="T18" fmla="*/ 94 w 334"/>
              <a:gd name="T19" fmla="*/ 310 h 335"/>
              <a:gd name="T20" fmla="*/ 74 w 334"/>
              <a:gd name="T21" fmla="*/ 260 h 335"/>
              <a:gd name="T22" fmla="*/ 24 w 334"/>
              <a:gd name="T23" fmla="*/ 243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4" h="335">
                <a:moveTo>
                  <a:pt x="94" y="310"/>
                </a:moveTo>
                <a:cubicBezTo>
                  <a:pt x="0" y="335"/>
                  <a:pt x="0" y="335"/>
                  <a:pt x="0" y="335"/>
                </a:cubicBezTo>
                <a:cubicBezTo>
                  <a:pt x="24" y="243"/>
                  <a:pt x="24" y="243"/>
                  <a:pt x="24" y="243"/>
                </a:cubicBezTo>
                <a:cubicBezTo>
                  <a:pt x="249" y="18"/>
                  <a:pt x="249" y="18"/>
                  <a:pt x="249" y="18"/>
                </a:cubicBezTo>
                <a:cubicBezTo>
                  <a:pt x="268" y="0"/>
                  <a:pt x="298" y="0"/>
                  <a:pt x="316" y="18"/>
                </a:cubicBezTo>
                <a:cubicBezTo>
                  <a:pt x="334" y="36"/>
                  <a:pt x="334" y="66"/>
                  <a:pt x="316" y="85"/>
                </a:cubicBezTo>
                <a:lnTo>
                  <a:pt x="94" y="310"/>
                </a:lnTo>
                <a:close/>
                <a:moveTo>
                  <a:pt x="232" y="35"/>
                </a:moveTo>
                <a:cubicBezTo>
                  <a:pt x="300" y="102"/>
                  <a:pt x="300" y="102"/>
                  <a:pt x="300" y="102"/>
                </a:cubicBezTo>
                <a:moveTo>
                  <a:pt x="94" y="310"/>
                </a:moveTo>
                <a:cubicBezTo>
                  <a:pt x="94" y="310"/>
                  <a:pt x="98" y="287"/>
                  <a:pt x="74" y="260"/>
                </a:cubicBezTo>
                <a:cubicBezTo>
                  <a:pt x="50" y="233"/>
                  <a:pt x="24" y="243"/>
                  <a:pt x="24" y="24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cxnSp>
        <p:nvCxnSpPr>
          <p:cNvPr id="105" name="Straight Connector 104">
            <a:extLst>
              <a:ext uri="{FF2B5EF4-FFF2-40B4-BE49-F238E27FC236}">
                <a16:creationId xmlns:a16="http://schemas.microsoft.com/office/drawing/2014/main" id="{8D816D77-41C2-4467-8848-A6AFF502F28A}"/>
              </a:ext>
            </a:extLst>
          </p:cNvPr>
          <p:cNvCxnSpPr>
            <a:cxnSpLocks/>
          </p:cNvCxnSpPr>
          <p:nvPr/>
        </p:nvCxnSpPr>
        <p:spPr>
          <a:xfrm>
            <a:off x="2158770" y="3041325"/>
            <a:ext cx="0" cy="550541"/>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 name="Beaker_F196" title="Icon of a scientific flask with liquid in it">
            <a:extLst>
              <a:ext uri="{FF2B5EF4-FFF2-40B4-BE49-F238E27FC236}">
                <a16:creationId xmlns:a16="http://schemas.microsoft.com/office/drawing/2014/main" id="{4007BEC6-1250-48D0-B745-2B5AA607A06C}"/>
              </a:ext>
            </a:extLst>
          </p:cNvPr>
          <p:cNvSpPr>
            <a:spLocks noChangeAspect="1" noEditPoints="1"/>
          </p:cNvSpPr>
          <p:nvPr/>
        </p:nvSpPr>
        <p:spPr bwMode="auto">
          <a:xfrm>
            <a:off x="588397" y="350351"/>
            <a:ext cx="584426" cy="675269"/>
          </a:xfrm>
          <a:custGeom>
            <a:avLst/>
            <a:gdLst>
              <a:gd name="T0" fmla="*/ 2433 w 3250"/>
              <a:gd name="T1" fmla="*/ 2127 h 3754"/>
              <a:gd name="T2" fmla="*/ 1894 w 3250"/>
              <a:gd name="T3" fmla="*/ 2002 h 3754"/>
              <a:gd name="T4" fmla="*/ 1355 w 3250"/>
              <a:gd name="T5" fmla="*/ 2252 h 3754"/>
              <a:gd name="T6" fmla="*/ 817 w 3250"/>
              <a:gd name="T7" fmla="*/ 2127 h 3754"/>
              <a:gd name="T8" fmla="*/ 874 w 3250"/>
              <a:gd name="T9" fmla="*/ 0 h 3754"/>
              <a:gd name="T10" fmla="*/ 1249 w 3250"/>
              <a:gd name="T11" fmla="*/ 0 h 3754"/>
              <a:gd name="T12" fmla="*/ 1249 w 3250"/>
              <a:gd name="T13" fmla="*/ 1306 h 3754"/>
              <a:gd name="T14" fmla="*/ 1213 w 3250"/>
              <a:gd name="T15" fmla="*/ 1437 h 3754"/>
              <a:gd name="T16" fmla="*/ 100 w 3250"/>
              <a:gd name="T17" fmla="*/ 3375 h 3754"/>
              <a:gd name="T18" fmla="*/ 315 w 3250"/>
              <a:gd name="T19" fmla="*/ 3754 h 3754"/>
              <a:gd name="T20" fmla="*/ 2936 w 3250"/>
              <a:gd name="T21" fmla="*/ 3754 h 3754"/>
              <a:gd name="T22" fmla="*/ 3150 w 3250"/>
              <a:gd name="T23" fmla="*/ 3376 h 3754"/>
              <a:gd name="T24" fmla="*/ 2037 w 3250"/>
              <a:gd name="T25" fmla="*/ 1437 h 3754"/>
              <a:gd name="T26" fmla="*/ 2000 w 3250"/>
              <a:gd name="T27" fmla="*/ 1306 h 3754"/>
              <a:gd name="T28" fmla="*/ 2000 w 3250"/>
              <a:gd name="T29" fmla="*/ 0 h 3754"/>
              <a:gd name="T30" fmla="*/ 2376 w 3250"/>
              <a:gd name="T31" fmla="*/ 0 h 3754"/>
              <a:gd name="T32" fmla="*/ 874 w 3250"/>
              <a:gd name="T33" fmla="*/ 3254 h 3754"/>
              <a:gd name="T34" fmla="*/ 1124 w 3250"/>
              <a:gd name="T35" fmla="*/ 3254 h 3754"/>
              <a:gd name="T36" fmla="*/ 1375 w 3250"/>
              <a:gd name="T37" fmla="*/ 2905 h 3754"/>
              <a:gd name="T38" fmla="*/ 1625 w 3250"/>
              <a:gd name="T39" fmla="*/ 2905 h 3754"/>
              <a:gd name="T40" fmla="*/ 874 w 3250"/>
              <a:gd name="T41" fmla="*/ 2601 h 3754"/>
              <a:gd name="T42" fmla="*/ 1124 w 3250"/>
              <a:gd name="T43" fmla="*/ 2601 h 3754"/>
              <a:gd name="T44" fmla="*/ 1875 w 3250"/>
              <a:gd name="T45" fmla="*/ 2655 h 3754"/>
              <a:gd name="T46" fmla="*/ 2125 w 3250"/>
              <a:gd name="T47" fmla="*/ 2655 h 3754"/>
              <a:gd name="T48" fmla="*/ 2376 w 3250"/>
              <a:gd name="T49" fmla="*/ 3254 h 3754"/>
              <a:gd name="T50" fmla="*/ 2626 w 3250"/>
              <a:gd name="T51" fmla="*/ 3254 h 3754"/>
              <a:gd name="T52" fmla="*/ 1625 w 3250"/>
              <a:gd name="T53" fmla="*/ 3375 h 3754"/>
              <a:gd name="T54" fmla="*/ 1875 w 3250"/>
              <a:gd name="T55" fmla="*/ 3375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0" h="3754">
                <a:moveTo>
                  <a:pt x="2433" y="2127"/>
                </a:moveTo>
                <a:cubicBezTo>
                  <a:pt x="2433" y="2127"/>
                  <a:pt x="2164" y="2002"/>
                  <a:pt x="1894" y="2002"/>
                </a:cubicBezTo>
                <a:cubicBezTo>
                  <a:pt x="1625" y="2002"/>
                  <a:pt x="1625" y="2252"/>
                  <a:pt x="1355" y="2252"/>
                </a:cubicBezTo>
                <a:cubicBezTo>
                  <a:pt x="1086" y="2252"/>
                  <a:pt x="817" y="2127"/>
                  <a:pt x="817" y="2127"/>
                </a:cubicBezTo>
                <a:moveTo>
                  <a:pt x="874" y="0"/>
                </a:moveTo>
                <a:cubicBezTo>
                  <a:pt x="1249" y="0"/>
                  <a:pt x="1249" y="0"/>
                  <a:pt x="1249" y="0"/>
                </a:cubicBezTo>
                <a:cubicBezTo>
                  <a:pt x="1249" y="1306"/>
                  <a:pt x="1249" y="1306"/>
                  <a:pt x="1249" y="1306"/>
                </a:cubicBezTo>
                <a:cubicBezTo>
                  <a:pt x="1249" y="1352"/>
                  <a:pt x="1237" y="1397"/>
                  <a:pt x="1213" y="1437"/>
                </a:cubicBezTo>
                <a:cubicBezTo>
                  <a:pt x="100" y="3375"/>
                  <a:pt x="100" y="3375"/>
                  <a:pt x="100" y="3375"/>
                </a:cubicBezTo>
                <a:cubicBezTo>
                  <a:pt x="0" y="3542"/>
                  <a:pt x="120" y="3754"/>
                  <a:pt x="315" y="3754"/>
                </a:cubicBezTo>
                <a:cubicBezTo>
                  <a:pt x="2936" y="3754"/>
                  <a:pt x="2936" y="3754"/>
                  <a:pt x="2936" y="3754"/>
                </a:cubicBezTo>
                <a:cubicBezTo>
                  <a:pt x="3130" y="3754"/>
                  <a:pt x="3250" y="3543"/>
                  <a:pt x="3150" y="3376"/>
                </a:cubicBezTo>
                <a:cubicBezTo>
                  <a:pt x="2037" y="1437"/>
                  <a:pt x="2037" y="1437"/>
                  <a:pt x="2037" y="1437"/>
                </a:cubicBezTo>
                <a:cubicBezTo>
                  <a:pt x="2013" y="1397"/>
                  <a:pt x="2000" y="1352"/>
                  <a:pt x="2000" y="1306"/>
                </a:cubicBezTo>
                <a:cubicBezTo>
                  <a:pt x="2000" y="0"/>
                  <a:pt x="2000" y="0"/>
                  <a:pt x="2000" y="0"/>
                </a:cubicBezTo>
                <a:cubicBezTo>
                  <a:pt x="2376" y="0"/>
                  <a:pt x="2376" y="0"/>
                  <a:pt x="2376" y="0"/>
                </a:cubicBezTo>
                <a:moveTo>
                  <a:pt x="874" y="3254"/>
                </a:moveTo>
                <a:cubicBezTo>
                  <a:pt x="1124" y="3254"/>
                  <a:pt x="1124" y="3254"/>
                  <a:pt x="1124" y="3254"/>
                </a:cubicBezTo>
                <a:moveTo>
                  <a:pt x="1375" y="2905"/>
                </a:moveTo>
                <a:cubicBezTo>
                  <a:pt x="1625" y="2905"/>
                  <a:pt x="1625" y="2905"/>
                  <a:pt x="1625" y="2905"/>
                </a:cubicBezTo>
                <a:moveTo>
                  <a:pt x="874" y="2601"/>
                </a:moveTo>
                <a:cubicBezTo>
                  <a:pt x="1124" y="2601"/>
                  <a:pt x="1124" y="2601"/>
                  <a:pt x="1124" y="2601"/>
                </a:cubicBezTo>
                <a:moveTo>
                  <a:pt x="1875" y="2655"/>
                </a:moveTo>
                <a:cubicBezTo>
                  <a:pt x="2125" y="2655"/>
                  <a:pt x="2125" y="2655"/>
                  <a:pt x="2125" y="2655"/>
                </a:cubicBezTo>
                <a:moveTo>
                  <a:pt x="2376" y="3254"/>
                </a:moveTo>
                <a:cubicBezTo>
                  <a:pt x="2626" y="3254"/>
                  <a:pt x="2626" y="3254"/>
                  <a:pt x="2626" y="3254"/>
                </a:cubicBezTo>
                <a:moveTo>
                  <a:pt x="1625" y="3375"/>
                </a:moveTo>
                <a:cubicBezTo>
                  <a:pt x="1875" y="3375"/>
                  <a:pt x="1875" y="3375"/>
                  <a:pt x="1875" y="3375"/>
                </a:cubicBezTo>
              </a:path>
            </a:pathLst>
          </a:custGeom>
          <a:noFill/>
          <a:ln w="15875" cap="flat">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spTree>
    <p:custDataLst>
      <p:tags r:id="rId1"/>
    </p:custDataLst>
    <p:extLst>
      <p:ext uri="{BB962C8B-B14F-4D97-AF65-F5344CB8AC3E}">
        <p14:creationId xmlns:p14="http://schemas.microsoft.com/office/powerpoint/2010/main" val="871254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86EC9-54A6-4E5E-BC02-F5A97CA22B36}"/>
              </a:ext>
            </a:extLst>
          </p:cNvPr>
          <p:cNvSpPr txBox="1"/>
          <p:nvPr/>
        </p:nvSpPr>
        <p:spPr>
          <a:xfrm>
            <a:off x="6537911" y="-754803"/>
            <a:ext cx="5654090" cy="561211"/>
          </a:xfrm>
          <a:prstGeom prst="rect">
            <a:avLst/>
          </a:prstGeom>
          <a:solidFill>
            <a:srgbClr val="FF0066"/>
          </a:solidFill>
        </p:spPr>
        <p:txBody>
          <a:bodyPr wrap="square" lIns="179285" tIns="143428" rIns="179285" bIns="143428" rtlCol="0">
            <a:spAutoFit/>
          </a:bodyPr>
          <a:lstStyle/>
          <a:p>
            <a:pPr>
              <a:lnSpc>
                <a:spcPct val="90000"/>
              </a:lnSpc>
              <a:spcAft>
                <a:spcPts val="588"/>
              </a:spcAft>
            </a:pPr>
            <a:r>
              <a:rPr lang="en-US" sz="1961" dirty="0">
                <a:solidFill>
                  <a:schemeClr val="bg1"/>
                </a:solidFill>
              </a:rPr>
              <a:t>Thank You slide</a:t>
            </a:r>
          </a:p>
        </p:txBody>
      </p:sp>
      <p:sp>
        <p:nvSpPr>
          <p:cNvPr id="3" name="Title 2">
            <a:extLst>
              <a:ext uri="{FF2B5EF4-FFF2-40B4-BE49-F238E27FC236}">
                <a16:creationId xmlns:a16="http://schemas.microsoft.com/office/drawing/2014/main" id="{581BBE84-9D13-41FD-AB94-48384D386832}"/>
              </a:ext>
            </a:extLst>
          </p:cNvPr>
          <p:cNvSpPr txBox="1">
            <a:spLocks/>
          </p:cNvSpPr>
          <p:nvPr/>
        </p:nvSpPr>
        <p:spPr>
          <a:xfrm>
            <a:off x="493345" y="3035864"/>
            <a:ext cx="9144000" cy="498527"/>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dirty="0">
                <a:solidFill>
                  <a:schemeClr val="bg1"/>
                </a:solidFill>
              </a:rPr>
              <a:t>Long Break (60 mins)</a:t>
            </a:r>
          </a:p>
        </p:txBody>
      </p:sp>
    </p:spTree>
    <p:custDataLst>
      <p:tags r:id="rId1"/>
    </p:custDataLst>
    <p:extLst>
      <p:ext uri="{BB962C8B-B14F-4D97-AF65-F5344CB8AC3E}">
        <p14:creationId xmlns:p14="http://schemas.microsoft.com/office/powerpoint/2010/main" val="603960769"/>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27A9985-64CD-4226-964D-0DDC962D62FE}"/>
              </a:ext>
            </a:extLst>
          </p:cNvPr>
          <p:cNvSpPr txBox="1"/>
          <p:nvPr/>
        </p:nvSpPr>
        <p:spPr>
          <a:xfrm>
            <a:off x="403058" y="69088"/>
            <a:ext cx="4135606" cy="778574"/>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3530" b="0" i="0" u="none" strike="noStrike" kern="1200" cap="none" spc="0" normalizeH="0" baseline="0" noProof="0" dirty="0">
                <a:ln>
                  <a:noFill/>
                </a:ln>
                <a:solidFill>
                  <a:srgbClr val="32145A"/>
                </a:solidFill>
                <a:effectLst/>
                <a:uLnTx/>
                <a:uFillTx/>
                <a:latin typeface="Segoe UI Semibold"/>
                <a:ea typeface="+mn-ea"/>
                <a:cs typeface="+mn-cs"/>
              </a:rPr>
              <a:t>Welcome Back!</a:t>
            </a:r>
          </a:p>
        </p:txBody>
      </p:sp>
      <p:sp>
        <p:nvSpPr>
          <p:cNvPr id="7" name="POI_ECAF" title="Icon of a map location marker">
            <a:extLst>
              <a:ext uri="{FF2B5EF4-FFF2-40B4-BE49-F238E27FC236}">
                <a16:creationId xmlns:a16="http://schemas.microsoft.com/office/drawing/2014/main" id="{8B40C856-42C0-4F83-A4B7-F1690160FB37}"/>
              </a:ext>
            </a:extLst>
          </p:cNvPr>
          <p:cNvSpPr>
            <a:spLocks noChangeAspect="1" noEditPoints="1"/>
          </p:cNvSpPr>
          <p:nvPr/>
        </p:nvSpPr>
        <p:spPr bwMode="auto">
          <a:xfrm rot="16200000">
            <a:off x="2847304" y="3757045"/>
            <a:ext cx="336960" cy="53918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nvGrpSpPr>
          <p:cNvPr id="21" name="Group 20">
            <a:extLst>
              <a:ext uri="{FF2B5EF4-FFF2-40B4-BE49-F238E27FC236}">
                <a16:creationId xmlns:a16="http://schemas.microsoft.com/office/drawing/2014/main" id="{BE6B509F-5030-4611-9719-785B52B6B2FE}"/>
              </a:ext>
            </a:extLst>
          </p:cNvPr>
          <p:cNvGrpSpPr/>
          <p:nvPr/>
        </p:nvGrpSpPr>
        <p:grpSpPr>
          <a:xfrm>
            <a:off x="10241172" y="5398738"/>
            <a:ext cx="1332848" cy="1133894"/>
            <a:chOff x="10306486" y="5346486"/>
            <a:chExt cx="1332848" cy="1133894"/>
          </a:xfrm>
        </p:grpSpPr>
        <p:grpSp>
          <p:nvGrpSpPr>
            <p:cNvPr id="8" name="Group 7">
              <a:extLst>
                <a:ext uri="{FF2B5EF4-FFF2-40B4-BE49-F238E27FC236}">
                  <a16:creationId xmlns:a16="http://schemas.microsoft.com/office/drawing/2014/main" id="{0BFAE69D-3EBB-47D4-8EDB-7E3C400BAFEE}"/>
                </a:ext>
              </a:extLst>
            </p:cNvPr>
            <p:cNvGrpSpPr/>
            <p:nvPr/>
          </p:nvGrpSpPr>
          <p:grpSpPr>
            <a:xfrm>
              <a:off x="10306486" y="5346486"/>
              <a:ext cx="1065210" cy="307777"/>
              <a:chOff x="6546323" y="6478152"/>
              <a:chExt cx="1065210" cy="307777"/>
            </a:xfrm>
          </p:grpSpPr>
          <p:sp>
            <p:nvSpPr>
              <p:cNvPr id="19" name="Rectangle 18">
                <a:extLst>
                  <a:ext uri="{FF2B5EF4-FFF2-40B4-BE49-F238E27FC236}">
                    <a16:creationId xmlns:a16="http://schemas.microsoft.com/office/drawing/2014/main" id="{4A1ADD93-30D4-49A9-86DF-B1D6E0FF4AFD}"/>
                  </a:ext>
                </a:extLst>
              </p:cNvPr>
              <p:cNvSpPr/>
              <p:nvPr/>
            </p:nvSpPr>
            <p:spPr bwMode="auto">
              <a:xfrm>
                <a:off x="6546323" y="6564307"/>
                <a:ext cx="135467" cy="135467"/>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TextBox 19">
                <a:extLst>
                  <a:ext uri="{FF2B5EF4-FFF2-40B4-BE49-F238E27FC236}">
                    <a16:creationId xmlns:a16="http://schemas.microsoft.com/office/drawing/2014/main" id="{3AF104A3-4BBD-429A-8F98-445490FD5C0A}"/>
                  </a:ext>
                </a:extLst>
              </p:cNvPr>
              <p:cNvSpPr txBox="1"/>
              <p:nvPr/>
            </p:nvSpPr>
            <p:spPr>
              <a:xfrm>
                <a:off x="6723328" y="6478152"/>
                <a:ext cx="888205"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Presentation/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Whole Group</a:t>
                </a:r>
              </a:p>
            </p:txBody>
          </p:sp>
        </p:grpSp>
        <p:grpSp>
          <p:nvGrpSpPr>
            <p:cNvPr id="10" name="Group 9">
              <a:extLst>
                <a:ext uri="{FF2B5EF4-FFF2-40B4-BE49-F238E27FC236}">
                  <a16:creationId xmlns:a16="http://schemas.microsoft.com/office/drawing/2014/main" id="{4499351A-9A1D-4195-9BF8-A0D697012B2C}"/>
                </a:ext>
              </a:extLst>
            </p:cNvPr>
            <p:cNvGrpSpPr/>
            <p:nvPr/>
          </p:nvGrpSpPr>
          <p:grpSpPr>
            <a:xfrm>
              <a:off x="10309579" y="5724451"/>
              <a:ext cx="597838" cy="153888"/>
              <a:chOff x="7873089" y="6555096"/>
              <a:chExt cx="597838" cy="153888"/>
            </a:xfrm>
          </p:grpSpPr>
          <p:sp>
            <p:nvSpPr>
              <p:cNvPr id="17" name="Rectangle 16">
                <a:extLst>
                  <a:ext uri="{FF2B5EF4-FFF2-40B4-BE49-F238E27FC236}">
                    <a16:creationId xmlns:a16="http://schemas.microsoft.com/office/drawing/2014/main" id="{535ED643-E585-483E-8F9C-B6A5037B1D0F}"/>
                  </a:ext>
                </a:extLst>
              </p:cNvPr>
              <p:cNvSpPr/>
              <p:nvPr/>
            </p:nvSpPr>
            <p:spPr bwMode="auto">
              <a:xfrm>
                <a:off x="7873089" y="6564307"/>
                <a:ext cx="135467" cy="135467"/>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TextBox 17">
                <a:extLst>
                  <a:ext uri="{FF2B5EF4-FFF2-40B4-BE49-F238E27FC236}">
                    <a16:creationId xmlns:a16="http://schemas.microsoft.com/office/drawing/2014/main" id="{0A0FB2CD-4F1E-41A7-A319-99D1B5F1B8A7}"/>
                  </a:ext>
                </a:extLst>
              </p:cNvPr>
              <p:cNvSpPr txBox="1"/>
              <p:nvPr/>
            </p:nvSpPr>
            <p:spPr>
              <a:xfrm>
                <a:off x="8050094" y="6555096"/>
                <a:ext cx="420833"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Lab</a:t>
                </a:r>
              </a:p>
            </p:txBody>
          </p:sp>
        </p:grpSp>
        <p:grpSp>
          <p:nvGrpSpPr>
            <p:cNvPr id="11" name="Group 10">
              <a:extLst>
                <a:ext uri="{FF2B5EF4-FFF2-40B4-BE49-F238E27FC236}">
                  <a16:creationId xmlns:a16="http://schemas.microsoft.com/office/drawing/2014/main" id="{C3FCE39E-E09B-488C-AFCB-81FCF54FE6AB}"/>
                </a:ext>
              </a:extLst>
            </p:cNvPr>
            <p:cNvGrpSpPr/>
            <p:nvPr/>
          </p:nvGrpSpPr>
          <p:grpSpPr>
            <a:xfrm>
              <a:off x="10306486" y="5948527"/>
              <a:ext cx="1332848" cy="307777"/>
              <a:chOff x="9199855" y="6478152"/>
              <a:chExt cx="1332848" cy="307777"/>
            </a:xfrm>
          </p:grpSpPr>
          <p:sp>
            <p:nvSpPr>
              <p:cNvPr id="15" name="Rectangle 14">
                <a:extLst>
                  <a:ext uri="{FF2B5EF4-FFF2-40B4-BE49-F238E27FC236}">
                    <a16:creationId xmlns:a16="http://schemas.microsoft.com/office/drawing/2014/main" id="{BD5C0EBC-A212-4F43-BC58-EB27CA02A628}"/>
                  </a:ext>
                </a:extLst>
              </p:cNvPr>
              <p:cNvSpPr/>
              <p:nvPr/>
            </p:nvSpPr>
            <p:spPr bwMode="auto">
              <a:xfrm>
                <a:off x="9199855" y="6564307"/>
                <a:ext cx="135467" cy="135467"/>
              </a:xfrm>
              <a:prstGeom prst="rect">
                <a:avLst/>
              </a:prstGeom>
              <a:solidFill>
                <a:srgbClr val="B4A0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TextBox 15">
                <a:extLst>
                  <a:ext uri="{FF2B5EF4-FFF2-40B4-BE49-F238E27FC236}">
                    <a16:creationId xmlns:a16="http://schemas.microsoft.com/office/drawing/2014/main" id="{44EBCBA0-98B8-4016-903D-13834DFF8C7B}"/>
                  </a:ext>
                </a:extLst>
              </p:cNvPr>
              <p:cNvSpPr txBox="1"/>
              <p:nvPr/>
            </p:nvSpPr>
            <p:spPr>
              <a:xfrm>
                <a:off x="9376860" y="6478152"/>
                <a:ext cx="1155843"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 Discussion/ Group Work</a:t>
                </a:r>
              </a:p>
            </p:txBody>
          </p:sp>
        </p:grpSp>
        <p:grpSp>
          <p:nvGrpSpPr>
            <p:cNvPr id="12" name="Group 11">
              <a:extLst>
                <a:ext uri="{FF2B5EF4-FFF2-40B4-BE49-F238E27FC236}">
                  <a16:creationId xmlns:a16="http://schemas.microsoft.com/office/drawing/2014/main" id="{FBF10118-9709-4C16-80C5-D7B4A7F705C5}"/>
                </a:ext>
              </a:extLst>
            </p:cNvPr>
            <p:cNvGrpSpPr/>
            <p:nvPr/>
          </p:nvGrpSpPr>
          <p:grpSpPr>
            <a:xfrm>
              <a:off x="10306486" y="6326492"/>
              <a:ext cx="1233580" cy="153888"/>
              <a:chOff x="10526621" y="6555096"/>
              <a:chExt cx="1233580" cy="153888"/>
            </a:xfrm>
          </p:grpSpPr>
          <p:sp>
            <p:nvSpPr>
              <p:cNvPr id="13" name="Rectangle 12">
                <a:extLst>
                  <a:ext uri="{FF2B5EF4-FFF2-40B4-BE49-F238E27FC236}">
                    <a16:creationId xmlns:a16="http://schemas.microsoft.com/office/drawing/2014/main" id="{CD7634E0-80F4-45C3-AF3C-FE636F38960A}"/>
                  </a:ext>
                </a:extLst>
              </p:cNvPr>
              <p:cNvSpPr/>
              <p:nvPr/>
            </p:nvSpPr>
            <p:spPr bwMode="auto">
              <a:xfrm>
                <a:off x="10526621" y="6564307"/>
                <a:ext cx="135467" cy="135467"/>
              </a:xfrm>
              <a:prstGeom prst="rect">
                <a:avLst/>
              </a:prstGeom>
              <a:solidFill>
                <a:srgbClr val="FFF1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TextBox 13">
                <a:extLst>
                  <a:ext uri="{FF2B5EF4-FFF2-40B4-BE49-F238E27FC236}">
                    <a16:creationId xmlns:a16="http://schemas.microsoft.com/office/drawing/2014/main" id="{A470C848-C031-4463-BC43-159CDD3394E9}"/>
                  </a:ext>
                </a:extLst>
              </p:cNvPr>
              <p:cNvSpPr txBox="1"/>
              <p:nvPr/>
            </p:nvSpPr>
            <p:spPr>
              <a:xfrm>
                <a:off x="10703627" y="6555096"/>
                <a:ext cx="1056574"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Announcements</a:t>
                </a:r>
              </a:p>
            </p:txBody>
          </p:sp>
        </p:grpSp>
      </p:grpSp>
      <p:graphicFrame>
        <p:nvGraphicFramePr>
          <p:cNvPr id="22" name="Table 11">
            <a:extLst>
              <a:ext uri="{FF2B5EF4-FFF2-40B4-BE49-F238E27FC236}">
                <a16:creationId xmlns:a16="http://schemas.microsoft.com/office/drawing/2014/main" id="{488CB16B-F1C4-4C23-81AD-2E48370E7E47}"/>
              </a:ext>
            </a:extLst>
          </p:cNvPr>
          <p:cNvGraphicFramePr>
            <a:graphicFrameLocks noGrp="1"/>
          </p:cNvGraphicFramePr>
          <p:nvPr>
            <p:extLst>
              <p:ext uri="{D42A27DB-BD31-4B8C-83A1-F6EECF244321}">
                <p14:modId xmlns:p14="http://schemas.microsoft.com/office/powerpoint/2010/main" val="3929959252"/>
              </p:ext>
            </p:extLst>
          </p:nvPr>
        </p:nvGraphicFramePr>
        <p:xfrm>
          <a:off x="3388699" y="881706"/>
          <a:ext cx="4883019" cy="5205228"/>
        </p:xfrm>
        <a:graphic>
          <a:graphicData uri="http://schemas.openxmlformats.org/drawingml/2006/table">
            <a:tbl>
              <a:tblPr firstRow="1" bandRow="1"/>
              <a:tblGrid>
                <a:gridCol w="291390">
                  <a:extLst>
                    <a:ext uri="{9D8B030D-6E8A-4147-A177-3AD203B41FA5}">
                      <a16:colId xmlns:a16="http://schemas.microsoft.com/office/drawing/2014/main" val="2909524990"/>
                    </a:ext>
                  </a:extLst>
                </a:gridCol>
                <a:gridCol w="826896">
                  <a:extLst>
                    <a:ext uri="{9D8B030D-6E8A-4147-A177-3AD203B41FA5}">
                      <a16:colId xmlns:a16="http://schemas.microsoft.com/office/drawing/2014/main" val="2309314199"/>
                    </a:ext>
                  </a:extLst>
                </a:gridCol>
                <a:gridCol w="2665892">
                  <a:extLst>
                    <a:ext uri="{9D8B030D-6E8A-4147-A177-3AD203B41FA5}">
                      <a16:colId xmlns:a16="http://schemas.microsoft.com/office/drawing/2014/main" val="4046901895"/>
                    </a:ext>
                  </a:extLst>
                </a:gridCol>
                <a:gridCol w="1098841">
                  <a:extLst>
                    <a:ext uri="{9D8B030D-6E8A-4147-A177-3AD203B41FA5}">
                      <a16:colId xmlns:a16="http://schemas.microsoft.com/office/drawing/2014/main" val="2926309358"/>
                    </a:ext>
                  </a:extLst>
                </a:gridCol>
              </a:tblGrid>
              <a:tr h="371802">
                <a:tc rowSpan="3">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Kick-Off</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8:00-8:05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fontAlgn="ctr">
                        <a:lnSpc>
                          <a:spcPct val="107000"/>
                        </a:lnSpc>
                        <a:spcBef>
                          <a:spcPts val="0"/>
                        </a:spcBef>
                        <a:spcAft>
                          <a:spcPts val="0"/>
                        </a:spcAft>
                      </a:pPr>
                      <a:r>
                        <a:rPr lang="en-US" sz="1000" u="none" strike="noStrike" dirty="0">
                          <a:solidFill>
                            <a:schemeClr val="tx1"/>
                          </a:solidFill>
                          <a:effectLst/>
                        </a:rPr>
                        <a:t>Welcome</a:t>
                      </a:r>
                      <a:endParaRPr lang="en-US" sz="1000" b="0" i="0" u="none" strike="noStrike" dirty="0">
                        <a:solidFill>
                          <a:schemeClr val="tx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rowSpan="5">
                  <a:txBody>
                    <a:bodyPr/>
                    <a:lstStyle/>
                    <a:p>
                      <a:pPr marL="0" marR="0" algn="l" fontAlgn="ctr">
                        <a:lnSpc>
                          <a:spcPct val="107000"/>
                        </a:lnSpc>
                        <a:spcBef>
                          <a:spcPts val="0"/>
                        </a:spcBef>
                        <a:spcAft>
                          <a:spcPts val="0"/>
                        </a:spcAft>
                      </a:pPr>
                      <a:r>
                        <a:rPr lang="en-US" sz="1000" b="0" i="0" u="none" strike="noStrike" dirty="0">
                          <a:solidFill>
                            <a:schemeClr val="tx1"/>
                          </a:solidFill>
                          <a:effectLst/>
                          <a:latin typeface="+mn-lt"/>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mpd="sng">
                      <a:noFill/>
                      <a:prstDash val="soli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791238288"/>
                  </a:ext>
                </a:extLst>
              </a:tr>
              <a:tr h="371802">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8:05-8:30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cs typeface="Times New Roman" panose="02020603050405020304" pitchFamily="18" charset="0"/>
                        </a:rPr>
                        <a:t>Attack Patterns + Analysis</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591924777"/>
                  </a:ext>
                </a:extLst>
              </a:tr>
              <a:tr h="371802">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8:30-8:45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Demo Walkthrough</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2755605935"/>
                  </a:ext>
                </a:extLst>
              </a:tr>
              <a:tr h="371802">
                <a:tc rowSpan="5">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Ingest</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8:45-9:00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Break</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190498420"/>
                  </a:ext>
                </a:extLst>
              </a:tr>
              <a:tr h="371802">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9:00-10:00</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Attack Patterns + Catching Attacks</a:t>
                      </a:r>
                      <a:endParaRPr lang="en-US" sz="1000" b="0" i="0" u="none" strike="noStrike" kern="1200" dirty="0">
                        <a:solidFill>
                          <a:schemeClr val="tx1"/>
                        </a:solidFill>
                        <a:effectLst/>
                        <a:latin typeface="+mn-lt"/>
                        <a:cs typeface="Times New Roman" panose="02020603050405020304" pitchFamily="18" charset="0"/>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279824163"/>
                  </a:ext>
                </a:extLst>
              </a:tr>
              <a:tr h="371802">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10:00-11:00</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Activity: Attack Patterns</a:t>
                      </a:r>
                      <a:endParaRPr lang="en-US" sz="1000" b="0" i="0" u="none" strike="noStrike" kern="1200" dirty="0">
                        <a:solidFill>
                          <a:schemeClr val="tx1"/>
                        </a:solidFill>
                        <a:effectLst/>
                        <a:latin typeface="+mn-lt"/>
                        <a:cs typeface="Times New Roman" panose="02020603050405020304" pitchFamily="18" charset="0"/>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rowSpan="3">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452610243"/>
                  </a:ext>
                </a:extLst>
              </a:tr>
              <a:tr h="371802">
                <a:tc vMerge="1">
                  <a:txBody>
                    <a:bodyPr/>
                    <a:lstStyle/>
                    <a:p>
                      <a:pPr marL="0" marR="0" algn="ctr">
                        <a:lnSpc>
                          <a:spcPct val="107000"/>
                        </a:lnSpc>
                        <a:spcBef>
                          <a:spcPts val="0"/>
                        </a:spcBef>
                        <a:spcAft>
                          <a:spcPts val="0"/>
                        </a:spcAft>
                      </a:pPr>
                      <a:endParaRPr lang="en-US" sz="10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11:00-12:00</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Build Hands-on: </a:t>
                      </a:r>
                      <a:endParaRPr lang="en-US" sz="1000" b="0" i="0" u="none" strike="noStrike" kern="1200" dirty="0">
                        <a:solidFill>
                          <a:schemeClr val="tx1"/>
                        </a:solidFill>
                        <a:effectLst/>
                        <a:latin typeface="+mn-lt"/>
                        <a:ea typeface="+mn-ea"/>
                        <a:cs typeface="Times New Roman" panose="02020603050405020304" pitchFamily="18" charset="0"/>
                      </a:endParaRPr>
                    </a:p>
                    <a:p>
                      <a:pPr marL="0" marR="0" algn="ctr" font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Attack Simulation</a:t>
                      </a:r>
                      <a:endParaRPr lang="en-US" sz="1000" b="0" i="0" u="none" strike="noStrike" kern="1200" dirty="0">
                        <a:solidFill>
                          <a:schemeClr val="tx1"/>
                        </a:solidFill>
                        <a:effectLst/>
                        <a:latin typeface="+mn-lt"/>
                        <a:ea typeface="+mn-ea"/>
                        <a:cs typeface="Times New Roman" panose="02020603050405020304" pitchFamily="18" charset="0"/>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27881426"/>
                  </a:ext>
                </a:extLst>
              </a:tr>
              <a:tr h="371802">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12:00-1:00</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Long Break</a:t>
                      </a:r>
                      <a:endParaRPr lang="en-US" sz="1000" b="0" i="0" u="none" strike="noStrike" kern="1200" dirty="0">
                        <a:solidFill>
                          <a:schemeClr val="tx1"/>
                        </a:solidFill>
                        <a:effectLst/>
                        <a:latin typeface="+mn-lt"/>
                        <a:ea typeface="+mn-ea"/>
                        <a:cs typeface="Times New Roman" panose="02020603050405020304" pitchFamily="18" charset="0"/>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553931019"/>
                  </a:ext>
                </a:extLst>
              </a:tr>
              <a:tr h="371802">
                <a:tc rowSpan="6">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Transform</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002060"/>
                    </a:solidFill>
                  </a:tcPr>
                </a:tc>
                <a:tc>
                  <a:txBody>
                    <a:bodyPr/>
                    <a:lstStyle/>
                    <a:p>
                      <a:pPr marL="0" marR="0" lvl="0" indent="0" algn="ctr" defTabSz="932563" rtl="0" eaLnBrk="1" fontAlgn="auto" latinLnBrk="0" hangingPunct="1">
                        <a:lnSpc>
                          <a:spcPct val="107000"/>
                        </a:lnSpc>
                        <a:spcBef>
                          <a:spcPts val="0"/>
                        </a:spcBef>
                        <a:spcAft>
                          <a:spcPts val="0"/>
                        </a:spcAft>
                        <a:buClrTx/>
                        <a:buSzTx/>
                        <a:buFontTx/>
                        <a:buNone/>
                        <a:tabLst/>
                        <a:defRPr/>
                      </a:pPr>
                      <a:r>
                        <a:rPr lang="en-US" sz="1100">
                          <a:solidFill>
                            <a:srgbClr val="FFFFFF"/>
                          </a:solidFill>
                          <a:effectLst/>
                          <a:latin typeface="Segoe UI" panose="020B0502040204020203" pitchFamily="34" charset="0"/>
                          <a:ea typeface="Calibri" panose="020F0502020204030204" pitchFamily="34" charset="0"/>
                          <a:cs typeface="Segoe UI" panose="020B0502040204020203" pitchFamily="34" charset="0"/>
                        </a:rPr>
                        <a:t>1:00-2:00</a:t>
                      </a:r>
                      <a:endParaRPr lang="en-US" sz="14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fontAlgn="ctr">
                        <a:lnSpc>
                          <a:spcPct val="107000"/>
                        </a:lnSpc>
                        <a:spcBef>
                          <a:spcPts val="0"/>
                        </a:spcBef>
                        <a:spcAft>
                          <a:spcPts val="0"/>
                        </a:spcAft>
                      </a:pPr>
                      <a:r>
                        <a:rPr lang="en-US" sz="1000" b="0" i="0" u="none" strike="noStrike" dirty="0">
                          <a:solidFill>
                            <a:schemeClr val="bg1"/>
                          </a:solidFill>
                          <a:effectLst/>
                          <a:latin typeface="+mn-lt"/>
                        </a:rPr>
                        <a:t>Windows Defender, Attack Analysis, Emerging Threats</a:t>
                      </a: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rowSpan="4">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633297440"/>
                  </a:ext>
                </a:extLst>
              </a:tr>
              <a:tr h="371802">
                <a:tc vMerge="1">
                  <a:txBody>
                    <a:bodyPr/>
                    <a:lstStyle/>
                    <a:p>
                      <a:endParaRPr lang="en-US"/>
                    </a:p>
                  </a:txBody>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2:00-2:30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Restoring Systems</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endParaRPr lang="en-US"/>
                    </a:p>
                  </a:txBody>
                  <a:tcPr/>
                </a:tc>
                <a:extLst>
                  <a:ext uri="{0D108BD9-81ED-4DB2-BD59-A6C34878D82A}">
                    <a16:rowId xmlns:a16="http://schemas.microsoft.com/office/drawing/2014/main" val="2661783243"/>
                  </a:ext>
                </a:extLst>
              </a:tr>
              <a:tr h="371802">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a:lnSpc>
                          <a:spcPct val="107000"/>
                        </a:lnSpc>
                        <a:spcBef>
                          <a:spcPts val="0"/>
                        </a:spcBef>
                        <a:spcAft>
                          <a:spcPts val="0"/>
                        </a:spcAft>
                      </a:pPr>
                      <a:r>
                        <a:rPr lang="en-US" sz="1000" b="0" i="0" u="none" strike="noStrike" kern="1200" dirty="0">
                          <a:solidFill>
                            <a:schemeClr val="tx1"/>
                          </a:solidFill>
                          <a:effectLst/>
                          <a:latin typeface="Segoe UI"/>
                          <a:ea typeface="Calibri" panose="020F0502020204030204" pitchFamily="34" charset="0"/>
                          <a:cs typeface="Times New Roman" panose="02020603050405020304" pitchFamily="18" charset="0"/>
                        </a:rPr>
                        <a:t>2:30-2:45</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kern="1200" dirty="0">
                          <a:solidFill>
                            <a:schemeClr val="tx1"/>
                          </a:solidFill>
                          <a:effectLst/>
                          <a:latin typeface="Segoe UI"/>
                          <a:ea typeface="Calibri" panose="020F0502020204030204" pitchFamily="34" charset="0"/>
                          <a:cs typeface="Times New Roman" panose="02020603050405020304" pitchFamily="18" charset="0"/>
                        </a:rPr>
                        <a:t>Break</a:t>
                      </a:r>
                      <a:endParaRPr lang="en-US" sz="1000" b="0" i="0" u="none" strike="noStrike" kern="1200" dirty="0">
                        <a:solidFill>
                          <a:schemeClr val="tx1"/>
                        </a:solidFill>
                        <a:effectLst/>
                        <a:latin typeface="Segoe UI"/>
                        <a:cs typeface="Times New Roman" panose="02020603050405020304" pitchFamily="18" charset="0"/>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45338612"/>
                  </a:ext>
                </a:extLst>
              </a:tr>
              <a:tr h="371802">
                <a:tc vMerge="1">
                  <a:txBody>
                    <a:bodyPr/>
                    <a:lstStyle/>
                    <a:p>
                      <a:pPr marL="0" marR="0" algn="ctr">
                        <a:lnSpc>
                          <a:spcPct val="107000"/>
                        </a:lnSpc>
                        <a:spcBef>
                          <a:spcPts val="0"/>
                        </a:spcBef>
                        <a:spcAft>
                          <a:spcPts val="0"/>
                        </a:spcAft>
                      </a:pPr>
                      <a:endParaRPr lang="en-US" sz="10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p>
                      <a:pPr marL="0" marR="0" 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2:45-3:15</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Activity: Restoring Systems</a:t>
                      </a:r>
                      <a:endParaRPr lang="en-US" sz="1000" b="0" i="0" u="none" strike="noStrike" kern="1200" dirty="0">
                        <a:solidFill>
                          <a:schemeClr val="tx1"/>
                        </a:solidFill>
                        <a:effectLst/>
                        <a:latin typeface="+mn-lt"/>
                        <a:cs typeface="Times New Roman" panose="02020603050405020304" pitchFamily="18" charset="0"/>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14060379"/>
                  </a:ext>
                </a:extLst>
              </a:tr>
              <a:tr h="371802">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3:15-4:00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Build Hands-on: </a:t>
                      </a:r>
                      <a:endParaRPr lang="en-US" sz="1000" b="0" i="0" u="none" strike="noStrike" dirty="0">
                        <a:solidFill>
                          <a:schemeClr val="bg1"/>
                        </a:solidFill>
                        <a:effectLst/>
                        <a:latin typeface="+mn-lt"/>
                      </a:endParaRPr>
                    </a:p>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Restoring Systems</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4063039413"/>
                  </a:ext>
                </a:extLst>
              </a:tr>
              <a:tr h="371802">
                <a:tc vMerge="1">
                  <a:txBody>
                    <a:bodyPr/>
                    <a:lstStyle/>
                    <a:p>
                      <a:pPr marL="0" marR="0" algn="ctr">
                        <a:lnSpc>
                          <a:spcPct val="107000"/>
                        </a:lnSpc>
                        <a:spcBef>
                          <a:spcPts val="0"/>
                        </a:spcBef>
                        <a:spcAft>
                          <a:spcPts val="0"/>
                        </a:spcAft>
                      </a:pPr>
                      <a:endParaRPr lang="en-US" sz="10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F0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4:00-4:15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Closing</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964641089"/>
                  </a:ext>
                </a:extLst>
              </a:tr>
            </a:tbl>
          </a:graphicData>
        </a:graphic>
      </p:graphicFrame>
    </p:spTree>
    <p:extLst>
      <p:ext uri="{BB962C8B-B14F-4D97-AF65-F5344CB8AC3E}">
        <p14:creationId xmlns:p14="http://schemas.microsoft.com/office/powerpoint/2010/main" val="1381689571"/>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a:xfrm>
            <a:off x="584201" y="2447566"/>
            <a:ext cx="5083629" cy="1086195"/>
          </a:xfrm>
        </p:spPr>
        <p:txBody>
          <a:bodyPr/>
          <a:lstStyle/>
          <a:p>
            <a:r>
              <a:rPr lang="en-US" dirty="0"/>
              <a:t>Attack Patterns and Analysis</a:t>
            </a:r>
          </a:p>
        </p:txBody>
      </p:sp>
    </p:spTree>
    <p:custDataLst>
      <p:tags r:id="rId1"/>
    </p:custDataLst>
    <p:extLst>
      <p:ext uri="{BB962C8B-B14F-4D97-AF65-F5344CB8AC3E}">
        <p14:creationId xmlns:p14="http://schemas.microsoft.com/office/powerpoint/2010/main" val="24355223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MITRE ATT&amp;CK</a:t>
            </a:r>
          </a:p>
        </p:txBody>
      </p:sp>
    </p:spTree>
    <p:extLst>
      <p:ext uri="{BB962C8B-B14F-4D97-AF65-F5344CB8AC3E}">
        <p14:creationId xmlns:p14="http://schemas.microsoft.com/office/powerpoint/2010/main" val="2695615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Azure Container Registry</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3459774" cy="502447"/>
          </a:xfrm>
        </p:spPr>
        <p:txBody>
          <a:bodyPr/>
          <a:lstStyle/>
          <a:p>
            <a:pPr>
              <a:lnSpc>
                <a:spcPct val="100000"/>
              </a:lnSpc>
              <a:spcAft>
                <a:spcPts val="1000"/>
              </a:spcAft>
            </a:pPr>
            <a:r>
              <a:rPr lang="en-US" sz="1800" dirty="0"/>
              <a:t>Azure Container Registry (ACR) is a managed, private Docker registry service that stores and manages your container images for Azure deployments in a central registry. </a:t>
            </a:r>
          </a:p>
          <a:p>
            <a:pPr>
              <a:lnSpc>
                <a:spcPct val="100000"/>
              </a:lnSpc>
              <a:spcAft>
                <a:spcPts val="1000"/>
              </a:spcAft>
            </a:pPr>
            <a:endParaRPr lang="en-US" sz="1800" dirty="0"/>
          </a:p>
          <a:p>
            <a:pPr>
              <a:lnSpc>
                <a:spcPct val="100000"/>
              </a:lnSpc>
              <a:spcAft>
                <a:spcPts val="1000"/>
              </a:spcAft>
            </a:pPr>
            <a:r>
              <a:rPr lang="en-US" sz="1800" dirty="0"/>
              <a:t>It's based on the open-source Docker Registry 2.0.</a:t>
            </a:r>
            <a:endParaRPr lang="en-US" sz="1800" b="1" dirty="0"/>
          </a:p>
        </p:txBody>
      </p:sp>
      <p:pic>
        <p:nvPicPr>
          <p:cNvPr id="21506" name="Picture 2" descr="Azure Security Center and Azure Container Registry (ACR) high-level overview.">
            <a:extLst>
              <a:ext uri="{FF2B5EF4-FFF2-40B4-BE49-F238E27FC236}">
                <a16:creationId xmlns:a16="http://schemas.microsoft.com/office/drawing/2014/main" id="{989FCD90-7759-47CB-8239-28ACF5F722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55921" y="1259360"/>
            <a:ext cx="6909385" cy="48314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3594968"/>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MITRE ATT&amp;CK</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Adversarial Tactics, Techniques, and Common Knowledge (ATT&amp;CK)</a:t>
            </a:r>
          </a:p>
          <a:p>
            <a:pPr>
              <a:lnSpc>
                <a:spcPct val="100000"/>
              </a:lnSpc>
              <a:spcAft>
                <a:spcPts val="1000"/>
              </a:spcAft>
            </a:pPr>
            <a:endParaRPr lang="en-US" sz="1800" dirty="0"/>
          </a:p>
          <a:p>
            <a:pPr>
              <a:lnSpc>
                <a:spcPct val="100000"/>
              </a:lnSpc>
              <a:spcAft>
                <a:spcPts val="1000"/>
              </a:spcAft>
            </a:pPr>
            <a:r>
              <a:rPr lang="en-US" sz="1800" dirty="0"/>
              <a:t>MITRE started ATT&amp;CK in 2013 to document common tactics, techniques, and procedures (TTPs) that advanced persistent threats use against Windows enterprise networks.</a:t>
            </a:r>
          </a:p>
          <a:p>
            <a:pPr>
              <a:lnSpc>
                <a:spcPct val="100000"/>
              </a:lnSpc>
              <a:spcAft>
                <a:spcPts val="1000"/>
              </a:spcAft>
            </a:pPr>
            <a:endParaRPr lang="en-US" sz="1800" dirty="0"/>
          </a:p>
          <a:p>
            <a:pPr>
              <a:lnSpc>
                <a:spcPct val="100000"/>
              </a:lnSpc>
              <a:spcAft>
                <a:spcPts val="1000"/>
              </a:spcAft>
            </a:pPr>
            <a:r>
              <a:rPr lang="en-US" sz="1800" dirty="0"/>
              <a:t>Globally-accessible knowledge base of adversary tactics and techniques based on real-world observations. </a:t>
            </a:r>
          </a:p>
          <a:p>
            <a:pPr>
              <a:lnSpc>
                <a:spcPct val="100000"/>
              </a:lnSpc>
              <a:spcAft>
                <a:spcPts val="1000"/>
              </a:spcAft>
            </a:pPr>
            <a:endParaRPr lang="en-US" sz="1800" dirty="0"/>
          </a:p>
          <a:p>
            <a:pPr>
              <a:lnSpc>
                <a:spcPct val="100000"/>
              </a:lnSpc>
              <a:spcAft>
                <a:spcPts val="1000"/>
              </a:spcAft>
            </a:pPr>
            <a:r>
              <a:rPr lang="en-US" sz="1800" dirty="0"/>
              <a:t>The ATT&amp;CK knowledge base is used as a foundation for the development of specific threat models and methodologies in the private sector, in government, and in the cybersecurity product and service community.</a:t>
            </a:r>
          </a:p>
          <a:p>
            <a:endParaRPr lang="en-US" sz="1800" b="1" dirty="0"/>
          </a:p>
        </p:txBody>
      </p:sp>
      <p:sp>
        <p:nvSpPr>
          <p:cNvPr id="2" name="AutoShape 2">
            <a:extLst>
              <a:ext uri="{FF2B5EF4-FFF2-40B4-BE49-F238E27FC236}">
                <a16:creationId xmlns:a16="http://schemas.microsoft.com/office/drawing/2014/main" id="{DBFA949C-59D2-4002-BBAD-FEB355557FC2}"/>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 name="Picture 4" descr="Icon&#10;&#10;Description automatically generated">
            <a:extLst>
              <a:ext uri="{FF2B5EF4-FFF2-40B4-BE49-F238E27FC236}">
                <a16:creationId xmlns:a16="http://schemas.microsoft.com/office/drawing/2014/main" id="{5A9C8FF4-84A7-4689-A103-2AAE84B307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93505" y="351657"/>
            <a:ext cx="2426213" cy="499873"/>
          </a:xfrm>
          <a:prstGeom prst="rect">
            <a:avLst/>
          </a:prstGeom>
        </p:spPr>
      </p:pic>
    </p:spTree>
    <p:extLst>
      <p:ext uri="{BB962C8B-B14F-4D97-AF65-F5344CB8AC3E}">
        <p14:creationId xmlns:p14="http://schemas.microsoft.com/office/powerpoint/2010/main" val="3178561836"/>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Framework Terms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Tactics - Tactics represent the “why” of an ATT&amp;CK technique or sub-technique. It is the adversary’s tactical goal: the reason for performing an action.</a:t>
            </a:r>
          </a:p>
          <a:p>
            <a:pPr>
              <a:lnSpc>
                <a:spcPct val="100000"/>
              </a:lnSpc>
              <a:spcAft>
                <a:spcPts val="1000"/>
              </a:spcAft>
            </a:pPr>
            <a:endParaRPr lang="en-US" sz="1800" dirty="0"/>
          </a:p>
          <a:p>
            <a:pPr>
              <a:lnSpc>
                <a:spcPct val="100000"/>
              </a:lnSpc>
              <a:spcAft>
                <a:spcPts val="1000"/>
              </a:spcAft>
            </a:pPr>
            <a:r>
              <a:rPr lang="en-US" sz="1800" dirty="0"/>
              <a:t>Techniques - Techniques represent “how” an adversary achieves a tactical goal by performing an action. </a:t>
            </a:r>
          </a:p>
          <a:p>
            <a:pPr>
              <a:lnSpc>
                <a:spcPct val="100000"/>
              </a:lnSpc>
              <a:spcAft>
                <a:spcPts val="1000"/>
              </a:spcAft>
            </a:pPr>
            <a:endParaRPr lang="en-US" sz="1800" dirty="0"/>
          </a:p>
          <a:p>
            <a:pPr>
              <a:lnSpc>
                <a:spcPct val="100000"/>
              </a:lnSpc>
              <a:spcAft>
                <a:spcPts val="1000"/>
              </a:spcAft>
            </a:pPr>
            <a:r>
              <a:rPr lang="en-US" sz="1800" dirty="0"/>
              <a:t>Sub-techniques - more specific description of the adversarial behavior used to achieve a goal. They describe behavior at a lower level than a technique.</a:t>
            </a:r>
          </a:p>
          <a:p>
            <a:pPr>
              <a:lnSpc>
                <a:spcPct val="100000"/>
              </a:lnSpc>
              <a:spcAft>
                <a:spcPts val="1000"/>
              </a:spcAft>
            </a:pPr>
            <a:endParaRPr lang="en-US" sz="1800" dirty="0"/>
          </a:p>
          <a:p>
            <a:pPr>
              <a:lnSpc>
                <a:spcPct val="100000"/>
              </a:lnSpc>
              <a:spcAft>
                <a:spcPts val="1000"/>
              </a:spcAft>
            </a:pPr>
            <a:r>
              <a:rPr lang="en-US" sz="1800" dirty="0"/>
              <a:t>Procedures - Procedures are the specific implementation the adversary uses for techniques or sub-techniques. For example, a procedure could be an adversary using PowerShell to inject into lsass.exe to dump credentials by scraping LSASS memory on a victim.</a:t>
            </a:r>
          </a:p>
          <a:p>
            <a:endParaRPr lang="en-US" sz="1800" b="1" dirty="0"/>
          </a:p>
        </p:txBody>
      </p:sp>
      <p:sp>
        <p:nvSpPr>
          <p:cNvPr id="2" name="AutoShape 2">
            <a:extLst>
              <a:ext uri="{FF2B5EF4-FFF2-40B4-BE49-F238E27FC236}">
                <a16:creationId xmlns:a16="http://schemas.microsoft.com/office/drawing/2014/main" id="{DBFA949C-59D2-4002-BBAD-FEB355557FC2}"/>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508564139"/>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Groups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4993800" cy="502447"/>
          </a:xfrm>
        </p:spPr>
        <p:txBody>
          <a:bodyPr/>
          <a:lstStyle/>
          <a:p>
            <a:pPr>
              <a:lnSpc>
                <a:spcPct val="100000"/>
              </a:lnSpc>
              <a:spcAft>
                <a:spcPts val="1000"/>
              </a:spcAft>
            </a:pPr>
            <a:r>
              <a:rPr lang="en-US" sz="1800" dirty="0"/>
              <a:t>Groups are sets of related intrusion activity that are tracked by a common name in the security community. </a:t>
            </a:r>
          </a:p>
          <a:p>
            <a:pPr>
              <a:lnSpc>
                <a:spcPct val="100000"/>
              </a:lnSpc>
              <a:spcAft>
                <a:spcPts val="1000"/>
              </a:spcAft>
            </a:pPr>
            <a:r>
              <a:rPr lang="en-US" sz="1800" dirty="0"/>
              <a:t>Some groups have multiple names associated with similar activities due to various organizations tracking similar activities by different names. </a:t>
            </a:r>
          </a:p>
          <a:p>
            <a:pPr>
              <a:lnSpc>
                <a:spcPct val="100000"/>
              </a:lnSpc>
              <a:spcAft>
                <a:spcPts val="1000"/>
              </a:spcAft>
            </a:pPr>
            <a:r>
              <a:rPr lang="en-US" sz="1800" dirty="0"/>
              <a:t>Organizations' group definitions may partially overlap with groups designated by other organizations and may disagree on specific activity.</a:t>
            </a:r>
          </a:p>
          <a:p>
            <a:pPr>
              <a:lnSpc>
                <a:spcPct val="100000"/>
              </a:lnSpc>
              <a:spcAft>
                <a:spcPts val="1000"/>
              </a:spcAft>
            </a:pPr>
            <a:endParaRPr lang="en-US" sz="1800" dirty="0"/>
          </a:p>
          <a:p>
            <a:pPr>
              <a:lnSpc>
                <a:spcPct val="100000"/>
              </a:lnSpc>
              <a:spcAft>
                <a:spcPts val="1000"/>
              </a:spcAft>
            </a:pPr>
            <a:r>
              <a:rPr lang="en-US" sz="1800" dirty="0"/>
              <a:t>Common groups : FIN7, </a:t>
            </a:r>
            <a:r>
              <a:rPr lang="en-US" sz="1800" dirty="0" err="1"/>
              <a:t>Carbanak</a:t>
            </a:r>
            <a:r>
              <a:rPr lang="en-US" sz="1800" dirty="0"/>
              <a:t> (Carbon Spider)</a:t>
            </a:r>
          </a:p>
          <a:p>
            <a:endParaRPr lang="en-US" sz="1800" b="1" dirty="0"/>
          </a:p>
        </p:txBody>
      </p:sp>
      <p:pic>
        <p:nvPicPr>
          <p:cNvPr id="4" name="Picture 3">
            <a:extLst>
              <a:ext uri="{FF2B5EF4-FFF2-40B4-BE49-F238E27FC236}">
                <a16:creationId xmlns:a16="http://schemas.microsoft.com/office/drawing/2014/main" id="{3F65AAF7-C098-4294-AF1A-5624C59950F5}"/>
              </a:ext>
            </a:extLst>
          </p:cNvPr>
          <p:cNvPicPr>
            <a:picLocks noChangeAspect="1"/>
          </p:cNvPicPr>
          <p:nvPr/>
        </p:nvPicPr>
        <p:blipFill>
          <a:blip r:embed="rId3"/>
          <a:stretch>
            <a:fillRect/>
          </a:stretch>
        </p:blipFill>
        <p:spPr>
          <a:xfrm>
            <a:off x="5471360" y="1194974"/>
            <a:ext cx="5911056" cy="4265163"/>
          </a:xfrm>
          <a:prstGeom prst="rect">
            <a:avLst/>
          </a:prstGeom>
        </p:spPr>
      </p:pic>
    </p:spTree>
    <p:extLst>
      <p:ext uri="{BB962C8B-B14F-4D97-AF65-F5344CB8AC3E}">
        <p14:creationId xmlns:p14="http://schemas.microsoft.com/office/powerpoint/2010/main" val="3143954361"/>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Enterprise Techniques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5" y="1194974"/>
            <a:ext cx="10624579" cy="502447"/>
          </a:xfrm>
        </p:spPr>
        <p:txBody>
          <a:bodyPr/>
          <a:lstStyle/>
          <a:p>
            <a:pPr>
              <a:lnSpc>
                <a:spcPct val="100000"/>
              </a:lnSpc>
              <a:spcAft>
                <a:spcPts val="1000"/>
              </a:spcAft>
            </a:pPr>
            <a:r>
              <a:rPr lang="en-US" sz="1800" dirty="0"/>
              <a:t>Reconnaissance (TA0043) - The adversary is trying to gather information they can use to plan future operations.</a:t>
            </a:r>
          </a:p>
          <a:p>
            <a:pPr>
              <a:lnSpc>
                <a:spcPct val="100000"/>
              </a:lnSpc>
              <a:spcAft>
                <a:spcPts val="1000"/>
              </a:spcAft>
            </a:pPr>
            <a:r>
              <a:rPr lang="en-US" sz="1800" dirty="0"/>
              <a:t>Resource Development (TA0042) - The adversary is trying to establish resources they can use to support operations.</a:t>
            </a:r>
          </a:p>
          <a:p>
            <a:pPr>
              <a:lnSpc>
                <a:spcPct val="100000"/>
              </a:lnSpc>
              <a:spcAft>
                <a:spcPts val="1000"/>
              </a:spcAft>
            </a:pPr>
            <a:r>
              <a:rPr lang="en-US" sz="1800" dirty="0"/>
              <a:t>Initial Access (TA0027) - The adversary is trying to get into your network.</a:t>
            </a:r>
          </a:p>
          <a:p>
            <a:pPr>
              <a:lnSpc>
                <a:spcPct val="100000"/>
              </a:lnSpc>
              <a:spcAft>
                <a:spcPts val="1000"/>
              </a:spcAft>
            </a:pPr>
            <a:r>
              <a:rPr lang="en-US" sz="1800" dirty="0"/>
              <a:t>Execution (TA0041) -The adversary is trying to run malicious code.</a:t>
            </a:r>
          </a:p>
          <a:p>
            <a:pPr>
              <a:lnSpc>
                <a:spcPct val="100000"/>
              </a:lnSpc>
              <a:spcAft>
                <a:spcPts val="1000"/>
              </a:spcAft>
            </a:pPr>
            <a:r>
              <a:rPr lang="en-US" sz="1800" dirty="0"/>
              <a:t>Persistence (TA0028) - The adversary is trying to maintain their foothold.</a:t>
            </a:r>
          </a:p>
          <a:p>
            <a:pPr>
              <a:lnSpc>
                <a:spcPct val="100000"/>
              </a:lnSpc>
              <a:spcAft>
                <a:spcPts val="1000"/>
              </a:spcAft>
            </a:pPr>
            <a:r>
              <a:rPr lang="en-US" sz="1800" dirty="0"/>
              <a:t>Privilege Escalation (TA0029) - The adversary is trying to gain higher-level permissions.</a:t>
            </a:r>
          </a:p>
          <a:p>
            <a:pPr>
              <a:lnSpc>
                <a:spcPct val="100000"/>
              </a:lnSpc>
              <a:spcAft>
                <a:spcPts val="1000"/>
              </a:spcAft>
            </a:pPr>
            <a:r>
              <a:rPr lang="en-US" sz="1800" dirty="0"/>
              <a:t>Defense Evasion (TA0030) -The adversary is trying to avoid being detected.</a:t>
            </a:r>
          </a:p>
          <a:p>
            <a:pPr>
              <a:lnSpc>
                <a:spcPct val="100000"/>
              </a:lnSpc>
              <a:spcAft>
                <a:spcPts val="1000"/>
              </a:spcAft>
            </a:pPr>
            <a:r>
              <a:rPr lang="en-US" sz="1800" dirty="0"/>
              <a:t>Credential Access (TA0031) - The adversary is trying to steal account names and passwords.</a:t>
            </a:r>
          </a:p>
        </p:txBody>
      </p:sp>
    </p:spTree>
    <p:extLst>
      <p:ext uri="{BB962C8B-B14F-4D97-AF65-F5344CB8AC3E}">
        <p14:creationId xmlns:p14="http://schemas.microsoft.com/office/powerpoint/2010/main" val="1266678229"/>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Enterprise Techniques (</a:t>
            </a:r>
            <a:r>
              <a:rPr lang="en-US" dirty="0" err="1"/>
              <a:t>Cont</a:t>
            </a:r>
            <a:r>
              <a:rPr lang="en-US" dirty="0"/>
              <a:t>)</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5" y="1194974"/>
            <a:ext cx="10624579" cy="502447"/>
          </a:xfrm>
        </p:spPr>
        <p:txBody>
          <a:bodyPr/>
          <a:lstStyle/>
          <a:p>
            <a:pPr>
              <a:lnSpc>
                <a:spcPct val="100000"/>
              </a:lnSpc>
              <a:spcAft>
                <a:spcPts val="1000"/>
              </a:spcAft>
            </a:pPr>
            <a:r>
              <a:rPr lang="en-US" sz="1800" dirty="0"/>
              <a:t>Discovery (TA0032) - The adversary is trying to figure out your environment.</a:t>
            </a:r>
          </a:p>
          <a:p>
            <a:pPr>
              <a:lnSpc>
                <a:spcPct val="100000"/>
              </a:lnSpc>
              <a:spcAft>
                <a:spcPts val="1000"/>
              </a:spcAft>
            </a:pPr>
            <a:r>
              <a:rPr lang="en-US" sz="1800" dirty="0"/>
              <a:t>Lateral Movement (TA0033) - The adversary is trying to move through your environment.</a:t>
            </a:r>
          </a:p>
          <a:p>
            <a:pPr>
              <a:lnSpc>
                <a:spcPct val="100000"/>
              </a:lnSpc>
              <a:spcAft>
                <a:spcPts val="1000"/>
              </a:spcAft>
            </a:pPr>
            <a:r>
              <a:rPr lang="en-US" sz="1800" dirty="0"/>
              <a:t>Collection (TA0035) - The adversary is trying to gather data of interest to their goal.</a:t>
            </a:r>
          </a:p>
          <a:p>
            <a:pPr>
              <a:lnSpc>
                <a:spcPct val="100000"/>
              </a:lnSpc>
              <a:spcAft>
                <a:spcPts val="1000"/>
              </a:spcAft>
            </a:pPr>
            <a:r>
              <a:rPr lang="en-US" sz="1800" dirty="0"/>
              <a:t>Command and Control (TA0037) - The adversary is trying to communicate with compromised systems to control them.</a:t>
            </a:r>
          </a:p>
          <a:p>
            <a:pPr>
              <a:lnSpc>
                <a:spcPct val="100000"/>
              </a:lnSpc>
              <a:spcAft>
                <a:spcPts val="1000"/>
              </a:spcAft>
            </a:pPr>
            <a:r>
              <a:rPr lang="en-US" sz="1800" dirty="0"/>
              <a:t>Exfiltration (TA0036) - The adversary is trying to steal data.</a:t>
            </a:r>
          </a:p>
          <a:p>
            <a:pPr>
              <a:lnSpc>
                <a:spcPct val="100000"/>
              </a:lnSpc>
              <a:spcAft>
                <a:spcPts val="1000"/>
              </a:spcAft>
            </a:pPr>
            <a:r>
              <a:rPr lang="en-US" sz="1800" dirty="0"/>
              <a:t>Impact (TA0034) - The adversary is trying to manipulate, interrupt, or destroy your systems and data.</a:t>
            </a:r>
          </a:p>
          <a:p>
            <a:pPr>
              <a:lnSpc>
                <a:spcPct val="100000"/>
              </a:lnSpc>
              <a:spcAft>
                <a:spcPts val="1000"/>
              </a:spcAft>
            </a:pPr>
            <a:r>
              <a:rPr lang="en-US" sz="1800" dirty="0"/>
              <a:t>Network Effects (TA0038) - The adversary is trying to intercept or manipulate network traffic to or from a device.</a:t>
            </a:r>
          </a:p>
          <a:p>
            <a:pPr>
              <a:lnSpc>
                <a:spcPct val="100000"/>
              </a:lnSpc>
              <a:spcAft>
                <a:spcPts val="1000"/>
              </a:spcAft>
            </a:pPr>
            <a:r>
              <a:rPr lang="en-US" sz="1800" dirty="0"/>
              <a:t>Remote Service Effects (TA0039) - The adversary is trying to control or monitor the device using remote services. </a:t>
            </a:r>
          </a:p>
        </p:txBody>
      </p:sp>
    </p:spTree>
    <p:extLst>
      <p:ext uri="{BB962C8B-B14F-4D97-AF65-F5344CB8AC3E}">
        <p14:creationId xmlns:p14="http://schemas.microsoft.com/office/powerpoint/2010/main" val="3298353909"/>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Mitigations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5" y="1194974"/>
            <a:ext cx="10624579" cy="502447"/>
          </a:xfrm>
        </p:spPr>
        <p:txBody>
          <a:bodyPr/>
          <a:lstStyle/>
          <a:p>
            <a:pPr>
              <a:lnSpc>
                <a:spcPct val="100000"/>
              </a:lnSpc>
              <a:spcAft>
                <a:spcPts val="1000"/>
              </a:spcAft>
            </a:pPr>
            <a:r>
              <a:rPr lang="en-US" sz="1800" dirty="0"/>
              <a:t>Mitigations are defined and attached to the various techniques and sub-techniques.</a:t>
            </a:r>
          </a:p>
        </p:txBody>
      </p:sp>
      <p:pic>
        <p:nvPicPr>
          <p:cNvPr id="4" name="Picture 3">
            <a:extLst>
              <a:ext uri="{FF2B5EF4-FFF2-40B4-BE49-F238E27FC236}">
                <a16:creationId xmlns:a16="http://schemas.microsoft.com/office/drawing/2014/main" id="{ECC4CF7D-A354-42BE-BD64-40540D1D1A33}"/>
              </a:ext>
            </a:extLst>
          </p:cNvPr>
          <p:cNvPicPr>
            <a:picLocks noChangeAspect="1"/>
          </p:cNvPicPr>
          <p:nvPr/>
        </p:nvPicPr>
        <p:blipFill>
          <a:blip r:embed="rId3"/>
          <a:stretch>
            <a:fillRect/>
          </a:stretch>
        </p:blipFill>
        <p:spPr>
          <a:xfrm>
            <a:off x="1595179" y="1911790"/>
            <a:ext cx="8475577" cy="3659719"/>
          </a:xfrm>
          <a:prstGeom prst="rect">
            <a:avLst/>
          </a:prstGeom>
        </p:spPr>
      </p:pic>
    </p:spTree>
    <p:extLst>
      <p:ext uri="{BB962C8B-B14F-4D97-AF65-F5344CB8AC3E}">
        <p14:creationId xmlns:p14="http://schemas.microsoft.com/office/powerpoint/2010/main" val="2552284415"/>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4984" y="2579750"/>
            <a:ext cx="4161390" cy="553982"/>
          </a:xfrm>
        </p:spPr>
        <p:txBody>
          <a:bodyPr/>
          <a:lstStyle/>
          <a:p>
            <a:r>
              <a:rPr lang="en-US" dirty="0"/>
              <a:t>Question…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5765" y="3535511"/>
            <a:ext cx="4161244" cy="1661993"/>
          </a:xfrm>
        </p:spPr>
        <p:txBody>
          <a:bodyPr/>
          <a:lstStyle/>
          <a:p>
            <a:r>
              <a:rPr lang="en-US" dirty="0"/>
              <a:t>Where are places where MITRE Attack Framework is referenced across Microsoft?</a:t>
            </a:r>
          </a:p>
          <a:p>
            <a:endParaRPr lang="en-US" dirty="0"/>
          </a:p>
          <a:p>
            <a:endParaRPr lang="en-US" dirty="0"/>
          </a:p>
        </p:txBody>
      </p:sp>
      <p:grpSp>
        <p:nvGrpSpPr>
          <p:cNvPr id="85" name="Group 84">
            <a:extLst>
              <a:ext uri="{FF2B5EF4-FFF2-40B4-BE49-F238E27FC236}">
                <a16:creationId xmlns:a16="http://schemas.microsoft.com/office/drawing/2014/main" id="{4C9C32A9-34B3-4EE1-9676-AB2377E09779}"/>
              </a:ext>
            </a:extLst>
          </p:cNvPr>
          <p:cNvGrpSpPr/>
          <p:nvPr/>
        </p:nvGrpSpPr>
        <p:grpSpPr>
          <a:xfrm>
            <a:off x="6822592" y="1060351"/>
            <a:ext cx="4568003" cy="4552594"/>
            <a:chOff x="4619625" y="1828800"/>
            <a:chExt cx="1882776" cy="1876425"/>
          </a:xfrm>
        </p:grpSpPr>
        <p:sp>
          <p:nvSpPr>
            <p:cNvPr id="86" name="Line 410">
              <a:extLst>
                <a:ext uri="{FF2B5EF4-FFF2-40B4-BE49-F238E27FC236}">
                  <a16:creationId xmlns:a16="http://schemas.microsoft.com/office/drawing/2014/main" id="{99B41B36-482E-4206-A200-E2A08CEB17A4}"/>
                </a:ext>
              </a:extLst>
            </p:cNvPr>
            <p:cNvSpPr>
              <a:spLocks noChangeShapeType="1"/>
            </p:cNvSpPr>
            <p:nvPr/>
          </p:nvSpPr>
          <p:spPr bwMode="auto">
            <a:xfrm flipH="1" flipV="1">
              <a:off x="4964113" y="2908300"/>
              <a:ext cx="481013" cy="5127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7" name="Line 411">
              <a:extLst>
                <a:ext uri="{FF2B5EF4-FFF2-40B4-BE49-F238E27FC236}">
                  <a16:creationId xmlns:a16="http://schemas.microsoft.com/office/drawing/2014/main" id="{D00A0915-C57E-482D-AD62-51AF4E342593}"/>
                </a:ext>
              </a:extLst>
            </p:cNvPr>
            <p:cNvSpPr>
              <a:spLocks noChangeShapeType="1"/>
            </p:cNvSpPr>
            <p:nvPr/>
          </p:nvSpPr>
          <p:spPr bwMode="auto">
            <a:xfrm flipH="1">
              <a:off x="5280025" y="2111375"/>
              <a:ext cx="539750" cy="3476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8" name="Line 412">
              <a:extLst>
                <a:ext uri="{FF2B5EF4-FFF2-40B4-BE49-F238E27FC236}">
                  <a16:creationId xmlns:a16="http://schemas.microsoft.com/office/drawing/2014/main" id="{C2EBB12A-DEF6-45FC-893E-757802743017}"/>
                </a:ext>
              </a:extLst>
            </p:cNvPr>
            <p:cNvSpPr>
              <a:spLocks noChangeShapeType="1"/>
            </p:cNvSpPr>
            <p:nvPr/>
          </p:nvSpPr>
          <p:spPr bwMode="auto">
            <a:xfrm flipV="1">
              <a:off x="5448300" y="2722562"/>
              <a:ext cx="769938" cy="6985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9" name="Line 413">
              <a:extLst>
                <a:ext uri="{FF2B5EF4-FFF2-40B4-BE49-F238E27FC236}">
                  <a16:creationId xmlns:a16="http://schemas.microsoft.com/office/drawing/2014/main" id="{3ECF3F10-8F39-4AD1-8517-AC0E2C98A1F5}"/>
                </a:ext>
              </a:extLst>
            </p:cNvPr>
            <p:cNvSpPr>
              <a:spLocks noChangeShapeType="1"/>
            </p:cNvSpPr>
            <p:nvPr/>
          </p:nvSpPr>
          <p:spPr bwMode="auto">
            <a:xfrm>
              <a:off x="5819775" y="2111375"/>
              <a:ext cx="398463" cy="6096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0" name="Freeform 414">
              <a:extLst>
                <a:ext uri="{FF2B5EF4-FFF2-40B4-BE49-F238E27FC236}">
                  <a16:creationId xmlns:a16="http://schemas.microsoft.com/office/drawing/2014/main" id="{B7660BA5-A0C7-43A9-8BAA-205CE30164A6}"/>
                </a:ext>
              </a:extLst>
            </p:cNvPr>
            <p:cNvSpPr>
              <a:spLocks/>
            </p:cNvSpPr>
            <p:nvPr/>
          </p:nvSpPr>
          <p:spPr bwMode="auto">
            <a:xfrm>
              <a:off x="5935663" y="2436812"/>
              <a:ext cx="566738" cy="568325"/>
            </a:xfrm>
            <a:custGeom>
              <a:avLst/>
              <a:gdLst>
                <a:gd name="T0" fmla="*/ 63 w 351"/>
                <a:gd name="T1" fmla="*/ 288 h 351"/>
                <a:gd name="T2" fmla="*/ 288 w 351"/>
                <a:gd name="T3" fmla="*/ 288 h 351"/>
                <a:gd name="T4" fmla="*/ 288 w 351"/>
                <a:gd name="T5" fmla="*/ 63 h 351"/>
                <a:gd name="T6" fmla="*/ 63 w 351"/>
                <a:gd name="T7" fmla="*/ 63 h 351"/>
                <a:gd name="T8" fmla="*/ 63 w 351"/>
                <a:gd name="T9" fmla="*/ 288 h 351"/>
              </a:gdLst>
              <a:ahLst/>
              <a:cxnLst>
                <a:cxn ang="0">
                  <a:pos x="T0" y="T1"/>
                </a:cxn>
                <a:cxn ang="0">
                  <a:pos x="T2" y="T3"/>
                </a:cxn>
                <a:cxn ang="0">
                  <a:pos x="T4" y="T5"/>
                </a:cxn>
                <a:cxn ang="0">
                  <a:pos x="T6" y="T7"/>
                </a:cxn>
                <a:cxn ang="0">
                  <a:pos x="T8" y="T9"/>
                </a:cxn>
              </a:cxnLst>
              <a:rect l="0" t="0" r="r" b="b"/>
              <a:pathLst>
                <a:path w="351" h="351">
                  <a:moveTo>
                    <a:pt x="63" y="288"/>
                  </a:moveTo>
                  <a:cubicBezTo>
                    <a:pt x="125" y="351"/>
                    <a:pt x="226" y="351"/>
                    <a:pt x="288" y="288"/>
                  </a:cubicBezTo>
                  <a:cubicBezTo>
                    <a:pt x="351" y="226"/>
                    <a:pt x="351" y="125"/>
                    <a:pt x="288" y="63"/>
                  </a:cubicBezTo>
                  <a:cubicBezTo>
                    <a:pt x="226" y="0"/>
                    <a:pt x="125" y="0"/>
                    <a:pt x="63" y="63"/>
                  </a:cubicBezTo>
                  <a:cubicBezTo>
                    <a:pt x="0" y="125"/>
                    <a:pt x="0" y="226"/>
                    <a:pt x="63"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1" name="Freeform 415">
              <a:extLst>
                <a:ext uri="{FF2B5EF4-FFF2-40B4-BE49-F238E27FC236}">
                  <a16:creationId xmlns:a16="http://schemas.microsoft.com/office/drawing/2014/main" id="{E937DC75-36A4-426E-856E-19D8BA38525F}"/>
                </a:ext>
              </a:extLst>
            </p:cNvPr>
            <p:cNvSpPr>
              <a:spLocks/>
            </p:cNvSpPr>
            <p:nvPr/>
          </p:nvSpPr>
          <p:spPr bwMode="auto">
            <a:xfrm>
              <a:off x="5537200" y="1828800"/>
              <a:ext cx="566738" cy="566738"/>
            </a:xfrm>
            <a:custGeom>
              <a:avLst/>
              <a:gdLst>
                <a:gd name="T0" fmla="*/ 62 w 350"/>
                <a:gd name="T1" fmla="*/ 287 h 350"/>
                <a:gd name="T2" fmla="*/ 287 w 350"/>
                <a:gd name="T3" fmla="*/ 287 h 350"/>
                <a:gd name="T4" fmla="*/ 287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4" y="350"/>
                    <a:pt x="225" y="350"/>
                    <a:pt x="287" y="287"/>
                  </a:cubicBezTo>
                  <a:cubicBezTo>
                    <a:pt x="350" y="225"/>
                    <a:pt x="350" y="124"/>
                    <a:pt x="287" y="62"/>
                  </a:cubicBezTo>
                  <a:cubicBezTo>
                    <a:pt x="225" y="0"/>
                    <a:pt x="124" y="0"/>
                    <a:pt x="62" y="62"/>
                  </a:cubicBezTo>
                  <a:cubicBezTo>
                    <a:pt x="0" y="124"/>
                    <a:pt x="0" y="225"/>
                    <a:pt x="62" y="287"/>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2" name="Freeform 416">
              <a:extLst>
                <a:ext uri="{FF2B5EF4-FFF2-40B4-BE49-F238E27FC236}">
                  <a16:creationId xmlns:a16="http://schemas.microsoft.com/office/drawing/2014/main" id="{F848879F-9285-492C-9E10-9AAECB1E3A0F}"/>
                </a:ext>
              </a:extLst>
            </p:cNvPr>
            <p:cNvSpPr>
              <a:spLocks/>
            </p:cNvSpPr>
            <p:nvPr/>
          </p:nvSpPr>
          <p:spPr bwMode="auto">
            <a:xfrm>
              <a:off x="4619625" y="1992312"/>
              <a:ext cx="803275" cy="1041400"/>
            </a:xfrm>
            <a:custGeom>
              <a:avLst/>
              <a:gdLst>
                <a:gd name="T0" fmla="*/ 506 w 506"/>
                <a:gd name="T1" fmla="*/ 656 h 656"/>
                <a:gd name="T2" fmla="*/ 0 w 506"/>
                <a:gd name="T3" fmla="*/ 656 h 656"/>
                <a:gd name="T4" fmla="*/ 0 w 506"/>
                <a:gd name="T5" fmla="*/ 149 h 656"/>
                <a:gd name="T6" fmla="*/ 159 w 506"/>
                <a:gd name="T7" fmla="*/ 0 h 656"/>
                <a:gd name="T8" fmla="*/ 506 w 506"/>
                <a:gd name="T9" fmla="*/ 0 h 656"/>
                <a:gd name="T10" fmla="*/ 506 w 506"/>
                <a:gd name="T11" fmla="*/ 656 h 656"/>
              </a:gdLst>
              <a:ahLst/>
              <a:cxnLst>
                <a:cxn ang="0">
                  <a:pos x="T0" y="T1"/>
                </a:cxn>
                <a:cxn ang="0">
                  <a:pos x="T2" y="T3"/>
                </a:cxn>
                <a:cxn ang="0">
                  <a:pos x="T4" y="T5"/>
                </a:cxn>
                <a:cxn ang="0">
                  <a:pos x="T6" y="T7"/>
                </a:cxn>
                <a:cxn ang="0">
                  <a:pos x="T8" y="T9"/>
                </a:cxn>
                <a:cxn ang="0">
                  <a:pos x="T10" y="T11"/>
                </a:cxn>
              </a:cxnLst>
              <a:rect l="0" t="0" r="r" b="b"/>
              <a:pathLst>
                <a:path w="506" h="656">
                  <a:moveTo>
                    <a:pt x="506" y="656"/>
                  </a:moveTo>
                  <a:lnTo>
                    <a:pt x="0" y="656"/>
                  </a:lnTo>
                  <a:lnTo>
                    <a:pt x="0" y="149"/>
                  </a:lnTo>
                  <a:lnTo>
                    <a:pt x="159" y="0"/>
                  </a:lnTo>
                  <a:lnTo>
                    <a:pt x="506" y="0"/>
                  </a:lnTo>
                  <a:lnTo>
                    <a:pt x="506" y="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3" name="Freeform 417">
              <a:extLst>
                <a:ext uri="{FF2B5EF4-FFF2-40B4-BE49-F238E27FC236}">
                  <a16:creationId xmlns:a16="http://schemas.microsoft.com/office/drawing/2014/main" id="{F3FD086D-C029-49E4-9F99-AB7F2BF7FC11}"/>
                </a:ext>
              </a:extLst>
            </p:cNvPr>
            <p:cNvSpPr>
              <a:spLocks/>
            </p:cNvSpPr>
            <p:nvPr/>
          </p:nvSpPr>
          <p:spPr bwMode="auto">
            <a:xfrm>
              <a:off x="4619625" y="1992312"/>
              <a:ext cx="252413" cy="236538"/>
            </a:xfrm>
            <a:custGeom>
              <a:avLst/>
              <a:gdLst>
                <a:gd name="T0" fmla="*/ 159 w 159"/>
                <a:gd name="T1" fmla="*/ 149 h 149"/>
                <a:gd name="T2" fmla="*/ 0 w 159"/>
                <a:gd name="T3" fmla="*/ 149 h 149"/>
                <a:gd name="T4" fmla="*/ 159 w 159"/>
                <a:gd name="T5" fmla="*/ 0 h 149"/>
                <a:gd name="T6" fmla="*/ 159 w 159"/>
                <a:gd name="T7" fmla="*/ 149 h 149"/>
              </a:gdLst>
              <a:ahLst/>
              <a:cxnLst>
                <a:cxn ang="0">
                  <a:pos x="T0" y="T1"/>
                </a:cxn>
                <a:cxn ang="0">
                  <a:pos x="T2" y="T3"/>
                </a:cxn>
                <a:cxn ang="0">
                  <a:pos x="T4" y="T5"/>
                </a:cxn>
                <a:cxn ang="0">
                  <a:pos x="T6" y="T7"/>
                </a:cxn>
              </a:cxnLst>
              <a:rect l="0" t="0" r="r" b="b"/>
              <a:pathLst>
                <a:path w="159" h="149">
                  <a:moveTo>
                    <a:pt x="159" y="149"/>
                  </a:moveTo>
                  <a:lnTo>
                    <a:pt x="0" y="149"/>
                  </a:lnTo>
                  <a:lnTo>
                    <a:pt x="159" y="0"/>
                  </a:lnTo>
                  <a:lnTo>
                    <a:pt x="159" y="149"/>
                  </a:lnTo>
                  <a:close/>
                </a:path>
              </a:pathLst>
            </a:custGeom>
            <a:solidFill>
              <a:srgbClr val="D3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4" name="Rectangle 418">
              <a:extLst>
                <a:ext uri="{FF2B5EF4-FFF2-40B4-BE49-F238E27FC236}">
                  <a16:creationId xmlns:a16="http://schemas.microsoft.com/office/drawing/2014/main" id="{328C556D-FF82-4D5B-85FA-3EDE68F28DC1}"/>
                </a:ext>
              </a:extLst>
            </p:cNvPr>
            <p:cNvSpPr>
              <a:spLocks noChangeArrowheads="1"/>
            </p:cNvSpPr>
            <p:nvPr/>
          </p:nvSpPr>
          <p:spPr bwMode="auto">
            <a:xfrm>
              <a:off x="4733925" y="232886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5" name="Rectangle 419">
              <a:extLst>
                <a:ext uri="{FF2B5EF4-FFF2-40B4-BE49-F238E27FC236}">
                  <a16:creationId xmlns:a16="http://schemas.microsoft.com/office/drawing/2014/main" id="{3BEA3C1F-3EB5-4FDE-B535-80C59904B2B2}"/>
                </a:ext>
              </a:extLst>
            </p:cNvPr>
            <p:cNvSpPr>
              <a:spLocks noChangeArrowheads="1"/>
            </p:cNvSpPr>
            <p:nvPr/>
          </p:nvSpPr>
          <p:spPr bwMode="auto">
            <a:xfrm>
              <a:off x="4733925" y="2432050"/>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6" name="Rectangle 420">
              <a:extLst>
                <a:ext uri="{FF2B5EF4-FFF2-40B4-BE49-F238E27FC236}">
                  <a16:creationId xmlns:a16="http://schemas.microsoft.com/office/drawing/2014/main" id="{16961D26-D7D1-434B-A75A-55DB5FBAF0C5}"/>
                </a:ext>
              </a:extLst>
            </p:cNvPr>
            <p:cNvSpPr>
              <a:spLocks noChangeArrowheads="1"/>
            </p:cNvSpPr>
            <p:nvPr/>
          </p:nvSpPr>
          <p:spPr bwMode="auto">
            <a:xfrm>
              <a:off x="4733925" y="2535237"/>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7" name="Rectangle 421">
              <a:extLst>
                <a:ext uri="{FF2B5EF4-FFF2-40B4-BE49-F238E27FC236}">
                  <a16:creationId xmlns:a16="http://schemas.microsoft.com/office/drawing/2014/main" id="{6361F4F4-D16D-47B5-8398-6C4497FB36E2}"/>
                </a:ext>
              </a:extLst>
            </p:cNvPr>
            <p:cNvSpPr>
              <a:spLocks noChangeArrowheads="1"/>
            </p:cNvSpPr>
            <p:nvPr/>
          </p:nvSpPr>
          <p:spPr bwMode="auto">
            <a:xfrm>
              <a:off x="4733925" y="264001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8" name="Rectangle 422">
              <a:extLst>
                <a:ext uri="{FF2B5EF4-FFF2-40B4-BE49-F238E27FC236}">
                  <a16:creationId xmlns:a16="http://schemas.microsoft.com/office/drawing/2014/main" id="{C49DFEE2-A329-47F8-BCEC-0C793835D3EB}"/>
                </a:ext>
              </a:extLst>
            </p:cNvPr>
            <p:cNvSpPr>
              <a:spLocks noChangeArrowheads="1"/>
            </p:cNvSpPr>
            <p:nvPr/>
          </p:nvSpPr>
          <p:spPr bwMode="auto">
            <a:xfrm>
              <a:off x="4733925" y="2740025"/>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9" name="Freeform 423">
              <a:extLst>
                <a:ext uri="{FF2B5EF4-FFF2-40B4-BE49-F238E27FC236}">
                  <a16:creationId xmlns:a16="http://schemas.microsoft.com/office/drawing/2014/main" id="{A5BC700D-4025-49BA-853A-AC343CF3C1E3}"/>
                </a:ext>
              </a:extLst>
            </p:cNvPr>
            <p:cNvSpPr>
              <a:spLocks/>
            </p:cNvSpPr>
            <p:nvPr/>
          </p:nvSpPr>
          <p:spPr bwMode="auto">
            <a:xfrm>
              <a:off x="4976813" y="2189162"/>
              <a:ext cx="566738" cy="566738"/>
            </a:xfrm>
            <a:custGeom>
              <a:avLst/>
              <a:gdLst>
                <a:gd name="T0" fmla="*/ 62 w 350"/>
                <a:gd name="T1" fmla="*/ 287 h 350"/>
                <a:gd name="T2" fmla="*/ 288 w 350"/>
                <a:gd name="T3" fmla="*/ 287 h 350"/>
                <a:gd name="T4" fmla="*/ 288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5" y="350"/>
                    <a:pt x="225" y="350"/>
                    <a:pt x="288" y="287"/>
                  </a:cubicBezTo>
                  <a:cubicBezTo>
                    <a:pt x="350" y="225"/>
                    <a:pt x="350" y="124"/>
                    <a:pt x="288" y="62"/>
                  </a:cubicBezTo>
                  <a:cubicBezTo>
                    <a:pt x="225" y="0"/>
                    <a:pt x="125" y="0"/>
                    <a:pt x="62" y="62"/>
                  </a:cubicBezTo>
                  <a:cubicBezTo>
                    <a:pt x="0" y="124"/>
                    <a:pt x="0" y="225"/>
                    <a:pt x="62" y="28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0" name="Rectangle 424">
              <a:extLst>
                <a:ext uri="{FF2B5EF4-FFF2-40B4-BE49-F238E27FC236}">
                  <a16:creationId xmlns:a16="http://schemas.microsoft.com/office/drawing/2014/main" id="{1B1717D7-ED7A-4748-8683-3FBE286040ED}"/>
                </a:ext>
              </a:extLst>
            </p:cNvPr>
            <p:cNvSpPr>
              <a:spLocks noChangeArrowheads="1"/>
            </p:cNvSpPr>
            <p:nvPr/>
          </p:nvSpPr>
          <p:spPr bwMode="auto">
            <a:xfrm>
              <a:off x="4629150" y="2287587"/>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1" name="Rectangle 425">
              <a:extLst>
                <a:ext uri="{FF2B5EF4-FFF2-40B4-BE49-F238E27FC236}">
                  <a16:creationId xmlns:a16="http://schemas.microsoft.com/office/drawing/2014/main" id="{299FE854-A402-4505-AA49-9B2647CAA55A}"/>
                </a:ext>
              </a:extLst>
            </p:cNvPr>
            <p:cNvSpPr>
              <a:spLocks noChangeArrowheads="1"/>
            </p:cNvSpPr>
            <p:nvPr/>
          </p:nvSpPr>
          <p:spPr bwMode="auto">
            <a:xfrm>
              <a:off x="4629150" y="2435225"/>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2" name="Rectangle 426">
              <a:extLst>
                <a:ext uri="{FF2B5EF4-FFF2-40B4-BE49-F238E27FC236}">
                  <a16:creationId xmlns:a16="http://schemas.microsoft.com/office/drawing/2014/main" id="{CEDCE140-A139-47BF-94F8-BE26C272B1F0}"/>
                </a:ext>
              </a:extLst>
            </p:cNvPr>
            <p:cNvSpPr>
              <a:spLocks noChangeArrowheads="1"/>
            </p:cNvSpPr>
            <p:nvPr/>
          </p:nvSpPr>
          <p:spPr bwMode="auto">
            <a:xfrm>
              <a:off x="4629150" y="2578100"/>
              <a:ext cx="819150" cy="77788"/>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3" name="Freeform 427">
              <a:extLst>
                <a:ext uri="{FF2B5EF4-FFF2-40B4-BE49-F238E27FC236}">
                  <a16:creationId xmlns:a16="http://schemas.microsoft.com/office/drawing/2014/main" id="{77869824-C7D2-4F07-AE99-3DD09DB93D1F}"/>
                </a:ext>
              </a:extLst>
            </p:cNvPr>
            <p:cNvSpPr>
              <a:spLocks noEditPoints="1"/>
            </p:cNvSpPr>
            <p:nvPr/>
          </p:nvSpPr>
          <p:spPr bwMode="auto">
            <a:xfrm>
              <a:off x="4938713" y="2147887"/>
              <a:ext cx="647700" cy="650875"/>
            </a:xfrm>
            <a:custGeom>
              <a:avLst/>
              <a:gdLst>
                <a:gd name="T0" fmla="*/ 401 w 401"/>
                <a:gd name="T1" fmla="*/ 373 h 402"/>
                <a:gd name="T2" fmla="*/ 341 w 401"/>
                <a:gd name="T3" fmla="*/ 313 h 402"/>
                <a:gd name="T4" fmla="*/ 327 w 401"/>
                <a:gd name="T5" fmla="*/ 71 h 402"/>
                <a:gd name="T6" fmla="*/ 71 w 401"/>
                <a:gd name="T7" fmla="*/ 71 h 402"/>
                <a:gd name="T8" fmla="*/ 71 w 401"/>
                <a:gd name="T9" fmla="*/ 328 h 402"/>
                <a:gd name="T10" fmla="*/ 312 w 401"/>
                <a:gd name="T11" fmla="*/ 342 h 402"/>
                <a:gd name="T12" fmla="*/ 372 w 401"/>
                <a:gd name="T13" fmla="*/ 402 h 402"/>
                <a:gd name="T14" fmla="*/ 401 w 401"/>
                <a:gd name="T15" fmla="*/ 373 h 402"/>
                <a:gd name="T16" fmla="*/ 98 w 401"/>
                <a:gd name="T17" fmla="*/ 301 h 402"/>
                <a:gd name="T18" fmla="*/ 98 w 401"/>
                <a:gd name="T19" fmla="*/ 98 h 402"/>
                <a:gd name="T20" fmla="*/ 300 w 401"/>
                <a:gd name="T21" fmla="*/ 98 h 402"/>
                <a:gd name="T22" fmla="*/ 300 w 401"/>
                <a:gd name="T23" fmla="*/ 301 h 402"/>
                <a:gd name="T24" fmla="*/ 98 w 401"/>
                <a:gd name="T25" fmla="*/ 30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02">
                  <a:moveTo>
                    <a:pt x="401" y="373"/>
                  </a:moveTo>
                  <a:cubicBezTo>
                    <a:pt x="341" y="313"/>
                    <a:pt x="341" y="313"/>
                    <a:pt x="341" y="313"/>
                  </a:cubicBezTo>
                  <a:cubicBezTo>
                    <a:pt x="398" y="241"/>
                    <a:pt x="393" y="137"/>
                    <a:pt x="327" y="71"/>
                  </a:cubicBezTo>
                  <a:cubicBezTo>
                    <a:pt x="256" y="0"/>
                    <a:pt x="142" y="0"/>
                    <a:pt x="71" y="71"/>
                  </a:cubicBezTo>
                  <a:cubicBezTo>
                    <a:pt x="0" y="142"/>
                    <a:pt x="0" y="257"/>
                    <a:pt x="71" y="328"/>
                  </a:cubicBezTo>
                  <a:cubicBezTo>
                    <a:pt x="137" y="394"/>
                    <a:pt x="241" y="398"/>
                    <a:pt x="312" y="342"/>
                  </a:cubicBezTo>
                  <a:cubicBezTo>
                    <a:pt x="372" y="402"/>
                    <a:pt x="372" y="402"/>
                    <a:pt x="372" y="402"/>
                  </a:cubicBezTo>
                  <a:lnTo>
                    <a:pt x="401" y="373"/>
                  </a:lnTo>
                  <a:close/>
                  <a:moveTo>
                    <a:pt x="98" y="301"/>
                  </a:moveTo>
                  <a:cubicBezTo>
                    <a:pt x="41" y="245"/>
                    <a:pt x="41" y="154"/>
                    <a:pt x="98" y="98"/>
                  </a:cubicBezTo>
                  <a:cubicBezTo>
                    <a:pt x="154" y="42"/>
                    <a:pt x="244" y="42"/>
                    <a:pt x="300" y="98"/>
                  </a:cubicBezTo>
                  <a:cubicBezTo>
                    <a:pt x="357" y="154"/>
                    <a:pt x="357" y="245"/>
                    <a:pt x="300" y="301"/>
                  </a:cubicBezTo>
                  <a:cubicBezTo>
                    <a:pt x="244" y="357"/>
                    <a:pt x="154" y="357"/>
                    <a:pt x="98" y="30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4" name="Freeform 428">
              <a:extLst>
                <a:ext uri="{FF2B5EF4-FFF2-40B4-BE49-F238E27FC236}">
                  <a16:creationId xmlns:a16="http://schemas.microsoft.com/office/drawing/2014/main" id="{F03DD5C7-8953-4208-9270-82D12C2280F1}"/>
                </a:ext>
              </a:extLst>
            </p:cNvPr>
            <p:cNvSpPr>
              <a:spLocks/>
            </p:cNvSpPr>
            <p:nvPr/>
          </p:nvSpPr>
          <p:spPr bwMode="auto">
            <a:xfrm>
              <a:off x="5483225" y="2695575"/>
              <a:ext cx="352425" cy="352425"/>
            </a:xfrm>
            <a:custGeom>
              <a:avLst/>
              <a:gdLst>
                <a:gd name="T0" fmla="*/ 171 w 218"/>
                <a:gd name="T1" fmla="*/ 213 h 217"/>
                <a:gd name="T2" fmla="*/ 214 w 218"/>
                <a:gd name="T3" fmla="*/ 170 h 217"/>
                <a:gd name="T4" fmla="*/ 214 w 218"/>
                <a:gd name="T5" fmla="*/ 157 h 217"/>
                <a:gd name="T6" fmla="*/ 61 w 218"/>
                <a:gd name="T7" fmla="*/ 4 h 217"/>
                <a:gd name="T8" fmla="*/ 47 w 218"/>
                <a:gd name="T9" fmla="*/ 4 h 217"/>
                <a:gd name="T10" fmla="*/ 4 w 218"/>
                <a:gd name="T11" fmla="*/ 47 h 217"/>
                <a:gd name="T12" fmla="*/ 4 w 218"/>
                <a:gd name="T13" fmla="*/ 60 h 217"/>
                <a:gd name="T14" fmla="*/ 157 w 218"/>
                <a:gd name="T15" fmla="*/ 213 h 217"/>
                <a:gd name="T16" fmla="*/ 171 w 218"/>
                <a:gd name="T17" fmla="*/ 2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17">
                  <a:moveTo>
                    <a:pt x="171" y="213"/>
                  </a:moveTo>
                  <a:cubicBezTo>
                    <a:pt x="214" y="170"/>
                    <a:pt x="214" y="170"/>
                    <a:pt x="214" y="170"/>
                  </a:cubicBezTo>
                  <a:cubicBezTo>
                    <a:pt x="218" y="167"/>
                    <a:pt x="218" y="161"/>
                    <a:pt x="214" y="157"/>
                  </a:cubicBezTo>
                  <a:cubicBezTo>
                    <a:pt x="61" y="4"/>
                    <a:pt x="61" y="4"/>
                    <a:pt x="61" y="4"/>
                  </a:cubicBezTo>
                  <a:cubicBezTo>
                    <a:pt x="57" y="0"/>
                    <a:pt x="51" y="0"/>
                    <a:pt x="47" y="4"/>
                  </a:cubicBezTo>
                  <a:cubicBezTo>
                    <a:pt x="4" y="47"/>
                    <a:pt x="4" y="47"/>
                    <a:pt x="4" y="47"/>
                  </a:cubicBezTo>
                  <a:cubicBezTo>
                    <a:pt x="0" y="51"/>
                    <a:pt x="0" y="56"/>
                    <a:pt x="4" y="60"/>
                  </a:cubicBezTo>
                  <a:cubicBezTo>
                    <a:pt x="157" y="213"/>
                    <a:pt x="157" y="213"/>
                    <a:pt x="157" y="213"/>
                  </a:cubicBezTo>
                  <a:cubicBezTo>
                    <a:pt x="161" y="217"/>
                    <a:pt x="167" y="217"/>
                    <a:pt x="171" y="21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5" name="Freeform 429">
              <a:extLst>
                <a:ext uri="{FF2B5EF4-FFF2-40B4-BE49-F238E27FC236}">
                  <a16:creationId xmlns:a16="http://schemas.microsoft.com/office/drawing/2014/main" id="{8982D286-7CA3-49C3-9398-7CF9C707BF8F}"/>
                </a:ext>
              </a:extLst>
            </p:cNvPr>
            <p:cNvSpPr>
              <a:spLocks/>
            </p:cNvSpPr>
            <p:nvPr/>
          </p:nvSpPr>
          <p:spPr bwMode="auto">
            <a:xfrm>
              <a:off x="5118100" y="2295525"/>
              <a:ext cx="133350" cy="133350"/>
            </a:xfrm>
            <a:custGeom>
              <a:avLst/>
              <a:gdLst>
                <a:gd name="T0" fmla="*/ 15 w 83"/>
                <a:gd name="T1" fmla="*/ 68 h 82"/>
                <a:gd name="T2" fmla="*/ 68 w 83"/>
                <a:gd name="T3" fmla="*/ 68 h 82"/>
                <a:gd name="T4" fmla="*/ 68 w 83"/>
                <a:gd name="T5" fmla="*/ 14 h 82"/>
                <a:gd name="T6" fmla="*/ 15 w 83"/>
                <a:gd name="T7" fmla="*/ 14 h 82"/>
                <a:gd name="T8" fmla="*/ 15 w 83"/>
                <a:gd name="T9" fmla="*/ 68 h 82"/>
              </a:gdLst>
              <a:ahLst/>
              <a:cxnLst>
                <a:cxn ang="0">
                  <a:pos x="T0" y="T1"/>
                </a:cxn>
                <a:cxn ang="0">
                  <a:pos x="T2" y="T3"/>
                </a:cxn>
                <a:cxn ang="0">
                  <a:pos x="T4" y="T5"/>
                </a:cxn>
                <a:cxn ang="0">
                  <a:pos x="T6" y="T7"/>
                </a:cxn>
                <a:cxn ang="0">
                  <a:pos x="T8" y="T9"/>
                </a:cxn>
              </a:cxnLst>
              <a:rect l="0" t="0" r="r" b="b"/>
              <a:pathLst>
                <a:path w="83" h="82">
                  <a:moveTo>
                    <a:pt x="15" y="68"/>
                  </a:moveTo>
                  <a:cubicBezTo>
                    <a:pt x="30" y="82"/>
                    <a:pt x="54" y="82"/>
                    <a:pt x="68" y="68"/>
                  </a:cubicBezTo>
                  <a:cubicBezTo>
                    <a:pt x="83" y="53"/>
                    <a:pt x="83" y="29"/>
                    <a:pt x="68" y="14"/>
                  </a:cubicBezTo>
                  <a:cubicBezTo>
                    <a:pt x="54" y="0"/>
                    <a:pt x="30" y="0"/>
                    <a:pt x="15" y="14"/>
                  </a:cubicBezTo>
                  <a:cubicBezTo>
                    <a:pt x="0" y="29"/>
                    <a:pt x="0" y="53"/>
                    <a:pt x="15" y="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6" name="Freeform 430">
              <a:extLst>
                <a:ext uri="{FF2B5EF4-FFF2-40B4-BE49-F238E27FC236}">
                  <a16:creationId xmlns:a16="http://schemas.microsoft.com/office/drawing/2014/main" id="{309044C0-0D76-45FE-89C2-489F3E2B75E2}"/>
                </a:ext>
              </a:extLst>
            </p:cNvPr>
            <p:cNvSpPr>
              <a:spLocks/>
            </p:cNvSpPr>
            <p:nvPr/>
          </p:nvSpPr>
          <p:spPr bwMode="auto">
            <a:xfrm>
              <a:off x="5483225" y="2736850"/>
              <a:ext cx="352425" cy="311150"/>
            </a:xfrm>
            <a:custGeom>
              <a:avLst/>
              <a:gdLst>
                <a:gd name="T0" fmla="*/ 4 w 218"/>
                <a:gd name="T1" fmla="*/ 22 h 192"/>
                <a:gd name="T2" fmla="*/ 26 w 218"/>
                <a:gd name="T3" fmla="*/ 0 h 192"/>
                <a:gd name="T4" fmla="*/ 175 w 218"/>
                <a:gd name="T5" fmla="*/ 150 h 192"/>
                <a:gd name="T6" fmla="*/ 181 w 218"/>
                <a:gd name="T7" fmla="*/ 150 h 192"/>
                <a:gd name="T8" fmla="*/ 206 w 218"/>
                <a:gd name="T9" fmla="*/ 124 h 192"/>
                <a:gd name="T10" fmla="*/ 214 w 218"/>
                <a:gd name="T11" fmla="*/ 132 h 192"/>
                <a:gd name="T12" fmla="*/ 214 w 218"/>
                <a:gd name="T13" fmla="*/ 145 h 192"/>
                <a:gd name="T14" fmla="*/ 170 w 218"/>
                <a:gd name="T15" fmla="*/ 189 h 192"/>
                <a:gd name="T16" fmla="*/ 158 w 218"/>
                <a:gd name="T17" fmla="*/ 189 h 192"/>
                <a:gd name="T18" fmla="*/ 4 w 218"/>
                <a:gd name="T19" fmla="*/ 35 h 192"/>
                <a:gd name="T20" fmla="*/ 4 w 218"/>
                <a:gd name="T21"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4" y="22"/>
                  </a:moveTo>
                  <a:cubicBezTo>
                    <a:pt x="26" y="0"/>
                    <a:pt x="26" y="0"/>
                    <a:pt x="26" y="0"/>
                  </a:cubicBezTo>
                  <a:cubicBezTo>
                    <a:pt x="175" y="150"/>
                    <a:pt x="175" y="150"/>
                    <a:pt x="175" y="150"/>
                  </a:cubicBezTo>
                  <a:cubicBezTo>
                    <a:pt x="177" y="151"/>
                    <a:pt x="179" y="151"/>
                    <a:pt x="181" y="150"/>
                  </a:cubicBezTo>
                  <a:cubicBezTo>
                    <a:pt x="206" y="124"/>
                    <a:pt x="206" y="124"/>
                    <a:pt x="206" y="124"/>
                  </a:cubicBezTo>
                  <a:cubicBezTo>
                    <a:pt x="214" y="132"/>
                    <a:pt x="214" y="132"/>
                    <a:pt x="214" y="132"/>
                  </a:cubicBezTo>
                  <a:cubicBezTo>
                    <a:pt x="218" y="136"/>
                    <a:pt x="218" y="141"/>
                    <a:pt x="214" y="145"/>
                  </a:cubicBezTo>
                  <a:cubicBezTo>
                    <a:pt x="170" y="189"/>
                    <a:pt x="170" y="189"/>
                    <a:pt x="170" y="189"/>
                  </a:cubicBezTo>
                  <a:cubicBezTo>
                    <a:pt x="167" y="192"/>
                    <a:pt x="161" y="192"/>
                    <a:pt x="158" y="189"/>
                  </a:cubicBezTo>
                  <a:cubicBezTo>
                    <a:pt x="4" y="35"/>
                    <a:pt x="4" y="35"/>
                    <a:pt x="4" y="35"/>
                  </a:cubicBezTo>
                  <a:cubicBezTo>
                    <a:pt x="0" y="31"/>
                    <a:pt x="0" y="25"/>
                    <a:pt x="4" y="22"/>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7" name="Freeform 431">
              <a:extLst>
                <a:ext uri="{FF2B5EF4-FFF2-40B4-BE49-F238E27FC236}">
                  <a16:creationId xmlns:a16="http://schemas.microsoft.com/office/drawing/2014/main" id="{39164427-A194-4957-B58D-D794EB71867F}"/>
                </a:ext>
              </a:extLst>
            </p:cNvPr>
            <p:cNvSpPr>
              <a:spLocks/>
            </p:cNvSpPr>
            <p:nvPr/>
          </p:nvSpPr>
          <p:spPr bwMode="auto">
            <a:xfrm>
              <a:off x="5643563" y="2111375"/>
              <a:ext cx="307975" cy="185738"/>
            </a:xfrm>
            <a:custGeom>
              <a:avLst/>
              <a:gdLst>
                <a:gd name="T0" fmla="*/ 109 w 190"/>
                <a:gd name="T1" fmla="*/ 0 h 115"/>
                <a:gd name="T2" fmla="*/ 0 w 190"/>
                <a:gd name="T3" fmla="*/ 40 h 115"/>
                <a:gd name="T4" fmla="*/ 108 w 190"/>
                <a:gd name="T5" fmla="*/ 115 h 115"/>
                <a:gd name="T6" fmla="*/ 190 w 190"/>
                <a:gd name="T7" fmla="*/ 81 h 115"/>
                <a:gd name="T8" fmla="*/ 109 w 190"/>
                <a:gd name="T9" fmla="*/ 0 h 115"/>
              </a:gdLst>
              <a:ahLst/>
              <a:cxnLst>
                <a:cxn ang="0">
                  <a:pos x="T0" y="T1"/>
                </a:cxn>
                <a:cxn ang="0">
                  <a:pos x="T2" y="T3"/>
                </a:cxn>
                <a:cxn ang="0">
                  <a:pos x="T4" y="T5"/>
                </a:cxn>
                <a:cxn ang="0">
                  <a:pos x="T6" y="T7"/>
                </a:cxn>
                <a:cxn ang="0">
                  <a:pos x="T8" y="T9"/>
                </a:cxn>
              </a:cxnLst>
              <a:rect l="0" t="0" r="r" b="b"/>
              <a:pathLst>
                <a:path w="190" h="115">
                  <a:moveTo>
                    <a:pt x="109" y="0"/>
                  </a:moveTo>
                  <a:cubicBezTo>
                    <a:pt x="0" y="40"/>
                    <a:pt x="0" y="40"/>
                    <a:pt x="0" y="40"/>
                  </a:cubicBezTo>
                  <a:cubicBezTo>
                    <a:pt x="17" y="84"/>
                    <a:pt x="59" y="115"/>
                    <a:pt x="108" y="115"/>
                  </a:cubicBezTo>
                  <a:cubicBezTo>
                    <a:pt x="140" y="115"/>
                    <a:pt x="169" y="102"/>
                    <a:pt x="190" y="81"/>
                  </a:cubicBezTo>
                  <a:lnTo>
                    <a:pt x="109" y="0"/>
                  </a:lnTo>
                  <a:close/>
                </a:path>
              </a:pathLst>
            </a:custGeom>
            <a:solidFill>
              <a:srgbClr val="104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8" name="Freeform 432">
              <a:extLst>
                <a:ext uri="{FF2B5EF4-FFF2-40B4-BE49-F238E27FC236}">
                  <a16:creationId xmlns:a16="http://schemas.microsoft.com/office/drawing/2014/main" id="{391FCF2A-8FD3-4EA8-8FD5-20DD651D0C97}"/>
                </a:ext>
              </a:extLst>
            </p:cNvPr>
            <p:cNvSpPr>
              <a:spLocks/>
            </p:cNvSpPr>
            <p:nvPr/>
          </p:nvSpPr>
          <p:spPr bwMode="auto">
            <a:xfrm>
              <a:off x="5632450" y="1978025"/>
              <a:ext cx="187325" cy="133350"/>
            </a:xfrm>
            <a:custGeom>
              <a:avLst/>
              <a:gdLst>
                <a:gd name="T0" fmla="*/ 34 w 116"/>
                <a:gd name="T1" fmla="*/ 0 h 82"/>
                <a:gd name="T2" fmla="*/ 0 w 116"/>
                <a:gd name="T3" fmla="*/ 82 h 82"/>
                <a:gd name="T4" fmla="*/ 0 w 116"/>
                <a:gd name="T5" fmla="*/ 82 h 82"/>
                <a:gd name="T6" fmla="*/ 116 w 116"/>
                <a:gd name="T7" fmla="*/ 82 h 82"/>
                <a:gd name="T8" fmla="*/ 34 w 116"/>
                <a:gd name="T9" fmla="*/ 0 h 82"/>
              </a:gdLst>
              <a:ahLst/>
              <a:cxnLst>
                <a:cxn ang="0">
                  <a:pos x="T0" y="T1"/>
                </a:cxn>
                <a:cxn ang="0">
                  <a:pos x="T2" y="T3"/>
                </a:cxn>
                <a:cxn ang="0">
                  <a:pos x="T4" y="T5"/>
                </a:cxn>
                <a:cxn ang="0">
                  <a:pos x="T6" y="T7"/>
                </a:cxn>
                <a:cxn ang="0">
                  <a:pos x="T8" y="T9"/>
                </a:cxn>
              </a:cxnLst>
              <a:rect l="0" t="0" r="r" b="b"/>
              <a:pathLst>
                <a:path w="116" h="82">
                  <a:moveTo>
                    <a:pt x="34" y="0"/>
                  </a:moveTo>
                  <a:cubicBezTo>
                    <a:pt x="13" y="21"/>
                    <a:pt x="0" y="50"/>
                    <a:pt x="0" y="82"/>
                  </a:cubicBezTo>
                  <a:cubicBezTo>
                    <a:pt x="0" y="82"/>
                    <a:pt x="0" y="82"/>
                    <a:pt x="0" y="82"/>
                  </a:cubicBezTo>
                  <a:cubicBezTo>
                    <a:pt x="116" y="82"/>
                    <a:pt x="116" y="82"/>
                    <a:pt x="116" y="82"/>
                  </a:cubicBezTo>
                  <a:lnTo>
                    <a:pt x="34" y="0"/>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9" name="Freeform 433">
              <a:extLst>
                <a:ext uri="{FF2B5EF4-FFF2-40B4-BE49-F238E27FC236}">
                  <a16:creationId xmlns:a16="http://schemas.microsoft.com/office/drawing/2014/main" id="{50EBE9DB-4C31-411D-9D81-485D93E9EA07}"/>
                </a:ext>
              </a:extLst>
            </p:cNvPr>
            <p:cNvSpPr>
              <a:spLocks/>
            </p:cNvSpPr>
            <p:nvPr/>
          </p:nvSpPr>
          <p:spPr bwMode="auto">
            <a:xfrm>
              <a:off x="5632450" y="2111375"/>
              <a:ext cx="187325" cy="65088"/>
            </a:xfrm>
            <a:custGeom>
              <a:avLst/>
              <a:gdLst>
                <a:gd name="T0" fmla="*/ 0 w 116"/>
                <a:gd name="T1" fmla="*/ 0 h 40"/>
                <a:gd name="T2" fmla="*/ 7 w 116"/>
                <a:gd name="T3" fmla="*/ 40 h 40"/>
                <a:gd name="T4" fmla="*/ 116 w 116"/>
                <a:gd name="T5" fmla="*/ 0 h 40"/>
                <a:gd name="T6" fmla="*/ 0 w 116"/>
                <a:gd name="T7" fmla="*/ 0 h 40"/>
              </a:gdLst>
              <a:ahLst/>
              <a:cxnLst>
                <a:cxn ang="0">
                  <a:pos x="T0" y="T1"/>
                </a:cxn>
                <a:cxn ang="0">
                  <a:pos x="T2" y="T3"/>
                </a:cxn>
                <a:cxn ang="0">
                  <a:pos x="T4" y="T5"/>
                </a:cxn>
                <a:cxn ang="0">
                  <a:pos x="T6" y="T7"/>
                </a:cxn>
              </a:cxnLst>
              <a:rect l="0" t="0" r="r" b="b"/>
              <a:pathLst>
                <a:path w="116" h="40">
                  <a:moveTo>
                    <a:pt x="0" y="0"/>
                  </a:moveTo>
                  <a:cubicBezTo>
                    <a:pt x="0" y="14"/>
                    <a:pt x="3" y="28"/>
                    <a:pt x="7" y="40"/>
                  </a:cubicBezTo>
                  <a:cubicBezTo>
                    <a:pt x="116" y="0"/>
                    <a:pt x="116" y="0"/>
                    <a:pt x="11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0" name="Freeform 434">
              <a:extLst>
                <a:ext uri="{FF2B5EF4-FFF2-40B4-BE49-F238E27FC236}">
                  <a16:creationId xmlns:a16="http://schemas.microsoft.com/office/drawing/2014/main" id="{C4E12542-5165-4D72-9B5C-3126BD7F1889}"/>
                </a:ext>
              </a:extLst>
            </p:cNvPr>
            <p:cNvSpPr>
              <a:spLocks/>
            </p:cNvSpPr>
            <p:nvPr/>
          </p:nvSpPr>
          <p:spPr bwMode="auto">
            <a:xfrm>
              <a:off x="5688013" y="1924050"/>
              <a:ext cx="317500" cy="319088"/>
            </a:xfrm>
            <a:custGeom>
              <a:avLst/>
              <a:gdLst>
                <a:gd name="T0" fmla="*/ 163 w 197"/>
                <a:gd name="T1" fmla="*/ 197 h 197"/>
                <a:gd name="T2" fmla="*/ 197 w 197"/>
                <a:gd name="T3" fmla="*/ 116 h 197"/>
                <a:gd name="T4" fmla="*/ 81 w 197"/>
                <a:gd name="T5" fmla="*/ 0 h 197"/>
                <a:gd name="T6" fmla="*/ 0 w 197"/>
                <a:gd name="T7" fmla="*/ 34 h 197"/>
                <a:gd name="T8" fmla="*/ 82 w 197"/>
                <a:gd name="T9" fmla="*/ 116 h 197"/>
                <a:gd name="T10" fmla="*/ 163 w 197"/>
                <a:gd name="T11" fmla="*/ 197 h 197"/>
              </a:gdLst>
              <a:ahLst/>
              <a:cxnLst>
                <a:cxn ang="0">
                  <a:pos x="T0" y="T1"/>
                </a:cxn>
                <a:cxn ang="0">
                  <a:pos x="T2" y="T3"/>
                </a:cxn>
                <a:cxn ang="0">
                  <a:pos x="T4" y="T5"/>
                </a:cxn>
                <a:cxn ang="0">
                  <a:pos x="T6" y="T7"/>
                </a:cxn>
                <a:cxn ang="0">
                  <a:pos x="T8" y="T9"/>
                </a:cxn>
                <a:cxn ang="0">
                  <a:pos x="T10" y="T11"/>
                </a:cxn>
              </a:cxnLst>
              <a:rect l="0" t="0" r="r" b="b"/>
              <a:pathLst>
                <a:path w="197" h="197">
                  <a:moveTo>
                    <a:pt x="163" y="197"/>
                  </a:moveTo>
                  <a:cubicBezTo>
                    <a:pt x="184" y="176"/>
                    <a:pt x="197" y="147"/>
                    <a:pt x="197" y="116"/>
                  </a:cubicBezTo>
                  <a:cubicBezTo>
                    <a:pt x="197" y="52"/>
                    <a:pt x="145" y="0"/>
                    <a:pt x="81" y="0"/>
                  </a:cubicBezTo>
                  <a:cubicBezTo>
                    <a:pt x="50" y="0"/>
                    <a:pt x="21" y="13"/>
                    <a:pt x="0" y="34"/>
                  </a:cubicBezTo>
                  <a:cubicBezTo>
                    <a:pt x="82" y="116"/>
                    <a:pt x="82" y="116"/>
                    <a:pt x="82" y="116"/>
                  </a:cubicBezTo>
                  <a:lnTo>
                    <a:pt x="163" y="197"/>
                  </a:lnTo>
                  <a:close/>
                </a:path>
              </a:pathLst>
            </a:custGeom>
            <a:solidFill>
              <a:srgbClr val="4B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1" name="Rectangle 435">
              <a:extLst>
                <a:ext uri="{FF2B5EF4-FFF2-40B4-BE49-F238E27FC236}">
                  <a16:creationId xmlns:a16="http://schemas.microsoft.com/office/drawing/2014/main" id="{6BEA8C22-57E4-4606-A33E-FE914C89F350}"/>
                </a:ext>
              </a:extLst>
            </p:cNvPr>
            <p:cNvSpPr>
              <a:spLocks noChangeArrowheads="1"/>
            </p:cNvSpPr>
            <p:nvPr/>
          </p:nvSpPr>
          <p:spPr bwMode="auto">
            <a:xfrm>
              <a:off x="6080125" y="2743200"/>
              <a:ext cx="69850" cy="96838"/>
            </a:xfrm>
            <a:prstGeom prst="rect">
              <a:avLst/>
            </a:prstGeom>
            <a:solidFill>
              <a:srgbClr val="4BC8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2" name="Rectangle 436">
              <a:extLst>
                <a:ext uri="{FF2B5EF4-FFF2-40B4-BE49-F238E27FC236}">
                  <a16:creationId xmlns:a16="http://schemas.microsoft.com/office/drawing/2014/main" id="{6F8AB57F-8196-4909-97E1-AC27C6C1A5CA}"/>
                </a:ext>
              </a:extLst>
            </p:cNvPr>
            <p:cNvSpPr>
              <a:spLocks noChangeArrowheads="1"/>
            </p:cNvSpPr>
            <p:nvPr/>
          </p:nvSpPr>
          <p:spPr bwMode="auto">
            <a:xfrm>
              <a:off x="6184900" y="2633662"/>
              <a:ext cx="68263" cy="206375"/>
            </a:xfrm>
            <a:prstGeom prst="rect">
              <a:avLst/>
            </a:prstGeom>
            <a:solidFill>
              <a:srgbClr val="489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3" name="Rectangle 437">
              <a:extLst>
                <a:ext uri="{FF2B5EF4-FFF2-40B4-BE49-F238E27FC236}">
                  <a16:creationId xmlns:a16="http://schemas.microsoft.com/office/drawing/2014/main" id="{5DF34858-DEC5-4FED-8D61-69D6D2CFF087}"/>
                </a:ext>
              </a:extLst>
            </p:cNvPr>
            <p:cNvSpPr>
              <a:spLocks noChangeArrowheads="1"/>
            </p:cNvSpPr>
            <p:nvPr/>
          </p:nvSpPr>
          <p:spPr bwMode="auto">
            <a:xfrm>
              <a:off x="6288088" y="2543175"/>
              <a:ext cx="69850" cy="296863"/>
            </a:xfrm>
            <a:prstGeom prst="rect">
              <a:avLst/>
            </a:prstGeom>
            <a:solidFill>
              <a:srgbClr val="1049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4" name="Freeform 438">
              <a:extLst>
                <a:ext uri="{FF2B5EF4-FFF2-40B4-BE49-F238E27FC236}">
                  <a16:creationId xmlns:a16="http://schemas.microsoft.com/office/drawing/2014/main" id="{0D2A4FC3-04BD-4CCA-8AA1-F732DCED883C}"/>
                </a:ext>
              </a:extLst>
            </p:cNvPr>
            <p:cNvSpPr>
              <a:spLocks/>
            </p:cNvSpPr>
            <p:nvPr/>
          </p:nvSpPr>
          <p:spPr bwMode="auto">
            <a:xfrm>
              <a:off x="5160963" y="3138487"/>
              <a:ext cx="566738" cy="566738"/>
            </a:xfrm>
            <a:custGeom>
              <a:avLst/>
              <a:gdLst>
                <a:gd name="T0" fmla="*/ 62 w 350"/>
                <a:gd name="T1" fmla="*/ 288 h 350"/>
                <a:gd name="T2" fmla="*/ 288 w 350"/>
                <a:gd name="T3" fmla="*/ 288 h 350"/>
                <a:gd name="T4" fmla="*/ 288 w 350"/>
                <a:gd name="T5" fmla="*/ 62 h 350"/>
                <a:gd name="T6" fmla="*/ 62 w 350"/>
                <a:gd name="T7" fmla="*/ 62 h 350"/>
                <a:gd name="T8" fmla="*/ 62 w 350"/>
                <a:gd name="T9" fmla="*/ 288 h 350"/>
              </a:gdLst>
              <a:ahLst/>
              <a:cxnLst>
                <a:cxn ang="0">
                  <a:pos x="T0" y="T1"/>
                </a:cxn>
                <a:cxn ang="0">
                  <a:pos x="T2" y="T3"/>
                </a:cxn>
                <a:cxn ang="0">
                  <a:pos x="T4" y="T5"/>
                </a:cxn>
                <a:cxn ang="0">
                  <a:pos x="T6" y="T7"/>
                </a:cxn>
                <a:cxn ang="0">
                  <a:pos x="T8" y="T9"/>
                </a:cxn>
              </a:cxnLst>
              <a:rect l="0" t="0" r="r" b="b"/>
              <a:pathLst>
                <a:path w="350" h="350">
                  <a:moveTo>
                    <a:pt x="62" y="288"/>
                  </a:moveTo>
                  <a:cubicBezTo>
                    <a:pt x="125" y="350"/>
                    <a:pt x="226" y="350"/>
                    <a:pt x="288" y="288"/>
                  </a:cubicBezTo>
                  <a:cubicBezTo>
                    <a:pt x="350" y="226"/>
                    <a:pt x="350" y="125"/>
                    <a:pt x="288" y="62"/>
                  </a:cubicBezTo>
                  <a:cubicBezTo>
                    <a:pt x="226" y="0"/>
                    <a:pt x="125" y="0"/>
                    <a:pt x="62" y="62"/>
                  </a:cubicBezTo>
                  <a:cubicBezTo>
                    <a:pt x="0" y="125"/>
                    <a:pt x="0" y="226"/>
                    <a:pt x="62"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5" name="Rectangle 439">
              <a:extLst>
                <a:ext uri="{FF2B5EF4-FFF2-40B4-BE49-F238E27FC236}">
                  <a16:creationId xmlns:a16="http://schemas.microsoft.com/office/drawing/2014/main" id="{FCD36AD4-8343-4AE6-A468-2697CA580C13}"/>
                </a:ext>
              </a:extLst>
            </p:cNvPr>
            <p:cNvSpPr>
              <a:spLocks noChangeArrowheads="1"/>
            </p:cNvSpPr>
            <p:nvPr/>
          </p:nvSpPr>
          <p:spPr bwMode="auto">
            <a:xfrm>
              <a:off x="5302250" y="3495675"/>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6" name="Rectangle 440">
              <a:extLst>
                <a:ext uri="{FF2B5EF4-FFF2-40B4-BE49-F238E27FC236}">
                  <a16:creationId xmlns:a16="http://schemas.microsoft.com/office/drawing/2014/main" id="{188F2A0C-955C-489F-8D3E-4A687CB0FF46}"/>
                </a:ext>
              </a:extLst>
            </p:cNvPr>
            <p:cNvSpPr>
              <a:spLocks noChangeArrowheads="1"/>
            </p:cNvSpPr>
            <p:nvPr/>
          </p:nvSpPr>
          <p:spPr bwMode="auto">
            <a:xfrm>
              <a:off x="5302250" y="3435350"/>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7" name="Rectangle 441">
              <a:extLst>
                <a:ext uri="{FF2B5EF4-FFF2-40B4-BE49-F238E27FC236}">
                  <a16:creationId xmlns:a16="http://schemas.microsoft.com/office/drawing/2014/main" id="{DBADCFA6-4E0C-4ED7-BAC4-9E6D460B3635}"/>
                </a:ext>
              </a:extLst>
            </p:cNvPr>
            <p:cNvSpPr>
              <a:spLocks noChangeArrowheads="1"/>
            </p:cNvSpPr>
            <p:nvPr/>
          </p:nvSpPr>
          <p:spPr bwMode="auto">
            <a:xfrm>
              <a:off x="5302250" y="3316287"/>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8" name="Rectangle 442">
              <a:extLst>
                <a:ext uri="{FF2B5EF4-FFF2-40B4-BE49-F238E27FC236}">
                  <a16:creationId xmlns:a16="http://schemas.microsoft.com/office/drawing/2014/main" id="{9DF8EC42-A5B3-4474-9F16-6E030E59D0BF}"/>
                </a:ext>
              </a:extLst>
            </p:cNvPr>
            <p:cNvSpPr>
              <a:spLocks noChangeArrowheads="1"/>
            </p:cNvSpPr>
            <p:nvPr/>
          </p:nvSpPr>
          <p:spPr bwMode="auto">
            <a:xfrm>
              <a:off x="5302250" y="3376612"/>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9" name="Freeform 443">
              <a:extLst>
                <a:ext uri="{FF2B5EF4-FFF2-40B4-BE49-F238E27FC236}">
                  <a16:creationId xmlns:a16="http://schemas.microsoft.com/office/drawing/2014/main" id="{0F68C91E-E214-495E-8136-EA04727FD3BE}"/>
                </a:ext>
              </a:extLst>
            </p:cNvPr>
            <p:cNvSpPr>
              <a:spLocks/>
            </p:cNvSpPr>
            <p:nvPr/>
          </p:nvSpPr>
          <p:spPr bwMode="auto">
            <a:xfrm>
              <a:off x="5302250" y="3363912"/>
              <a:ext cx="269875" cy="133350"/>
            </a:xfrm>
            <a:custGeom>
              <a:avLst/>
              <a:gdLst>
                <a:gd name="T0" fmla="*/ 170 w 170"/>
                <a:gd name="T1" fmla="*/ 0 h 84"/>
                <a:gd name="T2" fmla="*/ 132 w 170"/>
                <a:gd name="T3" fmla="*/ 11 h 84"/>
                <a:gd name="T4" fmla="*/ 142 w 170"/>
                <a:gd name="T5" fmla="*/ 20 h 84"/>
                <a:gd name="T6" fmla="*/ 118 w 170"/>
                <a:gd name="T7" fmla="*/ 44 h 84"/>
                <a:gd name="T8" fmla="*/ 92 w 170"/>
                <a:gd name="T9" fmla="*/ 17 h 84"/>
                <a:gd name="T10" fmla="*/ 46 w 170"/>
                <a:gd name="T11" fmla="*/ 63 h 84"/>
                <a:gd name="T12" fmla="*/ 24 w 170"/>
                <a:gd name="T13" fmla="*/ 41 h 84"/>
                <a:gd name="T14" fmla="*/ 0 w 170"/>
                <a:gd name="T15" fmla="*/ 66 h 84"/>
                <a:gd name="T16" fmla="*/ 0 w 170"/>
                <a:gd name="T17" fmla="*/ 84 h 84"/>
                <a:gd name="T18" fmla="*/ 24 w 170"/>
                <a:gd name="T19" fmla="*/ 60 h 84"/>
                <a:gd name="T20" fmla="*/ 46 w 170"/>
                <a:gd name="T21" fmla="*/ 81 h 84"/>
                <a:gd name="T22" fmla="*/ 92 w 170"/>
                <a:gd name="T23" fmla="*/ 36 h 84"/>
                <a:gd name="T24" fmla="*/ 118 w 170"/>
                <a:gd name="T25" fmla="*/ 63 h 84"/>
                <a:gd name="T26" fmla="*/ 151 w 170"/>
                <a:gd name="T27" fmla="*/ 29 h 84"/>
                <a:gd name="T28" fmla="*/ 160 w 170"/>
                <a:gd name="T29" fmla="*/ 38 h 84"/>
                <a:gd name="T30" fmla="*/ 170 w 170"/>
                <a:gd name="T3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84">
                  <a:moveTo>
                    <a:pt x="170" y="0"/>
                  </a:moveTo>
                  <a:lnTo>
                    <a:pt x="132" y="11"/>
                  </a:lnTo>
                  <a:lnTo>
                    <a:pt x="142" y="20"/>
                  </a:lnTo>
                  <a:lnTo>
                    <a:pt x="118" y="44"/>
                  </a:lnTo>
                  <a:lnTo>
                    <a:pt x="92" y="17"/>
                  </a:lnTo>
                  <a:lnTo>
                    <a:pt x="46" y="63"/>
                  </a:lnTo>
                  <a:lnTo>
                    <a:pt x="24" y="41"/>
                  </a:lnTo>
                  <a:lnTo>
                    <a:pt x="0" y="66"/>
                  </a:lnTo>
                  <a:lnTo>
                    <a:pt x="0" y="84"/>
                  </a:lnTo>
                  <a:lnTo>
                    <a:pt x="24" y="60"/>
                  </a:lnTo>
                  <a:lnTo>
                    <a:pt x="46" y="81"/>
                  </a:lnTo>
                  <a:lnTo>
                    <a:pt x="92" y="36"/>
                  </a:lnTo>
                  <a:lnTo>
                    <a:pt x="118" y="63"/>
                  </a:lnTo>
                  <a:lnTo>
                    <a:pt x="151" y="29"/>
                  </a:lnTo>
                  <a:lnTo>
                    <a:pt x="160" y="38"/>
                  </a:lnTo>
                  <a:lnTo>
                    <a:pt x="170" y="0"/>
                  </a:lnTo>
                  <a:close/>
                </a:path>
              </a:pathLst>
            </a:custGeom>
            <a:solidFill>
              <a:srgbClr val="1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grpSp>
        <p:nvGrpSpPr>
          <p:cNvPr id="18" name="Group 17">
            <a:extLst>
              <a:ext uri="{FF2B5EF4-FFF2-40B4-BE49-F238E27FC236}">
                <a16:creationId xmlns:a16="http://schemas.microsoft.com/office/drawing/2014/main" id="{6ABC43EE-426A-47A7-9658-61ED8417DC01}"/>
              </a:ext>
            </a:extLst>
          </p:cNvPr>
          <p:cNvGrpSpPr/>
          <p:nvPr/>
        </p:nvGrpSpPr>
        <p:grpSpPr>
          <a:xfrm>
            <a:off x="2858136" y="2450032"/>
            <a:ext cx="703664" cy="7036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51987" y="2464902"/>
              <a:ext cx="493361" cy="493361"/>
            </a:xfrm>
            <a:prstGeom prst="rect">
              <a:avLst/>
            </a:prstGeom>
          </p:spPr>
        </p:pic>
      </p:grpSp>
    </p:spTree>
    <p:extLst>
      <p:ext uri="{BB962C8B-B14F-4D97-AF65-F5344CB8AC3E}">
        <p14:creationId xmlns:p14="http://schemas.microsoft.com/office/powerpoint/2010/main" val="103166071"/>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Attack Patterns</a:t>
            </a:r>
          </a:p>
        </p:txBody>
      </p:sp>
    </p:spTree>
    <p:extLst>
      <p:ext uri="{BB962C8B-B14F-4D97-AF65-F5344CB8AC3E}">
        <p14:creationId xmlns:p14="http://schemas.microsoft.com/office/powerpoint/2010/main" val="1922753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Attack Patterns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Malware is a term used to describe malicious applications and code that can cause damage and disrupt normal use of devices. </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Malware can allow unauthorized access, use system resources, steal passwords, lock you out of your computer and ask for ransom, and more.</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Cybercriminals that distribute malware are often motivated by money and will use infected computers to launch attacks, obtain banking credentials, collect information that can be sold, sell access to computing resources, or extort payment from victims.</a:t>
            </a:r>
            <a:endParaRPr lang="en-US" sz="1800" dirty="0">
              <a:ln w="3175">
                <a:noFill/>
              </a:ln>
              <a:cs typeface="Segoe UI Semibold"/>
            </a:endParaRPr>
          </a:p>
        </p:txBody>
      </p:sp>
    </p:spTree>
    <p:extLst>
      <p:ext uri="{BB962C8B-B14F-4D97-AF65-F5344CB8AC3E}">
        <p14:creationId xmlns:p14="http://schemas.microsoft.com/office/powerpoint/2010/main" val="2345027303"/>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Malware Naming</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400" dirty="0"/>
              <a:t>Computer Antivirus Research Organization (CARO)</a:t>
            </a:r>
          </a:p>
          <a:p>
            <a:pPr lvl="0" defTabSz="797968">
              <a:spcBef>
                <a:spcPct val="0"/>
              </a:spcBef>
              <a:spcAft>
                <a:spcPts val="800"/>
              </a:spcAft>
              <a:defRPr/>
            </a:pPr>
            <a:r>
              <a:rPr lang="en-US" sz="1400" dirty="0">
                <a:ln w="3175">
                  <a:noFill/>
                </a:ln>
                <a:cs typeface="Segoe UI Semibold"/>
              </a:rPr>
              <a:t>Components (Type, Platform, Family, Variant, !Suffixes)</a:t>
            </a:r>
            <a:endParaRPr lang="en-US" sz="1800" dirty="0">
              <a:ln w="3175">
                <a:noFill/>
              </a:ln>
              <a:cs typeface="Segoe UI Semibold"/>
            </a:endParaRPr>
          </a:p>
        </p:txBody>
      </p:sp>
      <p:pic>
        <p:nvPicPr>
          <p:cNvPr id="4" name="Picture 3" descr="Diagram&#10;&#10;Description automatically generated">
            <a:extLst>
              <a:ext uri="{FF2B5EF4-FFF2-40B4-BE49-F238E27FC236}">
                <a16:creationId xmlns:a16="http://schemas.microsoft.com/office/drawing/2014/main" id="{5704B190-90C0-4B74-B0F2-E58A0C5BE9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3962" y="1706285"/>
            <a:ext cx="7875268" cy="3445430"/>
          </a:xfrm>
          <a:prstGeom prst="rect">
            <a:avLst/>
          </a:prstGeom>
        </p:spPr>
      </p:pic>
    </p:spTree>
    <p:extLst>
      <p:ext uri="{BB962C8B-B14F-4D97-AF65-F5344CB8AC3E}">
        <p14:creationId xmlns:p14="http://schemas.microsoft.com/office/powerpoint/2010/main" val="1470003497"/>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Container Registry - Image Scanning</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There are three triggers for an image scan:</a:t>
            </a:r>
          </a:p>
          <a:p>
            <a:pPr marL="285750" indent="-285750">
              <a:lnSpc>
                <a:spcPct val="100000"/>
              </a:lnSpc>
              <a:spcAft>
                <a:spcPts val="1000"/>
              </a:spcAft>
              <a:buFont typeface="Arial" panose="020B0604020202020204" pitchFamily="34" charset="0"/>
              <a:buChar char="•"/>
            </a:pPr>
            <a:r>
              <a:rPr lang="en-US" sz="1800" b="1" dirty="0"/>
              <a:t>On push</a:t>
            </a:r>
            <a:r>
              <a:rPr lang="en-US" sz="1800" dirty="0"/>
              <a:t> - Whenever an image is pushed to your registry, Microsoft Defender for Cloud automatically scans that image. To trigger the scan of an image, push it to your repository.</a:t>
            </a:r>
          </a:p>
          <a:p>
            <a:pPr marL="285750" indent="-285750">
              <a:lnSpc>
                <a:spcPct val="100000"/>
              </a:lnSpc>
              <a:spcAft>
                <a:spcPts val="1000"/>
              </a:spcAft>
              <a:buFont typeface="Arial" panose="020B0604020202020204" pitchFamily="34" charset="0"/>
              <a:buChar char="•"/>
            </a:pPr>
            <a:r>
              <a:rPr lang="en-US" sz="1800" b="1" dirty="0"/>
              <a:t>Recently pulled</a:t>
            </a:r>
            <a:r>
              <a:rPr lang="en-US" sz="1800" dirty="0"/>
              <a:t> - Since new vulnerabilities are discovered every day, Microsoft Defender for Cloud for container registries also scans, on a weekly basis, any image that has been pulled within the last 30 days. There's no additional charge for these rescans; as mentioned above, you're billed once per image.</a:t>
            </a:r>
          </a:p>
          <a:p>
            <a:pPr marL="285750" indent="-285750">
              <a:lnSpc>
                <a:spcPct val="100000"/>
              </a:lnSpc>
              <a:spcAft>
                <a:spcPts val="1000"/>
              </a:spcAft>
              <a:buFont typeface="Arial" panose="020B0604020202020204" pitchFamily="34" charset="0"/>
              <a:buChar char="•"/>
            </a:pPr>
            <a:r>
              <a:rPr lang="en-US" sz="1800" b="1" dirty="0"/>
              <a:t>On import</a:t>
            </a:r>
            <a:r>
              <a:rPr lang="en-US" sz="1800" dirty="0"/>
              <a:t> - Azure Container Registry has import tools to bring images to your registry from Docker Hub, Microsoft Container Registry, or another Azure container registry. Microsoft Defender for Cloud for container registries scans any supported images you import.</a:t>
            </a:r>
          </a:p>
          <a:p>
            <a:pPr>
              <a:lnSpc>
                <a:spcPct val="100000"/>
              </a:lnSpc>
              <a:spcAft>
                <a:spcPts val="1000"/>
              </a:spcAft>
            </a:pPr>
            <a:endParaRPr lang="en-US" sz="1800" b="1" dirty="0"/>
          </a:p>
          <a:p>
            <a:pPr>
              <a:lnSpc>
                <a:spcPct val="100000"/>
              </a:lnSpc>
              <a:spcAft>
                <a:spcPts val="1000"/>
              </a:spcAft>
            </a:pPr>
            <a:r>
              <a:rPr lang="en-US" sz="1800" dirty="0"/>
              <a:t>The scan completes typically within 2 minutes, but it might take up to 15 minutes.</a:t>
            </a:r>
          </a:p>
        </p:txBody>
      </p:sp>
    </p:spTree>
    <p:extLst>
      <p:ext uri="{BB962C8B-B14F-4D97-AF65-F5344CB8AC3E}">
        <p14:creationId xmlns:p14="http://schemas.microsoft.com/office/powerpoint/2010/main" val="4203291861"/>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Coin Miners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Mining is the process of running complex mathematical calculations necessary to maintain the blockchain ledger. This process generates coins but requires significant computing resources.</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Coin miners aren't inherently malicious.</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These coin miners aren't wanted in enterprise environments because they eat up precious computing resources.</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Cybercriminals see an opportunity to make money by running malware campaigns that distribute, install, and run </a:t>
            </a:r>
            <a:r>
              <a:rPr lang="en-US" sz="1800" dirty="0" err="1">
                <a:ln w="3175">
                  <a:noFill/>
                </a:ln>
                <a:cs typeface="Segoe UI Semibold"/>
              </a:rPr>
              <a:t>trojanized</a:t>
            </a:r>
            <a:r>
              <a:rPr lang="en-US" sz="1800" dirty="0">
                <a:ln w="3175">
                  <a:noFill/>
                </a:ln>
                <a:cs typeface="Segoe UI Semibold"/>
              </a:rPr>
              <a:t> miners at the expense of other people’s computing resources.</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Example:  </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Trojan:Win32/</a:t>
            </a:r>
            <a:r>
              <a:rPr lang="en-US" sz="1800" dirty="0" err="1">
                <a:ln w="3175">
                  <a:noFill/>
                </a:ln>
                <a:cs typeface="Segoe UI Semibold"/>
              </a:rPr>
              <a:t>Coinminer</a:t>
            </a: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Exploit:O97M/DDEDownloader.PA</a:t>
            </a:r>
          </a:p>
          <a:p>
            <a:pPr lvl="0" defTabSz="797968">
              <a:spcBef>
                <a:spcPct val="0"/>
              </a:spcBef>
              <a:spcAft>
                <a:spcPts val="800"/>
              </a:spcAft>
              <a:defRPr/>
            </a:pPr>
            <a:r>
              <a:rPr lang="en-US" sz="1800" dirty="0" err="1">
                <a:ln w="3175">
                  <a:noFill/>
                </a:ln>
                <a:cs typeface="Segoe UI Semibold"/>
              </a:rPr>
              <a:t>Trojan:PowerShell</a:t>
            </a:r>
            <a:r>
              <a:rPr lang="en-US" sz="1800" dirty="0">
                <a:ln w="3175">
                  <a:noFill/>
                </a:ln>
                <a:cs typeface="Segoe UI Semibold"/>
              </a:rPr>
              <a:t>/</a:t>
            </a:r>
            <a:r>
              <a:rPr lang="en-US" sz="1800" dirty="0" err="1">
                <a:ln w="3175">
                  <a:noFill/>
                </a:ln>
                <a:cs typeface="Segoe UI Semibold"/>
              </a:rPr>
              <a:t>Maponeir.A</a:t>
            </a:r>
            <a:endParaRPr lang="en-US" sz="1800" dirty="0">
              <a:ln w="3175">
                <a:noFill/>
              </a:ln>
              <a:cs typeface="Segoe UI Semibold"/>
            </a:endParaRPr>
          </a:p>
          <a:p>
            <a:pPr lvl="0" defTabSz="797968">
              <a:spcBef>
                <a:spcPct val="0"/>
              </a:spcBef>
              <a:spcAft>
                <a:spcPts val="800"/>
              </a:spcAft>
              <a:defRPr/>
            </a:pPr>
            <a:endParaRPr lang="en-US" sz="1800" dirty="0">
              <a:ln w="3175">
                <a:noFill/>
              </a:ln>
              <a:cs typeface="Segoe UI Semibold"/>
            </a:endParaRPr>
          </a:p>
        </p:txBody>
      </p:sp>
      <p:pic>
        <p:nvPicPr>
          <p:cNvPr id="4" name="Picture 3">
            <a:extLst>
              <a:ext uri="{FF2B5EF4-FFF2-40B4-BE49-F238E27FC236}">
                <a16:creationId xmlns:a16="http://schemas.microsoft.com/office/drawing/2014/main" id="{8F557268-6715-4425-8E80-48F22D0E31CA}"/>
              </a:ext>
            </a:extLst>
          </p:cNvPr>
          <p:cNvPicPr>
            <a:picLocks noChangeAspect="1"/>
          </p:cNvPicPr>
          <p:nvPr/>
        </p:nvPicPr>
        <p:blipFill>
          <a:blip r:embed="rId3"/>
          <a:stretch>
            <a:fillRect/>
          </a:stretch>
        </p:blipFill>
        <p:spPr>
          <a:xfrm>
            <a:off x="9341016" y="201696"/>
            <a:ext cx="1703973" cy="768184"/>
          </a:xfrm>
          <a:prstGeom prst="rect">
            <a:avLst/>
          </a:prstGeom>
        </p:spPr>
      </p:pic>
      <p:sp>
        <p:nvSpPr>
          <p:cNvPr id="5" name="AutoShape 4" descr="Cryptocurrency - Wikipedia">
            <a:extLst>
              <a:ext uri="{FF2B5EF4-FFF2-40B4-BE49-F238E27FC236}">
                <a16:creationId xmlns:a16="http://schemas.microsoft.com/office/drawing/2014/main" id="{6B236B62-01D8-44DA-9F54-6CDEE68D02B3}"/>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4160836113"/>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Exploits and exploit kits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Exploits are often the first part of a larger attack.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Hackers scan for outdated systems that contain critical vulnerabilities, which they then exploit by deploying targeted malware.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Exploits often include shellcode, which is a small malware payload used to download additional malware from attacker-controlled networks.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Shellcode allows hackers to infect devices and infiltrate organizations.</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Exploit kits are more comprehensive tools that contain a collection of exploits. These kits scan devices for different kinds of software vulnerabilities and, if any are detected, deploy additional malware to further infect a device.</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Kits can use exploits targeting a variety of software, including Adobe Flash Player, Adobe Reader, Internet Explorer, Oracle Java, and Sun Java.</a:t>
            </a:r>
          </a:p>
        </p:txBody>
      </p:sp>
    </p:spTree>
    <p:extLst>
      <p:ext uri="{BB962C8B-B14F-4D97-AF65-F5344CB8AC3E}">
        <p14:creationId xmlns:p14="http://schemas.microsoft.com/office/powerpoint/2010/main" val="3506169770"/>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Exploits Naming</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 project called "Common Vulnerabilities and Exposures (CVE)" is used by many security software vendors. </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The project gives each vulnerability a unique number</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For example, CVE-2016-0778.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The portion "2016" refers to the year the vulnerability was discovered.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The "0778" is a unique ID for this specific vulnerability.</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n w="3175">
                  <a:noFill/>
                </a:ln>
                <a:cs typeface="Segoe UI Semibold"/>
              </a:rPr>
              <a:t>https://cve.mitre.org/</a:t>
            </a:r>
          </a:p>
        </p:txBody>
      </p:sp>
    </p:spTree>
    <p:extLst>
      <p:ext uri="{BB962C8B-B14F-4D97-AF65-F5344CB8AC3E}">
        <p14:creationId xmlns:p14="http://schemas.microsoft.com/office/powerpoint/2010/main" val="1041631986"/>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Exploits and exploit kits</a:t>
            </a:r>
          </a:p>
        </p:txBody>
      </p:sp>
      <p:pic>
        <p:nvPicPr>
          <p:cNvPr id="1026" name="Picture 2" descr="example of how exploit kits work.">
            <a:extLst>
              <a:ext uri="{FF2B5EF4-FFF2-40B4-BE49-F238E27FC236}">
                <a16:creationId xmlns:a16="http://schemas.microsoft.com/office/drawing/2014/main" id="{B9AC00A5-5F22-47D0-8B50-5F52D6BFA9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00512" y="1049855"/>
            <a:ext cx="7398420" cy="55855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2719248"/>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8651399" cy="758022"/>
          </a:xfrm>
        </p:spPr>
        <p:txBody>
          <a:bodyPr/>
          <a:lstStyle/>
          <a:p>
            <a:r>
              <a:rPr lang="en-US" dirty="0"/>
              <a:t>Exploits and exploit kits - FireEye</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5216386"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FireEye revealed that a highly sophisticated actor gained access to their red team tools </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https://security.microsoft.com/threatanalytics3/a43fc0c6-120a-40c5-a948-a9f41eef0bf9/analystreport</a:t>
            </a:r>
          </a:p>
        </p:txBody>
      </p:sp>
      <p:pic>
        <p:nvPicPr>
          <p:cNvPr id="4" name="Picture 3">
            <a:extLst>
              <a:ext uri="{FF2B5EF4-FFF2-40B4-BE49-F238E27FC236}">
                <a16:creationId xmlns:a16="http://schemas.microsoft.com/office/drawing/2014/main" id="{F13D5EC5-E86D-4DEF-8FC6-5AE9EE9DA46C}"/>
              </a:ext>
            </a:extLst>
          </p:cNvPr>
          <p:cNvPicPr>
            <a:picLocks noChangeAspect="1"/>
          </p:cNvPicPr>
          <p:nvPr/>
        </p:nvPicPr>
        <p:blipFill>
          <a:blip r:embed="rId3"/>
          <a:stretch>
            <a:fillRect/>
          </a:stretch>
        </p:blipFill>
        <p:spPr>
          <a:xfrm>
            <a:off x="5873475" y="980605"/>
            <a:ext cx="5324882" cy="4436067"/>
          </a:xfrm>
          <a:prstGeom prst="rect">
            <a:avLst/>
          </a:prstGeom>
        </p:spPr>
      </p:pic>
    </p:spTree>
    <p:extLst>
      <p:ext uri="{BB962C8B-B14F-4D97-AF65-F5344CB8AC3E}">
        <p14:creationId xmlns:p14="http://schemas.microsoft.com/office/powerpoint/2010/main" val="1008550067"/>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Fileless threats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Type I: No file activity performed</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n w="3175">
                  <a:noFill/>
                </a:ln>
                <a:latin typeface="Segoe UI" panose="020B0502040204020203" pitchFamily="34" charset="0"/>
                <a:cs typeface="Segoe UI" panose="020B0502040204020203" pitchFamily="34" charset="0"/>
              </a:rPr>
              <a:t>Type II: Indirect file activity</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n w="3175">
                  <a:noFill/>
                </a:ln>
                <a:latin typeface="Segoe UI" panose="020B0502040204020203" pitchFamily="34" charset="0"/>
                <a:cs typeface="Segoe UI" panose="020B0502040204020203" pitchFamily="34" charset="0"/>
              </a:rPr>
              <a:t>Type III: Files required to operate</a:t>
            </a:r>
            <a:endParaRPr lang="en-US" sz="1800" dirty="0">
              <a:ln w="3175">
                <a:noFill/>
              </a:ln>
              <a:cs typeface="Segoe UI Semibold"/>
            </a:endParaRPr>
          </a:p>
        </p:txBody>
      </p:sp>
      <p:pic>
        <p:nvPicPr>
          <p:cNvPr id="5" name="Picture 4">
            <a:extLst>
              <a:ext uri="{FF2B5EF4-FFF2-40B4-BE49-F238E27FC236}">
                <a16:creationId xmlns:a16="http://schemas.microsoft.com/office/drawing/2014/main" id="{B7EDFE92-D391-4920-9033-EDB3EF09B79D}"/>
              </a:ext>
            </a:extLst>
          </p:cNvPr>
          <p:cNvPicPr>
            <a:picLocks noChangeAspect="1"/>
          </p:cNvPicPr>
          <p:nvPr/>
        </p:nvPicPr>
        <p:blipFill>
          <a:blip r:embed="rId3"/>
          <a:stretch>
            <a:fillRect/>
          </a:stretch>
        </p:blipFill>
        <p:spPr>
          <a:xfrm>
            <a:off x="4356700" y="108534"/>
            <a:ext cx="6267183" cy="6455779"/>
          </a:xfrm>
          <a:prstGeom prst="rect">
            <a:avLst/>
          </a:prstGeom>
        </p:spPr>
      </p:pic>
    </p:spTree>
    <p:extLst>
      <p:ext uri="{BB962C8B-B14F-4D97-AF65-F5344CB8AC3E}">
        <p14:creationId xmlns:p14="http://schemas.microsoft.com/office/powerpoint/2010/main" val="300119530"/>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Type I</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 fully fileless malware can be considered one that never requires writing a file on the disk. </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n w="3175">
                  <a:noFill/>
                </a:ln>
                <a:latin typeface="Segoe UI" panose="020B0502040204020203" pitchFamily="34" charset="0"/>
                <a:cs typeface="Segoe UI" panose="020B0502040204020203" pitchFamily="34" charset="0"/>
              </a:rPr>
              <a:t>All these examples don't require a file on the disk to run, and can theoretically live only in memory. Infections of this type can be particularly difficult to detect because most antivirus products don’t have the capability to inspect firmware.</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n w="3175">
                  <a:noFill/>
                </a:ln>
                <a:latin typeface="Segoe UI" panose="020B0502040204020203" pitchFamily="34" charset="0"/>
                <a:cs typeface="Segoe UI" panose="020B0502040204020203" pitchFamily="34" charset="0"/>
              </a:rPr>
              <a:t>The malicious code would survive reboots, disk reformats, and OS reinstalls.</a:t>
            </a:r>
            <a:endParaRPr lang="en-US" sz="1800" dirty="0">
              <a:ln w="3175">
                <a:noFill/>
              </a:ln>
              <a:cs typeface="Segoe UI Semibold"/>
            </a:endParaRP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Example : Target machine receives malicious network packets that exploit the </a:t>
            </a:r>
            <a:r>
              <a:rPr lang="en-US" sz="1800" dirty="0" err="1">
                <a:latin typeface="Segoe UI" panose="020B0502040204020203" pitchFamily="34" charset="0"/>
                <a:cs typeface="Segoe UI" panose="020B0502040204020203" pitchFamily="34" charset="0"/>
              </a:rPr>
              <a:t>EternalBlue</a:t>
            </a:r>
            <a:r>
              <a:rPr lang="en-US" sz="1800" dirty="0">
                <a:latin typeface="Segoe UI" panose="020B0502040204020203" pitchFamily="34" charset="0"/>
                <a:cs typeface="Segoe UI" panose="020B0502040204020203" pitchFamily="34" charset="0"/>
              </a:rPr>
              <a:t> vulnerability. The vulnerability allows the installation of the </a:t>
            </a:r>
            <a:r>
              <a:rPr lang="en-US" sz="1800" dirty="0" err="1">
                <a:latin typeface="Segoe UI" panose="020B0502040204020203" pitchFamily="34" charset="0"/>
                <a:cs typeface="Segoe UI" panose="020B0502040204020203" pitchFamily="34" charset="0"/>
              </a:rPr>
              <a:t>DoublePulsar</a:t>
            </a:r>
            <a:r>
              <a:rPr lang="en-US" sz="1800" dirty="0">
                <a:latin typeface="Segoe UI" panose="020B0502040204020203" pitchFamily="34" charset="0"/>
                <a:cs typeface="Segoe UI" panose="020B0502040204020203" pitchFamily="34" charset="0"/>
              </a:rPr>
              <a:t> backdoor, which ends up residing only in the kernel memory. In this case, there's no file or any data written on a file.</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n w="3175">
                  <a:noFill/>
                </a:ln>
                <a:latin typeface="Segoe UI" panose="020B0502040204020203" pitchFamily="34" charset="0"/>
                <a:cs typeface="Segoe UI" panose="020B0502040204020203" pitchFamily="34" charset="0"/>
              </a:rPr>
              <a:t>Example : A compromised device may also have malicious code hiding in device firmware (such as a BIOS), a USB peripheral (like the </a:t>
            </a:r>
            <a:r>
              <a:rPr lang="en-US" sz="1800" dirty="0" err="1">
                <a:ln w="3175">
                  <a:noFill/>
                </a:ln>
                <a:latin typeface="Segoe UI" panose="020B0502040204020203" pitchFamily="34" charset="0"/>
                <a:cs typeface="Segoe UI" panose="020B0502040204020203" pitchFamily="34" charset="0"/>
              </a:rPr>
              <a:t>BadUSB</a:t>
            </a:r>
            <a:r>
              <a:rPr lang="en-US" sz="1800" dirty="0">
                <a:ln w="3175">
                  <a:noFill/>
                </a:ln>
                <a:latin typeface="Segoe UI" panose="020B0502040204020203" pitchFamily="34" charset="0"/>
                <a:cs typeface="Segoe UI" panose="020B0502040204020203" pitchFamily="34" charset="0"/>
              </a:rPr>
              <a:t> attack), or in the firmware of a network card. </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944658625"/>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Type II</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There are other ways that malware can achieve fileless presence on a machine without requiring significant engineering effort. Fileless malware of this type doesn't directly write files on the file system, but they can end up using files indirectly. </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Example : the </a:t>
            </a:r>
            <a:r>
              <a:rPr lang="en-US" sz="1800" dirty="0" err="1">
                <a:latin typeface="Segoe UI" panose="020B0502040204020203" pitchFamily="34" charset="0"/>
                <a:cs typeface="Segoe UI" panose="020B0502040204020203" pitchFamily="34" charset="0"/>
              </a:rPr>
              <a:t>Poshspy</a:t>
            </a:r>
            <a:r>
              <a:rPr lang="en-US" sz="1800" dirty="0">
                <a:latin typeface="Segoe UI" panose="020B0502040204020203" pitchFamily="34" charset="0"/>
                <a:cs typeface="Segoe UI" panose="020B0502040204020203" pitchFamily="34" charset="0"/>
              </a:rPr>
              <a:t> backdoor install a malicious PowerShell command within the WMI repository and configured a WMI filter to run the command periodically.</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n w="3175">
                  <a:noFill/>
                </a:ln>
                <a:cs typeface="Segoe UI Semibold"/>
              </a:rPr>
              <a:t>It’s possible to carry out such installation via command line without requiring a backdoor to already be on the file. </a:t>
            </a:r>
          </a:p>
          <a:p>
            <a:pPr lvl="0" defTabSz="797968">
              <a:spcBef>
                <a:spcPct val="0"/>
              </a:spcBef>
              <a:spcAft>
                <a:spcPts val="800"/>
              </a:spcAft>
              <a:defRPr/>
            </a:pPr>
            <a:r>
              <a:rPr lang="en-US" sz="1800" dirty="0">
                <a:ln w="3175">
                  <a:noFill/>
                </a:ln>
                <a:cs typeface="Segoe UI Semibold"/>
              </a:rPr>
              <a:t>The malware can be installed and theoretically run without ever touching the file system. </a:t>
            </a:r>
          </a:p>
          <a:p>
            <a:pPr lvl="0" defTabSz="797968">
              <a:spcBef>
                <a:spcPct val="0"/>
              </a:spcBef>
              <a:spcAft>
                <a:spcPts val="800"/>
              </a:spcAft>
              <a:defRPr/>
            </a:pPr>
            <a:r>
              <a:rPr lang="en-US" sz="1800" dirty="0">
                <a:ln w="3175">
                  <a:noFill/>
                </a:ln>
                <a:cs typeface="Segoe UI Semibold"/>
              </a:rPr>
              <a:t>However, the WMI repository is stored on a physical file in a central storage area managed by the CIM Object Manager, and usually contains legitimate data.</a:t>
            </a:r>
          </a:p>
        </p:txBody>
      </p:sp>
    </p:spTree>
    <p:extLst>
      <p:ext uri="{BB962C8B-B14F-4D97-AF65-F5344CB8AC3E}">
        <p14:creationId xmlns:p14="http://schemas.microsoft.com/office/powerpoint/2010/main" val="3925262519"/>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Type III</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Some malware can have a sort of fileless persistence, but not without using files to operate. </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Example: </a:t>
            </a:r>
            <a:r>
              <a:rPr lang="en-US" sz="1800" dirty="0" err="1">
                <a:latin typeface="Segoe UI" panose="020B0502040204020203" pitchFamily="34" charset="0"/>
                <a:cs typeface="Segoe UI" panose="020B0502040204020203" pitchFamily="34" charset="0"/>
              </a:rPr>
              <a:t>Kovter</a:t>
            </a:r>
            <a:r>
              <a:rPr lang="en-US" sz="1800" dirty="0">
                <a:latin typeface="Segoe UI" panose="020B0502040204020203" pitchFamily="34" charset="0"/>
                <a:cs typeface="Segoe UI" panose="020B0502040204020203" pitchFamily="34" charset="0"/>
              </a:rPr>
              <a:t> creates a shell open verb handler in the registry for a random file extension. Opening a file with such extension will lead to the execution of a script through the legitimate tool mshta.exe.</a:t>
            </a:r>
            <a:endParaRPr lang="en-US" sz="1800" dirty="0">
              <a:ln w="3175">
                <a:noFill/>
              </a:ln>
              <a:cs typeface="Segoe UI Semibold"/>
            </a:endParaRPr>
          </a:p>
        </p:txBody>
      </p:sp>
      <p:pic>
        <p:nvPicPr>
          <p:cNvPr id="5" name="Picture 4">
            <a:extLst>
              <a:ext uri="{FF2B5EF4-FFF2-40B4-BE49-F238E27FC236}">
                <a16:creationId xmlns:a16="http://schemas.microsoft.com/office/drawing/2014/main" id="{885C636B-82BC-4776-BFA7-E844BA29CA0C}"/>
              </a:ext>
            </a:extLst>
          </p:cNvPr>
          <p:cNvPicPr>
            <a:picLocks noChangeAspect="1"/>
          </p:cNvPicPr>
          <p:nvPr/>
        </p:nvPicPr>
        <p:blipFill>
          <a:blip r:embed="rId3"/>
          <a:stretch>
            <a:fillRect/>
          </a:stretch>
        </p:blipFill>
        <p:spPr>
          <a:xfrm>
            <a:off x="1252151" y="3076060"/>
            <a:ext cx="9144000" cy="1657350"/>
          </a:xfrm>
          <a:prstGeom prst="rect">
            <a:avLst/>
          </a:prstGeom>
        </p:spPr>
      </p:pic>
    </p:spTree>
    <p:extLst>
      <p:ext uri="{BB962C8B-B14F-4D97-AF65-F5344CB8AC3E}">
        <p14:creationId xmlns:p14="http://schemas.microsoft.com/office/powerpoint/2010/main" val="2712061795"/>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Macro malware</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Macro malware hides in Microsoft Office files and is delivered as email attachments or inside ZIP files. </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These files use names that are intended to entice or scare people into opening them. </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They often look like invoices, receipts, legal documents, and more.</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n w="3175">
                  <a:noFill/>
                </a:ln>
                <a:cs typeface="Segoe UI Semibold"/>
              </a:rPr>
              <a:t>Macro malware was fairly common several years ago because macros ran automatically whenever a document was opened. </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In recent versions of Microsoft Office, macros are disabled by default. </a:t>
            </a:r>
          </a:p>
        </p:txBody>
      </p:sp>
    </p:spTree>
    <p:extLst>
      <p:ext uri="{BB962C8B-B14F-4D97-AF65-F5344CB8AC3E}">
        <p14:creationId xmlns:p14="http://schemas.microsoft.com/office/powerpoint/2010/main" val="2063745561"/>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Container Registry - How does it work?</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marL="342900" indent="-342900">
              <a:lnSpc>
                <a:spcPct val="100000"/>
              </a:lnSpc>
              <a:spcAft>
                <a:spcPts val="1000"/>
              </a:spcAft>
              <a:buFont typeface="+mj-lt"/>
              <a:buAutoNum type="arabicPeriod"/>
            </a:pPr>
            <a:r>
              <a:rPr lang="en-US" sz="1800" dirty="0"/>
              <a:t>Microsoft Defender for Cloud pulls the image from the registry and runs it in an isolated sandbox with the Qualys scanner. The scanner extracts a list of known vulnerabilities.</a:t>
            </a:r>
          </a:p>
          <a:p>
            <a:pPr marL="342900" indent="-342900">
              <a:lnSpc>
                <a:spcPct val="100000"/>
              </a:lnSpc>
              <a:spcAft>
                <a:spcPts val="1000"/>
              </a:spcAft>
              <a:buFont typeface="+mj-lt"/>
              <a:buAutoNum type="arabicPeriod"/>
            </a:pPr>
            <a:endParaRPr lang="en-US" sz="1800" dirty="0"/>
          </a:p>
          <a:p>
            <a:pPr marL="342900" indent="-342900">
              <a:lnSpc>
                <a:spcPct val="100000"/>
              </a:lnSpc>
              <a:spcAft>
                <a:spcPts val="1000"/>
              </a:spcAft>
              <a:buFont typeface="+mj-lt"/>
              <a:buAutoNum type="arabicPeriod"/>
            </a:pPr>
            <a:r>
              <a:rPr lang="en-US" sz="1800" dirty="0"/>
              <a:t>Microsoft Defender for Cloud filters and classifies findings from the scanner. </a:t>
            </a:r>
          </a:p>
          <a:p>
            <a:pPr marL="342900" indent="-342900">
              <a:lnSpc>
                <a:spcPct val="100000"/>
              </a:lnSpc>
              <a:spcAft>
                <a:spcPts val="1000"/>
              </a:spcAft>
              <a:buFont typeface="+mj-lt"/>
              <a:buAutoNum type="arabicPeriod"/>
            </a:pPr>
            <a:endParaRPr lang="en-US" sz="1800" dirty="0"/>
          </a:p>
          <a:p>
            <a:pPr marL="342900" indent="-342900">
              <a:lnSpc>
                <a:spcPct val="100000"/>
              </a:lnSpc>
              <a:spcAft>
                <a:spcPts val="1000"/>
              </a:spcAft>
              <a:buFont typeface="+mj-lt"/>
              <a:buAutoNum type="arabicPeriod"/>
            </a:pPr>
            <a:r>
              <a:rPr lang="en-US" sz="1800" dirty="0"/>
              <a:t>When an image is healthy, Microsoft Defender for Cloud marks it as such. </a:t>
            </a:r>
          </a:p>
          <a:p>
            <a:pPr>
              <a:lnSpc>
                <a:spcPct val="100000"/>
              </a:lnSpc>
              <a:spcAft>
                <a:spcPts val="1000"/>
              </a:spcAft>
            </a:pPr>
            <a:endParaRPr lang="en-US" sz="1800" dirty="0"/>
          </a:p>
          <a:p>
            <a:pPr>
              <a:lnSpc>
                <a:spcPct val="100000"/>
              </a:lnSpc>
              <a:spcAft>
                <a:spcPts val="1000"/>
              </a:spcAft>
            </a:pPr>
            <a:r>
              <a:rPr lang="en-US" sz="1800" dirty="0"/>
              <a:t>Microsoft Defender for Cloud generates security recommendations only for images that have issues to be resolved. By only notifying you when there are problems, Microsoft Defender for Cloud reduces the potential for unwanted informational alerts.</a:t>
            </a:r>
          </a:p>
        </p:txBody>
      </p:sp>
    </p:spTree>
    <p:extLst>
      <p:ext uri="{BB962C8B-B14F-4D97-AF65-F5344CB8AC3E}">
        <p14:creationId xmlns:p14="http://schemas.microsoft.com/office/powerpoint/2010/main" val="2072477722"/>
      </p:ext>
    </p:extLst>
  </p:cSld>
  <p:clrMapOvr>
    <a:masterClrMapping/>
  </p:clrMapOvr>
  <p:transition>
    <p:fad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Phishing</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6503764"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Phishing attacks attempt to steal sensitive information through emails, websites, text messages, or other forms of electronic communication.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They try to look like official communication from legitimate companies or individuals.</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n w="3175">
                  <a:noFill/>
                </a:ln>
                <a:cs typeface="Segoe UI Semibold"/>
              </a:rPr>
              <a:t>Cybercriminals often attempt to steal usernames, passwords, credit card details, bank account information, or other credentials. </a:t>
            </a:r>
          </a:p>
          <a:p>
            <a:pPr lvl="0" defTabSz="797968">
              <a:spcBef>
                <a:spcPct val="0"/>
              </a:spcBef>
              <a:spcAft>
                <a:spcPts val="800"/>
              </a:spcAft>
              <a:defRPr/>
            </a:pPr>
            <a:r>
              <a:rPr lang="en-US" sz="1800" dirty="0">
                <a:ln w="3175">
                  <a:noFill/>
                </a:ln>
                <a:cs typeface="Segoe UI Semibold"/>
              </a:rPr>
              <a:t>They use stolen information for malicious purposes, such as hacking, identity theft, or stealing money directly from bank accounts and credit cards.</a:t>
            </a:r>
          </a:p>
        </p:txBody>
      </p:sp>
      <p:pic>
        <p:nvPicPr>
          <p:cNvPr id="4" name="Picture 3">
            <a:extLst>
              <a:ext uri="{FF2B5EF4-FFF2-40B4-BE49-F238E27FC236}">
                <a16:creationId xmlns:a16="http://schemas.microsoft.com/office/drawing/2014/main" id="{16497775-A2BB-4933-8982-E4DF7F76E238}"/>
              </a:ext>
            </a:extLst>
          </p:cNvPr>
          <p:cNvPicPr>
            <a:picLocks noChangeAspect="1"/>
          </p:cNvPicPr>
          <p:nvPr/>
        </p:nvPicPr>
        <p:blipFill>
          <a:blip r:embed="rId3"/>
          <a:stretch>
            <a:fillRect/>
          </a:stretch>
        </p:blipFill>
        <p:spPr>
          <a:xfrm>
            <a:off x="10080458" y="222583"/>
            <a:ext cx="1066800" cy="552450"/>
          </a:xfrm>
          <a:prstGeom prst="rect">
            <a:avLst/>
          </a:prstGeom>
        </p:spPr>
      </p:pic>
      <p:pic>
        <p:nvPicPr>
          <p:cNvPr id="1026" name="Picture 2" descr="Infographic indicating: Phishing email, Host infection, and Identity pivot">
            <a:extLst>
              <a:ext uri="{FF2B5EF4-FFF2-40B4-BE49-F238E27FC236}">
                <a16:creationId xmlns:a16="http://schemas.microsoft.com/office/drawing/2014/main" id="{9DAD7802-2CA5-46C8-96FE-E57652CFF43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39778" y="1123868"/>
            <a:ext cx="3629025" cy="2667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2498611"/>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Ransomware</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Ransomware is a type of malware that encrypts files and folders, preventing access to important files. </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Ransomware attempts to extort money from victims by asking for money, usually in form of cryptocurrencies, in exchange for the decryption key. </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Cybercriminals won't always follow through and unlock the files they encrypted.</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n w="3175">
                  <a:noFill/>
                </a:ln>
                <a:cs typeface="Segoe UI Semibold"/>
              </a:rPr>
              <a:t>Once ransomware infects a device, it starts encrypting files, folders, entire hard drive partitions using encryption algorithms like RSA or RC4.</a:t>
            </a:r>
          </a:p>
        </p:txBody>
      </p:sp>
    </p:spTree>
    <p:extLst>
      <p:ext uri="{BB962C8B-B14F-4D97-AF65-F5344CB8AC3E}">
        <p14:creationId xmlns:p14="http://schemas.microsoft.com/office/powerpoint/2010/main" val="1959245894"/>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Rootkits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Malware authors use rootkits to hide malware on your device, allowing malware to persist as long as possible. </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 successful rootkit can potentially remain in place for years if it's undetected. </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During this time, it will steal information and resources.</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n w="3175">
                  <a:noFill/>
                </a:ln>
                <a:cs typeface="Segoe UI Semibold"/>
              </a:rPr>
              <a:t>Rootkits intercept and change standard operating system processes. After a rootkit infects a device, you can’t trust any information that device reports about itself.</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Example: If you were to ask a device to list all of the programs that are running, the rootkit might stealthily remove any programs it doesn’t want you to know about.</a:t>
            </a:r>
          </a:p>
        </p:txBody>
      </p:sp>
    </p:spTree>
    <p:extLst>
      <p:ext uri="{BB962C8B-B14F-4D97-AF65-F5344CB8AC3E}">
        <p14:creationId xmlns:p14="http://schemas.microsoft.com/office/powerpoint/2010/main" val="2735792457"/>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Supply chain attacks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Supply chain attacks are an emerging kind of threat that target software developers and suppliers. </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The goal is to access source codes, build processes, or update mechanisms by infecting legitimate apps to distribute malware.</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n w="3175">
                  <a:noFill/>
                </a:ln>
                <a:cs typeface="Segoe UI Semibold"/>
              </a:rPr>
              <a:t>Attackers hunt for unsecure network protocols, unprotected server infrastructures, and unsafe coding practices. They break in, change source codes, and hide malware in build and update processes.</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Because software is built and released by trusted vendors, these apps and updates are signed and certified. </a:t>
            </a:r>
          </a:p>
          <a:p>
            <a:pPr lvl="0" defTabSz="797968">
              <a:spcBef>
                <a:spcPct val="0"/>
              </a:spcBef>
              <a:spcAft>
                <a:spcPts val="800"/>
              </a:spcAft>
              <a:defRPr/>
            </a:pPr>
            <a:r>
              <a:rPr lang="en-US" sz="1800" dirty="0">
                <a:ln w="3175">
                  <a:noFill/>
                </a:ln>
                <a:cs typeface="Segoe UI Semibold"/>
              </a:rPr>
              <a:t>In software supply chain attacks, vendors are likely unaware that their apps or updates are infected with malicious code when they’re released to the public. The malicious code then runs with the same trust and permissions as the app.</a:t>
            </a:r>
          </a:p>
        </p:txBody>
      </p:sp>
    </p:spTree>
    <p:extLst>
      <p:ext uri="{BB962C8B-B14F-4D97-AF65-F5344CB8AC3E}">
        <p14:creationId xmlns:p14="http://schemas.microsoft.com/office/powerpoint/2010/main" val="3327377304"/>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29505" cy="758022"/>
          </a:xfrm>
        </p:spPr>
        <p:txBody>
          <a:bodyPr/>
          <a:lstStyle/>
          <a:p>
            <a:r>
              <a:rPr lang="en-US" dirty="0"/>
              <a:t>Supply chain attacks - </a:t>
            </a:r>
            <a:r>
              <a:rPr lang="en-US" dirty="0" err="1"/>
              <a:t>Solorigate</a:t>
            </a:r>
            <a:endParaRPr lang="en-US" dirty="0"/>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High-level end-to-end attack chain (https://security.microsoft.com/threatanalytics3/2b74f636-146e-48dd-94f6-5cb5132467ca/overview)</a:t>
            </a:r>
            <a:endParaRPr lang="en-US" sz="1800" dirty="0">
              <a:ln w="3175">
                <a:noFill/>
              </a:ln>
              <a:cs typeface="Segoe UI Semibold"/>
            </a:endParaRPr>
          </a:p>
        </p:txBody>
      </p:sp>
      <p:pic>
        <p:nvPicPr>
          <p:cNvPr id="1026" name="Picture 2" descr="Diagram of high-level Solorigate attack chain">
            <a:extLst>
              <a:ext uri="{FF2B5EF4-FFF2-40B4-BE49-F238E27FC236}">
                <a16:creationId xmlns:a16="http://schemas.microsoft.com/office/drawing/2014/main" id="{655AA2ED-A5D6-4934-A65C-5D4FAE9EE7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9304" y="1738627"/>
            <a:ext cx="10501563" cy="43879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8614293"/>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29505" cy="758022"/>
          </a:xfrm>
        </p:spPr>
        <p:txBody>
          <a:bodyPr/>
          <a:lstStyle/>
          <a:p>
            <a:r>
              <a:rPr lang="en-US" dirty="0"/>
              <a:t>Supply chain attacks - </a:t>
            </a:r>
            <a:r>
              <a:rPr lang="en-US" dirty="0" err="1"/>
              <a:t>Solorigate</a:t>
            </a:r>
            <a:endParaRPr lang="en-US" dirty="0"/>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High-level end-to-end attack chain (https://security.microsoft.com/threatanalytics3/2b74f636-146e-48dd-94f6-5cb5132467ca/overview)</a:t>
            </a:r>
            <a:endParaRPr lang="en-US" sz="1800" dirty="0">
              <a:ln w="3175">
                <a:noFill/>
              </a:ln>
              <a:cs typeface="Segoe UI Semibold"/>
            </a:endParaRPr>
          </a:p>
        </p:txBody>
      </p:sp>
      <p:pic>
        <p:nvPicPr>
          <p:cNvPr id="2050" name="Picture 2" descr="Solorigate attack chain diagram">
            <a:extLst>
              <a:ext uri="{FF2B5EF4-FFF2-40B4-BE49-F238E27FC236}">
                <a16:creationId xmlns:a16="http://schemas.microsoft.com/office/drawing/2014/main" id="{4E81CD48-4170-4D88-8592-0071266641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44998" y="1596225"/>
            <a:ext cx="7465176" cy="49752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0165062"/>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Tech support scams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Tech support scams are an industry-wide issue where scammers use scare tactics to trick users into paying for unnecessary technical support services that supposedly fix contrived device, platform, or software problems.</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Scammers might also initiate contact by displaying fake error messages on websites you visit, displaying support numbers and enticing you to call. </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They can also put your browser on full screen and display pop-up messages that won't go away, essentially locking your browser. </a:t>
            </a:r>
          </a:p>
        </p:txBody>
      </p:sp>
    </p:spTree>
    <p:extLst>
      <p:ext uri="{BB962C8B-B14F-4D97-AF65-F5344CB8AC3E}">
        <p14:creationId xmlns:p14="http://schemas.microsoft.com/office/powerpoint/2010/main" val="3642572057"/>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Trojans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Trojans are a common type of malware which, unlike viruses, can’t spread on their own. </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This means they either have to be downloaded manually or another malware needs to download and install them.</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Trojans often use the same file names as real and legitimate apps.</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 It is easy to accidentally download a trojan thinking that it is a legitimate app.</a:t>
            </a:r>
            <a:endParaRPr lang="en-US" sz="1800" dirty="0">
              <a:ln w="3175">
                <a:noFill/>
              </a:ln>
              <a:cs typeface="Segoe UI Semibold"/>
            </a:endParaRPr>
          </a:p>
        </p:txBody>
      </p:sp>
    </p:spTree>
    <p:extLst>
      <p:ext uri="{BB962C8B-B14F-4D97-AF65-F5344CB8AC3E}">
        <p14:creationId xmlns:p14="http://schemas.microsoft.com/office/powerpoint/2010/main" val="3149022293"/>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Unwanted software</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Unwanted software are programs that alter the Windows experience without your consent or control. </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This can take the form of modified browsing experience, lack of control over downloads and installation, misleading messages, or unauthorized changes to Windows settings.</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n w="3175">
                  <a:noFill/>
                </a:ln>
                <a:cs typeface="Segoe UI Semibold"/>
              </a:rPr>
              <a:t>Some applications are software bundlers, which means that they are packed with other applications. As a result, other programs can be inadvertently installed when the original application is downloaded.</a:t>
            </a:r>
          </a:p>
        </p:txBody>
      </p:sp>
    </p:spTree>
    <p:extLst>
      <p:ext uri="{BB962C8B-B14F-4D97-AF65-F5344CB8AC3E}">
        <p14:creationId xmlns:p14="http://schemas.microsoft.com/office/powerpoint/2010/main" val="2741794416"/>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5A5B767-130E-4814-9C1B-9EE5F8476FFF}"/>
              </a:ext>
            </a:extLst>
          </p:cNvPr>
          <p:cNvSpPr>
            <a:spLocks noGrp="1"/>
          </p:cNvSpPr>
          <p:nvPr>
            <p:ph type="title"/>
          </p:nvPr>
        </p:nvSpPr>
        <p:spPr>
          <a:xfrm>
            <a:off x="426426" y="222583"/>
            <a:ext cx="9114615" cy="758022"/>
          </a:xfrm>
        </p:spPr>
        <p:txBody>
          <a:bodyPr/>
          <a:lstStyle/>
          <a:p>
            <a:r>
              <a:rPr lang="en-US" dirty="0"/>
              <a:t>Potentially unwanted application (PUA)</a:t>
            </a:r>
          </a:p>
        </p:txBody>
      </p:sp>
      <p:sp>
        <p:nvSpPr>
          <p:cNvPr id="4" name="Text Placeholder 3">
            <a:extLst>
              <a:ext uri="{FF2B5EF4-FFF2-40B4-BE49-F238E27FC236}">
                <a16:creationId xmlns:a16="http://schemas.microsoft.com/office/drawing/2014/main" id="{2C7274EF-0126-446D-B562-39D16D957BBE}"/>
              </a:ext>
            </a:extLst>
          </p:cNvPr>
          <p:cNvSpPr>
            <a:spLocks noGrp="1"/>
          </p:cNvSpPr>
          <p:nvPr>
            <p:ph type="body" sz="quarter" idx="11"/>
          </p:nvPr>
        </p:nvSpPr>
        <p:spPr>
          <a:xfrm>
            <a:off x="426424" y="1129914"/>
            <a:ext cx="7446443" cy="1009330"/>
          </a:xfrm>
        </p:spPr>
        <p:txBody>
          <a:bodyPr/>
          <a:lstStyle/>
          <a:p>
            <a:pPr>
              <a:lnSpc>
                <a:spcPct val="100000"/>
              </a:lnSpc>
              <a:spcAft>
                <a:spcPts val="1000"/>
              </a:spcAft>
            </a:pPr>
            <a:endParaRPr lang="en-US" sz="1800" dirty="0"/>
          </a:p>
          <a:p>
            <a:pPr>
              <a:lnSpc>
                <a:spcPct val="100000"/>
              </a:lnSpc>
              <a:spcAft>
                <a:spcPts val="1000"/>
              </a:spcAft>
            </a:pPr>
            <a:r>
              <a:rPr lang="en-US" sz="1800" dirty="0"/>
              <a:t>PUAs are not considered malware</a:t>
            </a:r>
          </a:p>
          <a:p>
            <a:pPr>
              <a:lnSpc>
                <a:spcPct val="100000"/>
              </a:lnSpc>
              <a:spcAft>
                <a:spcPts val="1000"/>
              </a:spcAft>
            </a:pPr>
            <a:endParaRPr lang="en-US" sz="1800" dirty="0"/>
          </a:p>
          <a:p>
            <a:pPr>
              <a:lnSpc>
                <a:spcPct val="100000"/>
              </a:lnSpc>
              <a:spcAft>
                <a:spcPts val="1000"/>
              </a:spcAft>
            </a:pPr>
            <a:r>
              <a:rPr lang="en-US" sz="1800" dirty="0"/>
              <a:t>Advertising software</a:t>
            </a:r>
          </a:p>
          <a:p>
            <a:pPr>
              <a:lnSpc>
                <a:spcPct val="100000"/>
              </a:lnSpc>
              <a:spcAft>
                <a:spcPts val="1000"/>
              </a:spcAft>
            </a:pPr>
            <a:r>
              <a:rPr lang="en-US" sz="1800" dirty="0"/>
              <a:t>Torrent software</a:t>
            </a:r>
          </a:p>
          <a:p>
            <a:pPr>
              <a:lnSpc>
                <a:spcPct val="100000"/>
              </a:lnSpc>
              <a:spcAft>
                <a:spcPts val="1000"/>
              </a:spcAft>
            </a:pPr>
            <a:r>
              <a:rPr lang="en-US" sz="1800" dirty="0" err="1"/>
              <a:t>Cyptomining</a:t>
            </a:r>
            <a:r>
              <a:rPr lang="en-US" sz="1800" dirty="0"/>
              <a:t> software</a:t>
            </a:r>
          </a:p>
          <a:p>
            <a:pPr>
              <a:lnSpc>
                <a:spcPct val="100000"/>
              </a:lnSpc>
              <a:spcAft>
                <a:spcPts val="1000"/>
              </a:spcAft>
            </a:pPr>
            <a:r>
              <a:rPr lang="en-US" sz="1800" dirty="0"/>
              <a:t>Bundling software</a:t>
            </a:r>
          </a:p>
          <a:p>
            <a:pPr>
              <a:lnSpc>
                <a:spcPct val="100000"/>
              </a:lnSpc>
              <a:spcAft>
                <a:spcPts val="1000"/>
              </a:spcAft>
            </a:pPr>
            <a:r>
              <a:rPr lang="en-US" sz="1800" dirty="0"/>
              <a:t>Marketing software</a:t>
            </a:r>
          </a:p>
          <a:p>
            <a:pPr>
              <a:lnSpc>
                <a:spcPct val="100000"/>
              </a:lnSpc>
              <a:spcAft>
                <a:spcPts val="1000"/>
              </a:spcAft>
            </a:pPr>
            <a:r>
              <a:rPr lang="en-US" sz="1800" dirty="0"/>
              <a:t>Evasion software</a:t>
            </a:r>
          </a:p>
          <a:p>
            <a:pPr>
              <a:lnSpc>
                <a:spcPct val="100000"/>
              </a:lnSpc>
              <a:spcAft>
                <a:spcPts val="1000"/>
              </a:spcAft>
            </a:pPr>
            <a:r>
              <a:rPr lang="en-US" sz="1800" dirty="0"/>
              <a:t>Poor industry reputation</a:t>
            </a:r>
          </a:p>
          <a:p>
            <a:endParaRPr lang="en-US" sz="1800" b="1" dirty="0"/>
          </a:p>
        </p:txBody>
      </p:sp>
    </p:spTree>
    <p:extLst>
      <p:ext uri="{BB962C8B-B14F-4D97-AF65-F5344CB8AC3E}">
        <p14:creationId xmlns:p14="http://schemas.microsoft.com/office/powerpoint/2010/main" val="2309430253"/>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Image Scanning Results</a:t>
            </a:r>
          </a:p>
        </p:txBody>
      </p:sp>
      <p:pic>
        <p:nvPicPr>
          <p:cNvPr id="4" name="Picture 3" descr="Graphical user interface, text, table&#10;&#10;Description automatically generated with medium confidence">
            <a:extLst>
              <a:ext uri="{FF2B5EF4-FFF2-40B4-BE49-F238E27FC236}">
                <a16:creationId xmlns:a16="http://schemas.microsoft.com/office/drawing/2014/main" id="{F3AF6B4E-FA43-4956-B610-60B53B93D8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5663" y="1350461"/>
            <a:ext cx="8872271" cy="4554665"/>
          </a:xfrm>
          <a:prstGeom prst="rect">
            <a:avLst/>
          </a:prstGeom>
        </p:spPr>
      </p:pic>
    </p:spTree>
    <p:extLst>
      <p:ext uri="{BB962C8B-B14F-4D97-AF65-F5344CB8AC3E}">
        <p14:creationId xmlns:p14="http://schemas.microsoft.com/office/powerpoint/2010/main" val="4008966700"/>
      </p:ext>
    </p:extLst>
  </p:cSld>
  <p:clrMapOvr>
    <a:masterClrMapping/>
  </p:clrMapOvr>
  <p:transition>
    <p:fade/>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Worms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 worm is a type of malware that can copy itself and often spreads through a network by exploiting security vulnerabilities. </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It can spread through email attachments, text messages, file-sharing programs, social networking sites, network shares, removable drives, and software vulnerabilities.</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err="1">
                <a:ln w="3175">
                  <a:noFill/>
                </a:ln>
                <a:cs typeface="Segoe UI Semibold"/>
              </a:rPr>
              <a:t>Jenxcus</a:t>
            </a:r>
            <a:r>
              <a:rPr lang="en-US" sz="1800" dirty="0">
                <a:ln w="3175">
                  <a:noFill/>
                </a:ln>
                <a:cs typeface="Segoe UI Semibold"/>
              </a:rPr>
              <a:t> (also known as </a:t>
            </a:r>
            <a:r>
              <a:rPr lang="en-US" sz="1800" dirty="0" err="1">
                <a:ln w="3175">
                  <a:noFill/>
                </a:ln>
                <a:cs typeface="Segoe UI Semibold"/>
              </a:rPr>
              <a:t>Dunihi</a:t>
            </a:r>
            <a:r>
              <a:rPr lang="en-US" sz="1800" dirty="0">
                <a:ln w="3175">
                  <a:noFill/>
                </a:ln>
                <a:cs typeface="Segoe UI Semibold"/>
              </a:rPr>
              <a:t>), </a:t>
            </a:r>
            <a:r>
              <a:rPr lang="en-US" sz="1800" dirty="0" err="1">
                <a:ln w="3175">
                  <a:noFill/>
                </a:ln>
                <a:cs typeface="Segoe UI Semibold"/>
              </a:rPr>
              <a:t>Gamarue</a:t>
            </a:r>
            <a:r>
              <a:rPr lang="en-US" sz="1800" dirty="0">
                <a:ln w="3175">
                  <a:noFill/>
                </a:ln>
                <a:cs typeface="Segoe UI Semibold"/>
              </a:rPr>
              <a:t> (also known as </a:t>
            </a:r>
            <a:r>
              <a:rPr lang="en-US" sz="1800" dirty="0" err="1">
                <a:ln w="3175">
                  <a:noFill/>
                </a:ln>
                <a:cs typeface="Segoe UI Semibold"/>
              </a:rPr>
              <a:t>Androm</a:t>
            </a:r>
            <a:r>
              <a:rPr lang="en-US" sz="1800" dirty="0">
                <a:ln w="3175">
                  <a:noFill/>
                </a:ln>
                <a:cs typeface="Segoe UI Semibold"/>
              </a:rPr>
              <a:t>), and </a:t>
            </a:r>
            <a:r>
              <a:rPr lang="en-US" sz="1800" dirty="0" err="1">
                <a:ln w="3175">
                  <a:noFill/>
                </a:ln>
                <a:cs typeface="Segoe UI Semibold"/>
              </a:rPr>
              <a:t>Bondat</a:t>
            </a:r>
            <a:r>
              <a:rPr lang="en-US" sz="1800" dirty="0">
                <a:ln w="3175">
                  <a:noFill/>
                </a:ln>
                <a:cs typeface="Segoe UI Semibold"/>
              </a:rPr>
              <a:t> have consistently remained at the top of the list of malware that infects users running Microsoft software.</a:t>
            </a:r>
          </a:p>
        </p:txBody>
      </p:sp>
    </p:spTree>
    <p:extLst>
      <p:ext uri="{BB962C8B-B14F-4D97-AF65-F5344CB8AC3E}">
        <p14:creationId xmlns:p14="http://schemas.microsoft.com/office/powerpoint/2010/main" val="2718681356"/>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0000B81-B834-4E3A-AFFA-07F5CB8CE10B}"/>
              </a:ext>
            </a:extLst>
          </p:cNvPr>
          <p:cNvPicPr>
            <a:picLocks noChangeAspect="1"/>
          </p:cNvPicPr>
          <p:nvPr/>
        </p:nvPicPr>
        <p:blipFill>
          <a:blip r:embed="rId3"/>
          <a:stretch>
            <a:fillRect/>
          </a:stretch>
        </p:blipFill>
        <p:spPr>
          <a:xfrm>
            <a:off x="1619564" y="1178211"/>
            <a:ext cx="7915461" cy="4571177"/>
          </a:xfrm>
          <a:prstGeom prst="rect">
            <a:avLst/>
          </a:prstGeom>
          <a:noFill/>
        </p:spPr>
      </p:pic>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5555966" cy="758022"/>
          </a:xfrm>
        </p:spPr>
        <p:txBody>
          <a:bodyPr wrap="square" anchor="t">
            <a:normAutofit/>
          </a:bodyPr>
          <a:lstStyle/>
          <a:p>
            <a:r>
              <a:rPr lang="en-US" dirty="0"/>
              <a:t>Top Threats 2021</a:t>
            </a:r>
          </a:p>
        </p:txBody>
      </p:sp>
    </p:spTree>
    <p:extLst>
      <p:ext uri="{BB962C8B-B14F-4D97-AF65-F5344CB8AC3E}">
        <p14:creationId xmlns:p14="http://schemas.microsoft.com/office/powerpoint/2010/main" val="2748302863"/>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9465157" cy="758022"/>
          </a:xfrm>
        </p:spPr>
        <p:txBody>
          <a:bodyPr/>
          <a:lstStyle/>
          <a:p>
            <a:r>
              <a:rPr lang="en-US" dirty="0"/>
              <a:t>T1059 – Command and Scripting Interpreter</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PowerShell is an automation and configuration management framework which expands its capabilities beyond other common command-line and scripting languages. PowerShell is included by default in modern versions of Windows.</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Adversaries use PowerShell to obfuscate commands in hopes of achieving any of the following:</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Evading detection</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Spawning additional processes</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Downloading and executing remote code and binaries</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Gathering information</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Changing system configuration</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n w="3175">
                  <a:noFill/>
                </a:ln>
                <a:cs typeface="Segoe UI Semibold"/>
              </a:rPr>
              <a:t>Encoding or obfuscation more than any other variety of malicious or suspicious PowerShell. PowerShell’s flexibility along with its support for aliases, abbreviated cmdlets, argument names, and calling .NET methods offers attackers many ways to invoke Base64 and other encoding.</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-e; -</a:t>
            </a:r>
            <a:r>
              <a:rPr lang="en-US" sz="1800" dirty="0" err="1">
                <a:ln w="3175">
                  <a:noFill/>
                </a:ln>
                <a:cs typeface="Segoe UI Semibold"/>
              </a:rPr>
              <a:t>ec</a:t>
            </a:r>
            <a:r>
              <a:rPr lang="en-US" sz="1800" dirty="0">
                <a:ln w="3175">
                  <a:noFill/>
                </a:ln>
                <a:cs typeface="Segoe UI Semibold"/>
              </a:rPr>
              <a:t>; -</a:t>
            </a:r>
            <a:r>
              <a:rPr lang="en-US" sz="1800" dirty="0" err="1">
                <a:ln w="3175">
                  <a:noFill/>
                </a:ln>
                <a:cs typeface="Segoe UI Semibold"/>
              </a:rPr>
              <a:t>encodecommand</a:t>
            </a:r>
            <a:r>
              <a:rPr lang="en-US" sz="1800" dirty="0">
                <a:ln w="3175">
                  <a:noFill/>
                </a:ln>
                <a:cs typeface="Segoe UI Semibold"/>
              </a:rPr>
              <a:t>; [</a:t>
            </a:r>
            <a:r>
              <a:rPr lang="en-US" sz="1800" dirty="0" err="1">
                <a:ln w="3175">
                  <a:noFill/>
                </a:ln>
                <a:cs typeface="Segoe UI Semibold"/>
              </a:rPr>
              <a:t>System.Convert</a:t>
            </a:r>
            <a:r>
              <a:rPr lang="en-US" sz="1800" dirty="0">
                <a:ln w="3175">
                  <a:noFill/>
                </a:ln>
                <a:cs typeface="Segoe UI Semibold"/>
              </a:rPr>
              <a:t>]::FromBase64String()</a:t>
            </a:r>
          </a:p>
        </p:txBody>
      </p:sp>
    </p:spTree>
    <p:extLst>
      <p:ext uri="{BB962C8B-B14F-4D97-AF65-F5344CB8AC3E}">
        <p14:creationId xmlns:p14="http://schemas.microsoft.com/office/powerpoint/2010/main" val="364009192"/>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9706114" cy="758022"/>
          </a:xfrm>
        </p:spPr>
        <p:txBody>
          <a:bodyPr/>
          <a:lstStyle/>
          <a:p>
            <a:r>
              <a:rPr lang="en-US" dirty="0"/>
              <a:t>T1218 – Signed Binary Process Execution</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Rundll32 is a native Windows process installed by default. It is a functionally necessary component of the Windows operating system that can’t be simply blocked or disabled.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This necessity and ubiquity makes Rundll32 an attractive target for adversaries.</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n w="3175">
                  <a:noFill/>
                </a:ln>
                <a:cs typeface="Segoe UI Semibold"/>
              </a:rPr>
              <a:t>Often leverage Rundll32 to load code from DLLs within world writable directories (such as Windows temp directory), a pattern of behavior that you might see from legitimate enterprise software as well as not-so-legit tools like Cobalt Strike.</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Example 1 : Use Rundll32 to load the legitimate comsvcs.dll, which calls the </a:t>
            </a:r>
            <a:r>
              <a:rPr lang="en-US" sz="1800" dirty="0" err="1">
                <a:ln w="3175">
                  <a:noFill/>
                </a:ln>
                <a:cs typeface="Segoe UI Semibold"/>
              </a:rPr>
              <a:t>MiniDump</a:t>
            </a:r>
            <a:r>
              <a:rPr lang="en-US" sz="1800" dirty="0">
                <a:ln w="3175">
                  <a:noFill/>
                </a:ln>
                <a:cs typeface="Segoe UI Semibold"/>
              </a:rPr>
              <a:t> function, allowing adversaries to dump the memory of certain processes (like lsass.exe).</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Example 2 :  A legitimate function of Rundll32 that is used for a variety of reasons. Several threats (such as </a:t>
            </a:r>
            <a:r>
              <a:rPr lang="en-US" sz="1800" dirty="0" err="1">
                <a:ln w="3175">
                  <a:noFill/>
                </a:ln>
                <a:cs typeface="Segoe UI Semibold"/>
              </a:rPr>
              <a:t>Qbot</a:t>
            </a:r>
            <a:r>
              <a:rPr lang="en-US" sz="1800" dirty="0">
                <a:ln w="3175">
                  <a:noFill/>
                </a:ln>
                <a:cs typeface="Segoe UI Semibold"/>
              </a:rPr>
              <a:t>, </a:t>
            </a:r>
            <a:r>
              <a:rPr lang="en-US" sz="1800" dirty="0" err="1">
                <a:ln w="3175">
                  <a:noFill/>
                </a:ln>
                <a:cs typeface="Segoe UI Semibold"/>
              </a:rPr>
              <a:t>Dridex</a:t>
            </a:r>
            <a:r>
              <a:rPr lang="en-US" sz="1800" dirty="0">
                <a:ln w="3175">
                  <a:noFill/>
                </a:ln>
                <a:cs typeface="Segoe UI Semibold"/>
              </a:rPr>
              <a:t>, ,Egregor and Maze) can leverage it as a mechanism to bypass application controls. </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Example 3 : Cobalt Strike leverages the </a:t>
            </a:r>
            <a:r>
              <a:rPr lang="en-US" sz="1800" dirty="0" err="1">
                <a:ln w="3175">
                  <a:noFill/>
                </a:ln>
                <a:cs typeface="Segoe UI Semibold"/>
              </a:rPr>
              <a:t>StartW</a:t>
            </a:r>
            <a:r>
              <a:rPr lang="en-US" sz="1800" dirty="0">
                <a:ln w="3175">
                  <a:noFill/>
                </a:ln>
                <a:cs typeface="Segoe UI Semibold"/>
              </a:rPr>
              <a:t> function to load DLLs from the command line.</a:t>
            </a:r>
          </a:p>
        </p:txBody>
      </p:sp>
    </p:spTree>
    <p:extLst>
      <p:ext uri="{BB962C8B-B14F-4D97-AF65-F5344CB8AC3E}">
        <p14:creationId xmlns:p14="http://schemas.microsoft.com/office/powerpoint/2010/main" val="653399443"/>
      </p:ext>
    </p:extLst>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9910000" cy="758022"/>
          </a:xfrm>
        </p:spPr>
        <p:txBody>
          <a:bodyPr/>
          <a:lstStyle/>
          <a:p>
            <a:r>
              <a:rPr lang="en-US" dirty="0"/>
              <a:t>T1543 – Create and Modify System Process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Windows services are imperative to the normal functions of the operating system.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They are common binaries that run in the background and are typically not cause for alarm when executed.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Since Windows services already exist on the system, an adversary who is able to modify or install a new service is less likely to draw attention to their activities than an adversary who installs and runs an unknown binary or spawns a command from a command or scripting interpreter.</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 common pattern is the use of the Windows Service Control Manager Configuration Tool (sc.exe) to modify or create a service.</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Example: Blue Mockingbird, an activity cluster that deploys </a:t>
            </a:r>
            <a:r>
              <a:rPr lang="en-US" sz="1800" dirty="0" err="1">
                <a:latin typeface="Segoe UI" panose="020B0502040204020203" pitchFamily="34" charset="0"/>
                <a:cs typeface="Segoe UI" panose="020B0502040204020203" pitchFamily="34" charset="0"/>
              </a:rPr>
              <a:t>Monero</a:t>
            </a:r>
            <a:r>
              <a:rPr lang="en-US" sz="1800" dirty="0">
                <a:latin typeface="Segoe UI" panose="020B0502040204020203" pitchFamily="34" charset="0"/>
                <a:cs typeface="Segoe UI" panose="020B0502040204020203" pitchFamily="34" charset="0"/>
              </a:rPr>
              <a:t> cryptocurrency-mining payloads and leverages Windows services for persistence.</a:t>
            </a:r>
            <a:endParaRPr lang="en-US" sz="1800" dirty="0">
              <a:ln w="3175">
                <a:noFill/>
              </a:ln>
              <a:cs typeface="Segoe UI Semibold"/>
            </a:endParaRPr>
          </a:p>
        </p:txBody>
      </p:sp>
    </p:spTree>
    <p:extLst>
      <p:ext uri="{BB962C8B-B14F-4D97-AF65-F5344CB8AC3E}">
        <p14:creationId xmlns:p14="http://schemas.microsoft.com/office/powerpoint/2010/main" val="245087013"/>
      </p:ext>
    </p:extLst>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T1053 – Scheduled Task / Job</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Adversaries use scheduled tasks to accomplish two primary objectives, maintaining access and executing processes in a specific user context. Typically, one is with elevated privileges.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As a wide variety of legitimate software uses scheduled tasks for an even wider variety of legitimate reasons, malicious use often blends in with innocuous use.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Scheduled tasks are a functionally necessary component of the Windows operating system that can’t just be turned off or blocked.</a:t>
            </a:r>
          </a:p>
          <a:p>
            <a:pPr lvl="0" defTabSz="797968">
              <a:spcBef>
                <a:spcPct val="0"/>
              </a:spcBef>
              <a:spcAft>
                <a:spcPts val="800"/>
              </a:spcAft>
              <a:defRPr/>
            </a:pPr>
            <a:r>
              <a:rPr lang="en-US" sz="1800" dirty="0">
                <a:ln w="3175">
                  <a:noFill/>
                </a:ln>
                <a:cs typeface="Segoe UI Semibold"/>
              </a:rPr>
              <a:t>Most attacks include the /Create flag, which makes sense for adversaries wanting to establish persistence.</a:t>
            </a:r>
          </a:p>
        </p:txBody>
      </p:sp>
    </p:spTree>
    <p:extLst>
      <p:ext uri="{BB962C8B-B14F-4D97-AF65-F5344CB8AC3E}">
        <p14:creationId xmlns:p14="http://schemas.microsoft.com/office/powerpoint/2010/main" val="2271213183"/>
      </p:ext>
    </p:extLst>
  </p:cSld>
  <p:clrMapOvr>
    <a:masterClrMapping/>
  </p:clrMapOvr>
  <p:transition>
    <p:fad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525146" cy="758022"/>
          </a:xfrm>
        </p:spPr>
        <p:txBody>
          <a:bodyPr/>
          <a:lstStyle/>
          <a:p>
            <a:r>
              <a:rPr lang="en-US" dirty="0"/>
              <a:t>T1003 – OS Credential Dumping</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Attackers attempt to dump credentials to obtain account login and credential material, normally in the form of a hash or a clear text password, from the operating system and software.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Credentials can then be used to perform Lateral Movement and access restricted information.</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n w="3175">
                  <a:noFill/>
                </a:ln>
                <a:cs typeface="Segoe UI Semibold"/>
              </a:rPr>
              <a:t>Example : The Local Security Authority Subsystem Service (LSASS) is commonly used by attackers looking to steal sensitive credentials, with a little help from administrative tools such as </a:t>
            </a:r>
            <a:r>
              <a:rPr lang="en-US" sz="1800" dirty="0" err="1">
                <a:ln w="3175">
                  <a:noFill/>
                </a:ln>
                <a:cs typeface="Segoe UI Semibold"/>
              </a:rPr>
              <a:t>ProcDump</a:t>
            </a:r>
            <a:r>
              <a:rPr lang="en-US" sz="1800" dirty="0">
                <a:ln w="3175">
                  <a:noFill/>
                </a:ln>
                <a:cs typeface="Segoe UI Semibold"/>
              </a:rPr>
              <a:t> or tools like </a:t>
            </a:r>
            <a:r>
              <a:rPr lang="en-US" sz="1800" dirty="0" err="1">
                <a:ln w="3175">
                  <a:noFill/>
                </a:ln>
                <a:cs typeface="Segoe UI Semibold"/>
              </a:rPr>
              <a:t>Mimikatz</a:t>
            </a:r>
            <a:r>
              <a:rPr lang="en-US" sz="1800" dirty="0">
                <a:ln w="3175">
                  <a:noFill/>
                </a:ln>
                <a:cs typeface="Segoe UI Semibold"/>
              </a:rPr>
              <a:t>.</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Upon starting up, LSASS contains valuable authentication data such as:</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Encrypted passwords</a:t>
            </a:r>
          </a:p>
          <a:p>
            <a:pPr lvl="0" defTabSz="797968">
              <a:spcBef>
                <a:spcPct val="0"/>
              </a:spcBef>
              <a:spcAft>
                <a:spcPts val="800"/>
              </a:spcAft>
              <a:defRPr/>
            </a:pPr>
            <a:r>
              <a:rPr lang="en-US" sz="1800" dirty="0">
                <a:ln w="3175">
                  <a:noFill/>
                </a:ln>
                <a:cs typeface="Segoe UI Semibold"/>
              </a:rPr>
              <a:t>NT hashes</a:t>
            </a:r>
          </a:p>
          <a:p>
            <a:pPr lvl="0" defTabSz="797968">
              <a:spcBef>
                <a:spcPct val="0"/>
              </a:spcBef>
              <a:spcAft>
                <a:spcPts val="800"/>
              </a:spcAft>
              <a:defRPr/>
            </a:pPr>
            <a:r>
              <a:rPr lang="en-US" sz="1800" dirty="0">
                <a:ln w="3175">
                  <a:noFill/>
                </a:ln>
                <a:cs typeface="Segoe UI Semibold"/>
              </a:rPr>
              <a:t>LM hashes</a:t>
            </a:r>
          </a:p>
          <a:p>
            <a:pPr lvl="0" defTabSz="797968">
              <a:spcBef>
                <a:spcPct val="0"/>
              </a:spcBef>
              <a:spcAft>
                <a:spcPts val="800"/>
              </a:spcAft>
              <a:defRPr/>
            </a:pPr>
            <a:r>
              <a:rPr lang="en-US" sz="1800" dirty="0">
                <a:ln w="3175">
                  <a:noFill/>
                </a:ln>
                <a:cs typeface="Segoe UI Semibold"/>
              </a:rPr>
              <a:t>Kerberos tickets</a:t>
            </a:r>
          </a:p>
          <a:p>
            <a:pPr lvl="0" defTabSz="797968">
              <a:spcBef>
                <a:spcPct val="0"/>
              </a:spcBef>
              <a:spcAft>
                <a:spcPts val="800"/>
              </a:spcAft>
              <a:defRPr/>
            </a:pPr>
            <a:endParaRPr lang="en-US" sz="1800" dirty="0">
              <a:ln w="3175">
                <a:noFill/>
              </a:ln>
              <a:cs typeface="Segoe UI Semibold"/>
            </a:endParaRPr>
          </a:p>
        </p:txBody>
      </p:sp>
    </p:spTree>
    <p:extLst>
      <p:ext uri="{BB962C8B-B14F-4D97-AF65-F5344CB8AC3E}">
        <p14:creationId xmlns:p14="http://schemas.microsoft.com/office/powerpoint/2010/main" val="483415869"/>
      </p:ext>
    </p:extLst>
  </p:cSld>
  <p:clrMapOvr>
    <a:masterClrMapping/>
  </p:clrMapOvr>
  <p:transition>
    <p:fad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4984" y="2579750"/>
            <a:ext cx="4161390" cy="553982"/>
          </a:xfrm>
        </p:spPr>
        <p:txBody>
          <a:bodyPr/>
          <a:lstStyle/>
          <a:p>
            <a:r>
              <a:rPr lang="en-US" dirty="0"/>
              <a:t>Question…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5765" y="3535511"/>
            <a:ext cx="4161244" cy="1046440"/>
          </a:xfrm>
        </p:spPr>
        <p:txBody>
          <a:bodyPr/>
          <a:lstStyle/>
          <a:p>
            <a:r>
              <a:rPr lang="en-US" dirty="0"/>
              <a:t>How would you mitigate T1059?</a:t>
            </a:r>
          </a:p>
          <a:p>
            <a:endParaRPr lang="en-US" dirty="0"/>
          </a:p>
          <a:p>
            <a:endParaRPr lang="en-US" dirty="0"/>
          </a:p>
        </p:txBody>
      </p:sp>
      <p:grpSp>
        <p:nvGrpSpPr>
          <p:cNvPr id="85" name="Group 84">
            <a:extLst>
              <a:ext uri="{FF2B5EF4-FFF2-40B4-BE49-F238E27FC236}">
                <a16:creationId xmlns:a16="http://schemas.microsoft.com/office/drawing/2014/main" id="{4C9C32A9-34B3-4EE1-9676-AB2377E09779}"/>
              </a:ext>
            </a:extLst>
          </p:cNvPr>
          <p:cNvGrpSpPr/>
          <p:nvPr/>
        </p:nvGrpSpPr>
        <p:grpSpPr>
          <a:xfrm>
            <a:off x="6822592" y="1060351"/>
            <a:ext cx="4568003" cy="4552594"/>
            <a:chOff x="4619625" y="1828800"/>
            <a:chExt cx="1882776" cy="1876425"/>
          </a:xfrm>
        </p:grpSpPr>
        <p:sp>
          <p:nvSpPr>
            <p:cNvPr id="86" name="Line 410">
              <a:extLst>
                <a:ext uri="{FF2B5EF4-FFF2-40B4-BE49-F238E27FC236}">
                  <a16:creationId xmlns:a16="http://schemas.microsoft.com/office/drawing/2014/main" id="{99B41B36-482E-4206-A200-E2A08CEB17A4}"/>
                </a:ext>
              </a:extLst>
            </p:cNvPr>
            <p:cNvSpPr>
              <a:spLocks noChangeShapeType="1"/>
            </p:cNvSpPr>
            <p:nvPr/>
          </p:nvSpPr>
          <p:spPr bwMode="auto">
            <a:xfrm flipH="1" flipV="1">
              <a:off x="4964113" y="2908300"/>
              <a:ext cx="481013" cy="5127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7" name="Line 411">
              <a:extLst>
                <a:ext uri="{FF2B5EF4-FFF2-40B4-BE49-F238E27FC236}">
                  <a16:creationId xmlns:a16="http://schemas.microsoft.com/office/drawing/2014/main" id="{D00A0915-C57E-482D-AD62-51AF4E342593}"/>
                </a:ext>
              </a:extLst>
            </p:cNvPr>
            <p:cNvSpPr>
              <a:spLocks noChangeShapeType="1"/>
            </p:cNvSpPr>
            <p:nvPr/>
          </p:nvSpPr>
          <p:spPr bwMode="auto">
            <a:xfrm flipH="1">
              <a:off x="5280025" y="2111375"/>
              <a:ext cx="539750" cy="3476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8" name="Line 412">
              <a:extLst>
                <a:ext uri="{FF2B5EF4-FFF2-40B4-BE49-F238E27FC236}">
                  <a16:creationId xmlns:a16="http://schemas.microsoft.com/office/drawing/2014/main" id="{C2EBB12A-DEF6-45FC-893E-757802743017}"/>
                </a:ext>
              </a:extLst>
            </p:cNvPr>
            <p:cNvSpPr>
              <a:spLocks noChangeShapeType="1"/>
            </p:cNvSpPr>
            <p:nvPr/>
          </p:nvSpPr>
          <p:spPr bwMode="auto">
            <a:xfrm flipV="1">
              <a:off x="5448300" y="2722562"/>
              <a:ext cx="769938" cy="6985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9" name="Line 413">
              <a:extLst>
                <a:ext uri="{FF2B5EF4-FFF2-40B4-BE49-F238E27FC236}">
                  <a16:creationId xmlns:a16="http://schemas.microsoft.com/office/drawing/2014/main" id="{3ECF3F10-8F39-4AD1-8517-AC0E2C98A1F5}"/>
                </a:ext>
              </a:extLst>
            </p:cNvPr>
            <p:cNvSpPr>
              <a:spLocks noChangeShapeType="1"/>
            </p:cNvSpPr>
            <p:nvPr/>
          </p:nvSpPr>
          <p:spPr bwMode="auto">
            <a:xfrm>
              <a:off x="5819775" y="2111375"/>
              <a:ext cx="398463" cy="6096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0" name="Freeform 414">
              <a:extLst>
                <a:ext uri="{FF2B5EF4-FFF2-40B4-BE49-F238E27FC236}">
                  <a16:creationId xmlns:a16="http://schemas.microsoft.com/office/drawing/2014/main" id="{B7660BA5-A0C7-43A9-8BAA-205CE30164A6}"/>
                </a:ext>
              </a:extLst>
            </p:cNvPr>
            <p:cNvSpPr>
              <a:spLocks/>
            </p:cNvSpPr>
            <p:nvPr/>
          </p:nvSpPr>
          <p:spPr bwMode="auto">
            <a:xfrm>
              <a:off x="5935663" y="2436812"/>
              <a:ext cx="566738" cy="568325"/>
            </a:xfrm>
            <a:custGeom>
              <a:avLst/>
              <a:gdLst>
                <a:gd name="T0" fmla="*/ 63 w 351"/>
                <a:gd name="T1" fmla="*/ 288 h 351"/>
                <a:gd name="T2" fmla="*/ 288 w 351"/>
                <a:gd name="T3" fmla="*/ 288 h 351"/>
                <a:gd name="T4" fmla="*/ 288 w 351"/>
                <a:gd name="T5" fmla="*/ 63 h 351"/>
                <a:gd name="T6" fmla="*/ 63 w 351"/>
                <a:gd name="T7" fmla="*/ 63 h 351"/>
                <a:gd name="T8" fmla="*/ 63 w 351"/>
                <a:gd name="T9" fmla="*/ 288 h 351"/>
              </a:gdLst>
              <a:ahLst/>
              <a:cxnLst>
                <a:cxn ang="0">
                  <a:pos x="T0" y="T1"/>
                </a:cxn>
                <a:cxn ang="0">
                  <a:pos x="T2" y="T3"/>
                </a:cxn>
                <a:cxn ang="0">
                  <a:pos x="T4" y="T5"/>
                </a:cxn>
                <a:cxn ang="0">
                  <a:pos x="T6" y="T7"/>
                </a:cxn>
                <a:cxn ang="0">
                  <a:pos x="T8" y="T9"/>
                </a:cxn>
              </a:cxnLst>
              <a:rect l="0" t="0" r="r" b="b"/>
              <a:pathLst>
                <a:path w="351" h="351">
                  <a:moveTo>
                    <a:pt x="63" y="288"/>
                  </a:moveTo>
                  <a:cubicBezTo>
                    <a:pt x="125" y="351"/>
                    <a:pt x="226" y="351"/>
                    <a:pt x="288" y="288"/>
                  </a:cubicBezTo>
                  <a:cubicBezTo>
                    <a:pt x="351" y="226"/>
                    <a:pt x="351" y="125"/>
                    <a:pt x="288" y="63"/>
                  </a:cubicBezTo>
                  <a:cubicBezTo>
                    <a:pt x="226" y="0"/>
                    <a:pt x="125" y="0"/>
                    <a:pt x="63" y="63"/>
                  </a:cubicBezTo>
                  <a:cubicBezTo>
                    <a:pt x="0" y="125"/>
                    <a:pt x="0" y="226"/>
                    <a:pt x="63"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1" name="Freeform 415">
              <a:extLst>
                <a:ext uri="{FF2B5EF4-FFF2-40B4-BE49-F238E27FC236}">
                  <a16:creationId xmlns:a16="http://schemas.microsoft.com/office/drawing/2014/main" id="{E937DC75-36A4-426E-856E-19D8BA38525F}"/>
                </a:ext>
              </a:extLst>
            </p:cNvPr>
            <p:cNvSpPr>
              <a:spLocks/>
            </p:cNvSpPr>
            <p:nvPr/>
          </p:nvSpPr>
          <p:spPr bwMode="auto">
            <a:xfrm>
              <a:off x="5537200" y="1828800"/>
              <a:ext cx="566738" cy="566738"/>
            </a:xfrm>
            <a:custGeom>
              <a:avLst/>
              <a:gdLst>
                <a:gd name="T0" fmla="*/ 62 w 350"/>
                <a:gd name="T1" fmla="*/ 287 h 350"/>
                <a:gd name="T2" fmla="*/ 287 w 350"/>
                <a:gd name="T3" fmla="*/ 287 h 350"/>
                <a:gd name="T4" fmla="*/ 287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4" y="350"/>
                    <a:pt x="225" y="350"/>
                    <a:pt x="287" y="287"/>
                  </a:cubicBezTo>
                  <a:cubicBezTo>
                    <a:pt x="350" y="225"/>
                    <a:pt x="350" y="124"/>
                    <a:pt x="287" y="62"/>
                  </a:cubicBezTo>
                  <a:cubicBezTo>
                    <a:pt x="225" y="0"/>
                    <a:pt x="124" y="0"/>
                    <a:pt x="62" y="62"/>
                  </a:cubicBezTo>
                  <a:cubicBezTo>
                    <a:pt x="0" y="124"/>
                    <a:pt x="0" y="225"/>
                    <a:pt x="62" y="287"/>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2" name="Freeform 416">
              <a:extLst>
                <a:ext uri="{FF2B5EF4-FFF2-40B4-BE49-F238E27FC236}">
                  <a16:creationId xmlns:a16="http://schemas.microsoft.com/office/drawing/2014/main" id="{F848879F-9285-492C-9E10-9AAECB1E3A0F}"/>
                </a:ext>
              </a:extLst>
            </p:cNvPr>
            <p:cNvSpPr>
              <a:spLocks/>
            </p:cNvSpPr>
            <p:nvPr/>
          </p:nvSpPr>
          <p:spPr bwMode="auto">
            <a:xfrm>
              <a:off x="4619625" y="1992312"/>
              <a:ext cx="803275" cy="1041400"/>
            </a:xfrm>
            <a:custGeom>
              <a:avLst/>
              <a:gdLst>
                <a:gd name="T0" fmla="*/ 506 w 506"/>
                <a:gd name="T1" fmla="*/ 656 h 656"/>
                <a:gd name="T2" fmla="*/ 0 w 506"/>
                <a:gd name="T3" fmla="*/ 656 h 656"/>
                <a:gd name="T4" fmla="*/ 0 w 506"/>
                <a:gd name="T5" fmla="*/ 149 h 656"/>
                <a:gd name="T6" fmla="*/ 159 w 506"/>
                <a:gd name="T7" fmla="*/ 0 h 656"/>
                <a:gd name="T8" fmla="*/ 506 w 506"/>
                <a:gd name="T9" fmla="*/ 0 h 656"/>
                <a:gd name="T10" fmla="*/ 506 w 506"/>
                <a:gd name="T11" fmla="*/ 656 h 656"/>
              </a:gdLst>
              <a:ahLst/>
              <a:cxnLst>
                <a:cxn ang="0">
                  <a:pos x="T0" y="T1"/>
                </a:cxn>
                <a:cxn ang="0">
                  <a:pos x="T2" y="T3"/>
                </a:cxn>
                <a:cxn ang="0">
                  <a:pos x="T4" y="T5"/>
                </a:cxn>
                <a:cxn ang="0">
                  <a:pos x="T6" y="T7"/>
                </a:cxn>
                <a:cxn ang="0">
                  <a:pos x="T8" y="T9"/>
                </a:cxn>
                <a:cxn ang="0">
                  <a:pos x="T10" y="T11"/>
                </a:cxn>
              </a:cxnLst>
              <a:rect l="0" t="0" r="r" b="b"/>
              <a:pathLst>
                <a:path w="506" h="656">
                  <a:moveTo>
                    <a:pt x="506" y="656"/>
                  </a:moveTo>
                  <a:lnTo>
                    <a:pt x="0" y="656"/>
                  </a:lnTo>
                  <a:lnTo>
                    <a:pt x="0" y="149"/>
                  </a:lnTo>
                  <a:lnTo>
                    <a:pt x="159" y="0"/>
                  </a:lnTo>
                  <a:lnTo>
                    <a:pt x="506" y="0"/>
                  </a:lnTo>
                  <a:lnTo>
                    <a:pt x="506" y="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3" name="Freeform 417">
              <a:extLst>
                <a:ext uri="{FF2B5EF4-FFF2-40B4-BE49-F238E27FC236}">
                  <a16:creationId xmlns:a16="http://schemas.microsoft.com/office/drawing/2014/main" id="{F3FD086D-C029-49E4-9F99-AB7F2BF7FC11}"/>
                </a:ext>
              </a:extLst>
            </p:cNvPr>
            <p:cNvSpPr>
              <a:spLocks/>
            </p:cNvSpPr>
            <p:nvPr/>
          </p:nvSpPr>
          <p:spPr bwMode="auto">
            <a:xfrm>
              <a:off x="4619625" y="1992312"/>
              <a:ext cx="252413" cy="236538"/>
            </a:xfrm>
            <a:custGeom>
              <a:avLst/>
              <a:gdLst>
                <a:gd name="T0" fmla="*/ 159 w 159"/>
                <a:gd name="T1" fmla="*/ 149 h 149"/>
                <a:gd name="T2" fmla="*/ 0 w 159"/>
                <a:gd name="T3" fmla="*/ 149 h 149"/>
                <a:gd name="T4" fmla="*/ 159 w 159"/>
                <a:gd name="T5" fmla="*/ 0 h 149"/>
                <a:gd name="T6" fmla="*/ 159 w 159"/>
                <a:gd name="T7" fmla="*/ 149 h 149"/>
              </a:gdLst>
              <a:ahLst/>
              <a:cxnLst>
                <a:cxn ang="0">
                  <a:pos x="T0" y="T1"/>
                </a:cxn>
                <a:cxn ang="0">
                  <a:pos x="T2" y="T3"/>
                </a:cxn>
                <a:cxn ang="0">
                  <a:pos x="T4" y="T5"/>
                </a:cxn>
                <a:cxn ang="0">
                  <a:pos x="T6" y="T7"/>
                </a:cxn>
              </a:cxnLst>
              <a:rect l="0" t="0" r="r" b="b"/>
              <a:pathLst>
                <a:path w="159" h="149">
                  <a:moveTo>
                    <a:pt x="159" y="149"/>
                  </a:moveTo>
                  <a:lnTo>
                    <a:pt x="0" y="149"/>
                  </a:lnTo>
                  <a:lnTo>
                    <a:pt x="159" y="0"/>
                  </a:lnTo>
                  <a:lnTo>
                    <a:pt x="159" y="149"/>
                  </a:lnTo>
                  <a:close/>
                </a:path>
              </a:pathLst>
            </a:custGeom>
            <a:solidFill>
              <a:srgbClr val="D3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4" name="Rectangle 418">
              <a:extLst>
                <a:ext uri="{FF2B5EF4-FFF2-40B4-BE49-F238E27FC236}">
                  <a16:creationId xmlns:a16="http://schemas.microsoft.com/office/drawing/2014/main" id="{328C556D-FF82-4D5B-85FA-3EDE68F28DC1}"/>
                </a:ext>
              </a:extLst>
            </p:cNvPr>
            <p:cNvSpPr>
              <a:spLocks noChangeArrowheads="1"/>
            </p:cNvSpPr>
            <p:nvPr/>
          </p:nvSpPr>
          <p:spPr bwMode="auto">
            <a:xfrm>
              <a:off x="4733925" y="232886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5" name="Rectangle 419">
              <a:extLst>
                <a:ext uri="{FF2B5EF4-FFF2-40B4-BE49-F238E27FC236}">
                  <a16:creationId xmlns:a16="http://schemas.microsoft.com/office/drawing/2014/main" id="{3BEA3C1F-3EB5-4FDE-B535-80C59904B2B2}"/>
                </a:ext>
              </a:extLst>
            </p:cNvPr>
            <p:cNvSpPr>
              <a:spLocks noChangeArrowheads="1"/>
            </p:cNvSpPr>
            <p:nvPr/>
          </p:nvSpPr>
          <p:spPr bwMode="auto">
            <a:xfrm>
              <a:off x="4733925" y="2432050"/>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6" name="Rectangle 420">
              <a:extLst>
                <a:ext uri="{FF2B5EF4-FFF2-40B4-BE49-F238E27FC236}">
                  <a16:creationId xmlns:a16="http://schemas.microsoft.com/office/drawing/2014/main" id="{16961D26-D7D1-434B-A75A-55DB5FBAF0C5}"/>
                </a:ext>
              </a:extLst>
            </p:cNvPr>
            <p:cNvSpPr>
              <a:spLocks noChangeArrowheads="1"/>
            </p:cNvSpPr>
            <p:nvPr/>
          </p:nvSpPr>
          <p:spPr bwMode="auto">
            <a:xfrm>
              <a:off x="4733925" y="2535237"/>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7" name="Rectangle 421">
              <a:extLst>
                <a:ext uri="{FF2B5EF4-FFF2-40B4-BE49-F238E27FC236}">
                  <a16:creationId xmlns:a16="http://schemas.microsoft.com/office/drawing/2014/main" id="{6361F4F4-D16D-47B5-8398-6C4497FB36E2}"/>
                </a:ext>
              </a:extLst>
            </p:cNvPr>
            <p:cNvSpPr>
              <a:spLocks noChangeArrowheads="1"/>
            </p:cNvSpPr>
            <p:nvPr/>
          </p:nvSpPr>
          <p:spPr bwMode="auto">
            <a:xfrm>
              <a:off x="4733925" y="264001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8" name="Rectangle 422">
              <a:extLst>
                <a:ext uri="{FF2B5EF4-FFF2-40B4-BE49-F238E27FC236}">
                  <a16:creationId xmlns:a16="http://schemas.microsoft.com/office/drawing/2014/main" id="{C49DFEE2-A329-47F8-BCEC-0C793835D3EB}"/>
                </a:ext>
              </a:extLst>
            </p:cNvPr>
            <p:cNvSpPr>
              <a:spLocks noChangeArrowheads="1"/>
            </p:cNvSpPr>
            <p:nvPr/>
          </p:nvSpPr>
          <p:spPr bwMode="auto">
            <a:xfrm>
              <a:off x="4733925" y="2740025"/>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9" name="Freeform 423">
              <a:extLst>
                <a:ext uri="{FF2B5EF4-FFF2-40B4-BE49-F238E27FC236}">
                  <a16:creationId xmlns:a16="http://schemas.microsoft.com/office/drawing/2014/main" id="{A5BC700D-4025-49BA-853A-AC343CF3C1E3}"/>
                </a:ext>
              </a:extLst>
            </p:cNvPr>
            <p:cNvSpPr>
              <a:spLocks/>
            </p:cNvSpPr>
            <p:nvPr/>
          </p:nvSpPr>
          <p:spPr bwMode="auto">
            <a:xfrm>
              <a:off x="4976813" y="2189162"/>
              <a:ext cx="566738" cy="566738"/>
            </a:xfrm>
            <a:custGeom>
              <a:avLst/>
              <a:gdLst>
                <a:gd name="T0" fmla="*/ 62 w 350"/>
                <a:gd name="T1" fmla="*/ 287 h 350"/>
                <a:gd name="T2" fmla="*/ 288 w 350"/>
                <a:gd name="T3" fmla="*/ 287 h 350"/>
                <a:gd name="T4" fmla="*/ 288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5" y="350"/>
                    <a:pt x="225" y="350"/>
                    <a:pt x="288" y="287"/>
                  </a:cubicBezTo>
                  <a:cubicBezTo>
                    <a:pt x="350" y="225"/>
                    <a:pt x="350" y="124"/>
                    <a:pt x="288" y="62"/>
                  </a:cubicBezTo>
                  <a:cubicBezTo>
                    <a:pt x="225" y="0"/>
                    <a:pt x="125" y="0"/>
                    <a:pt x="62" y="62"/>
                  </a:cubicBezTo>
                  <a:cubicBezTo>
                    <a:pt x="0" y="124"/>
                    <a:pt x="0" y="225"/>
                    <a:pt x="62" y="28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0" name="Rectangle 424">
              <a:extLst>
                <a:ext uri="{FF2B5EF4-FFF2-40B4-BE49-F238E27FC236}">
                  <a16:creationId xmlns:a16="http://schemas.microsoft.com/office/drawing/2014/main" id="{1B1717D7-ED7A-4748-8683-3FBE286040ED}"/>
                </a:ext>
              </a:extLst>
            </p:cNvPr>
            <p:cNvSpPr>
              <a:spLocks noChangeArrowheads="1"/>
            </p:cNvSpPr>
            <p:nvPr/>
          </p:nvSpPr>
          <p:spPr bwMode="auto">
            <a:xfrm>
              <a:off x="4629150" y="2287587"/>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1" name="Rectangle 425">
              <a:extLst>
                <a:ext uri="{FF2B5EF4-FFF2-40B4-BE49-F238E27FC236}">
                  <a16:creationId xmlns:a16="http://schemas.microsoft.com/office/drawing/2014/main" id="{299FE854-A402-4505-AA49-9B2647CAA55A}"/>
                </a:ext>
              </a:extLst>
            </p:cNvPr>
            <p:cNvSpPr>
              <a:spLocks noChangeArrowheads="1"/>
            </p:cNvSpPr>
            <p:nvPr/>
          </p:nvSpPr>
          <p:spPr bwMode="auto">
            <a:xfrm>
              <a:off x="4629150" y="2435225"/>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2" name="Rectangle 426">
              <a:extLst>
                <a:ext uri="{FF2B5EF4-FFF2-40B4-BE49-F238E27FC236}">
                  <a16:creationId xmlns:a16="http://schemas.microsoft.com/office/drawing/2014/main" id="{CEDCE140-A139-47BF-94F8-BE26C272B1F0}"/>
                </a:ext>
              </a:extLst>
            </p:cNvPr>
            <p:cNvSpPr>
              <a:spLocks noChangeArrowheads="1"/>
            </p:cNvSpPr>
            <p:nvPr/>
          </p:nvSpPr>
          <p:spPr bwMode="auto">
            <a:xfrm>
              <a:off x="4629150" y="2578100"/>
              <a:ext cx="819150" cy="77788"/>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3" name="Freeform 427">
              <a:extLst>
                <a:ext uri="{FF2B5EF4-FFF2-40B4-BE49-F238E27FC236}">
                  <a16:creationId xmlns:a16="http://schemas.microsoft.com/office/drawing/2014/main" id="{77869824-C7D2-4F07-AE99-3DD09DB93D1F}"/>
                </a:ext>
              </a:extLst>
            </p:cNvPr>
            <p:cNvSpPr>
              <a:spLocks noEditPoints="1"/>
            </p:cNvSpPr>
            <p:nvPr/>
          </p:nvSpPr>
          <p:spPr bwMode="auto">
            <a:xfrm>
              <a:off x="4938713" y="2147887"/>
              <a:ext cx="647700" cy="650875"/>
            </a:xfrm>
            <a:custGeom>
              <a:avLst/>
              <a:gdLst>
                <a:gd name="T0" fmla="*/ 401 w 401"/>
                <a:gd name="T1" fmla="*/ 373 h 402"/>
                <a:gd name="T2" fmla="*/ 341 w 401"/>
                <a:gd name="T3" fmla="*/ 313 h 402"/>
                <a:gd name="T4" fmla="*/ 327 w 401"/>
                <a:gd name="T5" fmla="*/ 71 h 402"/>
                <a:gd name="T6" fmla="*/ 71 w 401"/>
                <a:gd name="T7" fmla="*/ 71 h 402"/>
                <a:gd name="T8" fmla="*/ 71 w 401"/>
                <a:gd name="T9" fmla="*/ 328 h 402"/>
                <a:gd name="T10" fmla="*/ 312 w 401"/>
                <a:gd name="T11" fmla="*/ 342 h 402"/>
                <a:gd name="T12" fmla="*/ 372 w 401"/>
                <a:gd name="T13" fmla="*/ 402 h 402"/>
                <a:gd name="T14" fmla="*/ 401 w 401"/>
                <a:gd name="T15" fmla="*/ 373 h 402"/>
                <a:gd name="T16" fmla="*/ 98 w 401"/>
                <a:gd name="T17" fmla="*/ 301 h 402"/>
                <a:gd name="T18" fmla="*/ 98 w 401"/>
                <a:gd name="T19" fmla="*/ 98 h 402"/>
                <a:gd name="T20" fmla="*/ 300 w 401"/>
                <a:gd name="T21" fmla="*/ 98 h 402"/>
                <a:gd name="T22" fmla="*/ 300 w 401"/>
                <a:gd name="T23" fmla="*/ 301 h 402"/>
                <a:gd name="T24" fmla="*/ 98 w 401"/>
                <a:gd name="T25" fmla="*/ 30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02">
                  <a:moveTo>
                    <a:pt x="401" y="373"/>
                  </a:moveTo>
                  <a:cubicBezTo>
                    <a:pt x="341" y="313"/>
                    <a:pt x="341" y="313"/>
                    <a:pt x="341" y="313"/>
                  </a:cubicBezTo>
                  <a:cubicBezTo>
                    <a:pt x="398" y="241"/>
                    <a:pt x="393" y="137"/>
                    <a:pt x="327" y="71"/>
                  </a:cubicBezTo>
                  <a:cubicBezTo>
                    <a:pt x="256" y="0"/>
                    <a:pt x="142" y="0"/>
                    <a:pt x="71" y="71"/>
                  </a:cubicBezTo>
                  <a:cubicBezTo>
                    <a:pt x="0" y="142"/>
                    <a:pt x="0" y="257"/>
                    <a:pt x="71" y="328"/>
                  </a:cubicBezTo>
                  <a:cubicBezTo>
                    <a:pt x="137" y="394"/>
                    <a:pt x="241" y="398"/>
                    <a:pt x="312" y="342"/>
                  </a:cubicBezTo>
                  <a:cubicBezTo>
                    <a:pt x="372" y="402"/>
                    <a:pt x="372" y="402"/>
                    <a:pt x="372" y="402"/>
                  </a:cubicBezTo>
                  <a:lnTo>
                    <a:pt x="401" y="373"/>
                  </a:lnTo>
                  <a:close/>
                  <a:moveTo>
                    <a:pt x="98" y="301"/>
                  </a:moveTo>
                  <a:cubicBezTo>
                    <a:pt x="41" y="245"/>
                    <a:pt x="41" y="154"/>
                    <a:pt x="98" y="98"/>
                  </a:cubicBezTo>
                  <a:cubicBezTo>
                    <a:pt x="154" y="42"/>
                    <a:pt x="244" y="42"/>
                    <a:pt x="300" y="98"/>
                  </a:cubicBezTo>
                  <a:cubicBezTo>
                    <a:pt x="357" y="154"/>
                    <a:pt x="357" y="245"/>
                    <a:pt x="300" y="301"/>
                  </a:cubicBezTo>
                  <a:cubicBezTo>
                    <a:pt x="244" y="357"/>
                    <a:pt x="154" y="357"/>
                    <a:pt x="98" y="30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4" name="Freeform 428">
              <a:extLst>
                <a:ext uri="{FF2B5EF4-FFF2-40B4-BE49-F238E27FC236}">
                  <a16:creationId xmlns:a16="http://schemas.microsoft.com/office/drawing/2014/main" id="{F03DD5C7-8953-4208-9270-82D12C2280F1}"/>
                </a:ext>
              </a:extLst>
            </p:cNvPr>
            <p:cNvSpPr>
              <a:spLocks/>
            </p:cNvSpPr>
            <p:nvPr/>
          </p:nvSpPr>
          <p:spPr bwMode="auto">
            <a:xfrm>
              <a:off x="5483225" y="2695575"/>
              <a:ext cx="352425" cy="352425"/>
            </a:xfrm>
            <a:custGeom>
              <a:avLst/>
              <a:gdLst>
                <a:gd name="T0" fmla="*/ 171 w 218"/>
                <a:gd name="T1" fmla="*/ 213 h 217"/>
                <a:gd name="T2" fmla="*/ 214 w 218"/>
                <a:gd name="T3" fmla="*/ 170 h 217"/>
                <a:gd name="T4" fmla="*/ 214 w 218"/>
                <a:gd name="T5" fmla="*/ 157 h 217"/>
                <a:gd name="T6" fmla="*/ 61 w 218"/>
                <a:gd name="T7" fmla="*/ 4 h 217"/>
                <a:gd name="T8" fmla="*/ 47 w 218"/>
                <a:gd name="T9" fmla="*/ 4 h 217"/>
                <a:gd name="T10" fmla="*/ 4 w 218"/>
                <a:gd name="T11" fmla="*/ 47 h 217"/>
                <a:gd name="T12" fmla="*/ 4 w 218"/>
                <a:gd name="T13" fmla="*/ 60 h 217"/>
                <a:gd name="T14" fmla="*/ 157 w 218"/>
                <a:gd name="T15" fmla="*/ 213 h 217"/>
                <a:gd name="T16" fmla="*/ 171 w 218"/>
                <a:gd name="T17" fmla="*/ 2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17">
                  <a:moveTo>
                    <a:pt x="171" y="213"/>
                  </a:moveTo>
                  <a:cubicBezTo>
                    <a:pt x="214" y="170"/>
                    <a:pt x="214" y="170"/>
                    <a:pt x="214" y="170"/>
                  </a:cubicBezTo>
                  <a:cubicBezTo>
                    <a:pt x="218" y="167"/>
                    <a:pt x="218" y="161"/>
                    <a:pt x="214" y="157"/>
                  </a:cubicBezTo>
                  <a:cubicBezTo>
                    <a:pt x="61" y="4"/>
                    <a:pt x="61" y="4"/>
                    <a:pt x="61" y="4"/>
                  </a:cubicBezTo>
                  <a:cubicBezTo>
                    <a:pt x="57" y="0"/>
                    <a:pt x="51" y="0"/>
                    <a:pt x="47" y="4"/>
                  </a:cubicBezTo>
                  <a:cubicBezTo>
                    <a:pt x="4" y="47"/>
                    <a:pt x="4" y="47"/>
                    <a:pt x="4" y="47"/>
                  </a:cubicBezTo>
                  <a:cubicBezTo>
                    <a:pt x="0" y="51"/>
                    <a:pt x="0" y="56"/>
                    <a:pt x="4" y="60"/>
                  </a:cubicBezTo>
                  <a:cubicBezTo>
                    <a:pt x="157" y="213"/>
                    <a:pt x="157" y="213"/>
                    <a:pt x="157" y="213"/>
                  </a:cubicBezTo>
                  <a:cubicBezTo>
                    <a:pt x="161" y="217"/>
                    <a:pt x="167" y="217"/>
                    <a:pt x="171" y="21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5" name="Freeform 429">
              <a:extLst>
                <a:ext uri="{FF2B5EF4-FFF2-40B4-BE49-F238E27FC236}">
                  <a16:creationId xmlns:a16="http://schemas.microsoft.com/office/drawing/2014/main" id="{8982D286-7CA3-49C3-9398-7CF9C707BF8F}"/>
                </a:ext>
              </a:extLst>
            </p:cNvPr>
            <p:cNvSpPr>
              <a:spLocks/>
            </p:cNvSpPr>
            <p:nvPr/>
          </p:nvSpPr>
          <p:spPr bwMode="auto">
            <a:xfrm>
              <a:off x="5118100" y="2295525"/>
              <a:ext cx="133350" cy="133350"/>
            </a:xfrm>
            <a:custGeom>
              <a:avLst/>
              <a:gdLst>
                <a:gd name="T0" fmla="*/ 15 w 83"/>
                <a:gd name="T1" fmla="*/ 68 h 82"/>
                <a:gd name="T2" fmla="*/ 68 w 83"/>
                <a:gd name="T3" fmla="*/ 68 h 82"/>
                <a:gd name="T4" fmla="*/ 68 w 83"/>
                <a:gd name="T5" fmla="*/ 14 h 82"/>
                <a:gd name="T6" fmla="*/ 15 w 83"/>
                <a:gd name="T7" fmla="*/ 14 h 82"/>
                <a:gd name="T8" fmla="*/ 15 w 83"/>
                <a:gd name="T9" fmla="*/ 68 h 82"/>
              </a:gdLst>
              <a:ahLst/>
              <a:cxnLst>
                <a:cxn ang="0">
                  <a:pos x="T0" y="T1"/>
                </a:cxn>
                <a:cxn ang="0">
                  <a:pos x="T2" y="T3"/>
                </a:cxn>
                <a:cxn ang="0">
                  <a:pos x="T4" y="T5"/>
                </a:cxn>
                <a:cxn ang="0">
                  <a:pos x="T6" y="T7"/>
                </a:cxn>
                <a:cxn ang="0">
                  <a:pos x="T8" y="T9"/>
                </a:cxn>
              </a:cxnLst>
              <a:rect l="0" t="0" r="r" b="b"/>
              <a:pathLst>
                <a:path w="83" h="82">
                  <a:moveTo>
                    <a:pt x="15" y="68"/>
                  </a:moveTo>
                  <a:cubicBezTo>
                    <a:pt x="30" y="82"/>
                    <a:pt x="54" y="82"/>
                    <a:pt x="68" y="68"/>
                  </a:cubicBezTo>
                  <a:cubicBezTo>
                    <a:pt x="83" y="53"/>
                    <a:pt x="83" y="29"/>
                    <a:pt x="68" y="14"/>
                  </a:cubicBezTo>
                  <a:cubicBezTo>
                    <a:pt x="54" y="0"/>
                    <a:pt x="30" y="0"/>
                    <a:pt x="15" y="14"/>
                  </a:cubicBezTo>
                  <a:cubicBezTo>
                    <a:pt x="0" y="29"/>
                    <a:pt x="0" y="53"/>
                    <a:pt x="15" y="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6" name="Freeform 430">
              <a:extLst>
                <a:ext uri="{FF2B5EF4-FFF2-40B4-BE49-F238E27FC236}">
                  <a16:creationId xmlns:a16="http://schemas.microsoft.com/office/drawing/2014/main" id="{309044C0-0D76-45FE-89C2-489F3E2B75E2}"/>
                </a:ext>
              </a:extLst>
            </p:cNvPr>
            <p:cNvSpPr>
              <a:spLocks/>
            </p:cNvSpPr>
            <p:nvPr/>
          </p:nvSpPr>
          <p:spPr bwMode="auto">
            <a:xfrm>
              <a:off x="5483225" y="2736850"/>
              <a:ext cx="352425" cy="311150"/>
            </a:xfrm>
            <a:custGeom>
              <a:avLst/>
              <a:gdLst>
                <a:gd name="T0" fmla="*/ 4 w 218"/>
                <a:gd name="T1" fmla="*/ 22 h 192"/>
                <a:gd name="T2" fmla="*/ 26 w 218"/>
                <a:gd name="T3" fmla="*/ 0 h 192"/>
                <a:gd name="T4" fmla="*/ 175 w 218"/>
                <a:gd name="T5" fmla="*/ 150 h 192"/>
                <a:gd name="T6" fmla="*/ 181 w 218"/>
                <a:gd name="T7" fmla="*/ 150 h 192"/>
                <a:gd name="T8" fmla="*/ 206 w 218"/>
                <a:gd name="T9" fmla="*/ 124 h 192"/>
                <a:gd name="T10" fmla="*/ 214 w 218"/>
                <a:gd name="T11" fmla="*/ 132 h 192"/>
                <a:gd name="T12" fmla="*/ 214 w 218"/>
                <a:gd name="T13" fmla="*/ 145 h 192"/>
                <a:gd name="T14" fmla="*/ 170 w 218"/>
                <a:gd name="T15" fmla="*/ 189 h 192"/>
                <a:gd name="T16" fmla="*/ 158 w 218"/>
                <a:gd name="T17" fmla="*/ 189 h 192"/>
                <a:gd name="T18" fmla="*/ 4 w 218"/>
                <a:gd name="T19" fmla="*/ 35 h 192"/>
                <a:gd name="T20" fmla="*/ 4 w 218"/>
                <a:gd name="T21"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4" y="22"/>
                  </a:moveTo>
                  <a:cubicBezTo>
                    <a:pt x="26" y="0"/>
                    <a:pt x="26" y="0"/>
                    <a:pt x="26" y="0"/>
                  </a:cubicBezTo>
                  <a:cubicBezTo>
                    <a:pt x="175" y="150"/>
                    <a:pt x="175" y="150"/>
                    <a:pt x="175" y="150"/>
                  </a:cubicBezTo>
                  <a:cubicBezTo>
                    <a:pt x="177" y="151"/>
                    <a:pt x="179" y="151"/>
                    <a:pt x="181" y="150"/>
                  </a:cubicBezTo>
                  <a:cubicBezTo>
                    <a:pt x="206" y="124"/>
                    <a:pt x="206" y="124"/>
                    <a:pt x="206" y="124"/>
                  </a:cubicBezTo>
                  <a:cubicBezTo>
                    <a:pt x="214" y="132"/>
                    <a:pt x="214" y="132"/>
                    <a:pt x="214" y="132"/>
                  </a:cubicBezTo>
                  <a:cubicBezTo>
                    <a:pt x="218" y="136"/>
                    <a:pt x="218" y="141"/>
                    <a:pt x="214" y="145"/>
                  </a:cubicBezTo>
                  <a:cubicBezTo>
                    <a:pt x="170" y="189"/>
                    <a:pt x="170" y="189"/>
                    <a:pt x="170" y="189"/>
                  </a:cubicBezTo>
                  <a:cubicBezTo>
                    <a:pt x="167" y="192"/>
                    <a:pt x="161" y="192"/>
                    <a:pt x="158" y="189"/>
                  </a:cubicBezTo>
                  <a:cubicBezTo>
                    <a:pt x="4" y="35"/>
                    <a:pt x="4" y="35"/>
                    <a:pt x="4" y="35"/>
                  </a:cubicBezTo>
                  <a:cubicBezTo>
                    <a:pt x="0" y="31"/>
                    <a:pt x="0" y="25"/>
                    <a:pt x="4" y="22"/>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7" name="Freeform 431">
              <a:extLst>
                <a:ext uri="{FF2B5EF4-FFF2-40B4-BE49-F238E27FC236}">
                  <a16:creationId xmlns:a16="http://schemas.microsoft.com/office/drawing/2014/main" id="{39164427-A194-4957-B58D-D794EB71867F}"/>
                </a:ext>
              </a:extLst>
            </p:cNvPr>
            <p:cNvSpPr>
              <a:spLocks/>
            </p:cNvSpPr>
            <p:nvPr/>
          </p:nvSpPr>
          <p:spPr bwMode="auto">
            <a:xfrm>
              <a:off x="5643563" y="2111375"/>
              <a:ext cx="307975" cy="185738"/>
            </a:xfrm>
            <a:custGeom>
              <a:avLst/>
              <a:gdLst>
                <a:gd name="T0" fmla="*/ 109 w 190"/>
                <a:gd name="T1" fmla="*/ 0 h 115"/>
                <a:gd name="T2" fmla="*/ 0 w 190"/>
                <a:gd name="T3" fmla="*/ 40 h 115"/>
                <a:gd name="T4" fmla="*/ 108 w 190"/>
                <a:gd name="T5" fmla="*/ 115 h 115"/>
                <a:gd name="T6" fmla="*/ 190 w 190"/>
                <a:gd name="T7" fmla="*/ 81 h 115"/>
                <a:gd name="T8" fmla="*/ 109 w 190"/>
                <a:gd name="T9" fmla="*/ 0 h 115"/>
              </a:gdLst>
              <a:ahLst/>
              <a:cxnLst>
                <a:cxn ang="0">
                  <a:pos x="T0" y="T1"/>
                </a:cxn>
                <a:cxn ang="0">
                  <a:pos x="T2" y="T3"/>
                </a:cxn>
                <a:cxn ang="0">
                  <a:pos x="T4" y="T5"/>
                </a:cxn>
                <a:cxn ang="0">
                  <a:pos x="T6" y="T7"/>
                </a:cxn>
                <a:cxn ang="0">
                  <a:pos x="T8" y="T9"/>
                </a:cxn>
              </a:cxnLst>
              <a:rect l="0" t="0" r="r" b="b"/>
              <a:pathLst>
                <a:path w="190" h="115">
                  <a:moveTo>
                    <a:pt x="109" y="0"/>
                  </a:moveTo>
                  <a:cubicBezTo>
                    <a:pt x="0" y="40"/>
                    <a:pt x="0" y="40"/>
                    <a:pt x="0" y="40"/>
                  </a:cubicBezTo>
                  <a:cubicBezTo>
                    <a:pt x="17" y="84"/>
                    <a:pt x="59" y="115"/>
                    <a:pt x="108" y="115"/>
                  </a:cubicBezTo>
                  <a:cubicBezTo>
                    <a:pt x="140" y="115"/>
                    <a:pt x="169" y="102"/>
                    <a:pt x="190" y="81"/>
                  </a:cubicBezTo>
                  <a:lnTo>
                    <a:pt x="109" y="0"/>
                  </a:lnTo>
                  <a:close/>
                </a:path>
              </a:pathLst>
            </a:custGeom>
            <a:solidFill>
              <a:srgbClr val="104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8" name="Freeform 432">
              <a:extLst>
                <a:ext uri="{FF2B5EF4-FFF2-40B4-BE49-F238E27FC236}">
                  <a16:creationId xmlns:a16="http://schemas.microsoft.com/office/drawing/2014/main" id="{391FCF2A-8FD3-4EA8-8FD5-20DD651D0C97}"/>
                </a:ext>
              </a:extLst>
            </p:cNvPr>
            <p:cNvSpPr>
              <a:spLocks/>
            </p:cNvSpPr>
            <p:nvPr/>
          </p:nvSpPr>
          <p:spPr bwMode="auto">
            <a:xfrm>
              <a:off x="5632450" y="1978025"/>
              <a:ext cx="187325" cy="133350"/>
            </a:xfrm>
            <a:custGeom>
              <a:avLst/>
              <a:gdLst>
                <a:gd name="T0" fmla="*/ 34 w 116"/>
                <a:gd name="T1" fmla="*/ 0 h 82"/>
                <a:gd name="T2" fmla="*/ 0 w 116"/>
                <a:gd name="T3" fmla="*/ 82 h 82"/>
                <a:gd name="T4" fmla="*/ 0 w 116"/>
                <a:gd name="T5" fmla="*/ 82 h 82"/>
                <a:gd name="T6" fmla="*/ 116 w 116"/>
                <a:gd name="T7" fmla="*/ 82 h 82"/>
                <a:gd name="T8" fmla="*/ 34 w 116"/>
                <a:gd name="T9" fmla="*/ 0 h 82"/>
              </a:gdLst>
              <a:ahLst/>
              <a:cxnLst>
                <a:cxn ang="0">
                  <a:pos x="T0" y="T1"/>
                </a:cxn>
                <a:cxn ang="0">
                  <a:pos x="T2" y="T3"/>
                </a:cxn>
                <a:cxn ang="0">
                  <a:pos x="T4" y="T5"/>
                </a:cxn>
                <a:cxn ang="0">
                  <a:pos x="T6" y="T7"/>
                </a:cxn>
                <a:cxn ang="0">
                  <a:pos x="T8" y="T9"/>
                </a:cxn>
              </a:cxnLst>
              <a:rect l="0" t="0" r="r" b="b"/>
              <a:pathLst>
                <a:path w="116" h="82">
                  <a:moveTo>
                    <a:pt x="34" y="0"/>
                  </a:moveTo>
                  <a:cubicBezTo>
                    <a:pt x="13" y="21"/>
                    <a:pt x="0" y="50"/>
                    <a:pt x="0" y="82"/>
                  </a:cubicBezTo>
                  <a:cubicBezTo>
                    <a:pt x="0" y="82"/>
                    <a:pt x="0" y="82"/>
                    <a:pt x="0" y="82"/>
                  </a:cubicBezTo>
                  <a:cubicBezTo>
                    <a:pt x="116" y="82"/>
                    <a:pt x="116" y="82"/>
                    <a:pt x="116" y="82"/>
                  </a:cubicBezTo>
                  <a:lnTo>
                    <a:pt x="34" y="0"/>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9" name="Freeform 433">
              <a:extLst>
                <a:ext uri="{FF2B5EF4-FFF2-40B4-BE49-F238E27FC236}">
                  <a16:creationId xmlns:a16="http://schemas.microsoft.com/office/drawing/2014/main" id="{50EBE9DB-4C31-411D-9D81-485D93E9EA07}"/>
                </a:ext>
              </a:extLst>
            </p:cNvPr>
            <p:cNvSpPr>
              <a:spLocks/>
            </p:cNvSpPr>
            <p:nvPr/>
          </p:nvSpPr>
          <p:spPr bwMode="auto">
            <a:xfrm>
              <a:off x="5632450" y="2111375"/>
              <a:ext cx="187325" cy="65088"/>
            </a:xfrm>
            <a:custGeom>
              <a:avLst/>
              <a:gdLst>
                <a:gd name="T0" fmla="*/ 0 w 116"/>
                <a:gd name="T1" fmla="*/ 0 h 40"/>
                <a:gd name="T2" fmla="*/ 7 w 116"/>
                <a:gd name="T3" fmla="*/ 40 h 40"/>
                <a:gd name="T4" fmla="*/ 116 w 116"/>
                <a:gd name="T5" fmla="*/ 0 h 40"/>
                <a:gd name="T6" fmla="*/ 0 w 116"/>
                <a:gd name="T7" fmla="*/ 0 h 40"/>
              </a:gdLst>
              <a:ahLst/>
              <a:cxnLst>
                <a:cxn ang="0">
                  <a:pos x="T0" y="T1"/>
                </a:cxn>
                <a:cxn ang="0">
                  <a:pos x="T2" y="T3"/>
                </a:cxn>
                <a:cxn ang="0">
                  <a:pos x="T4" y="T5"/>
                </a:cxn>
                <a:cxn ang="0">
                  <a:pos x="T6" y="T7"/>
                </a:cxn>
              </a:cxnLst>
              <a:rect l="0" t="0" r="r" b="b"/>
              <a:pathLst>
                <a:path w="116" h="40">
                  <a:moveTo>
                    <a:pt x="0" y="0"/>
                  </a:moveTo>
                  <a:cubicBezTo>
                    <a:pt x="0" y="14"/>
                    <a:pt x="3" y="28"/>
                    <a:pt x="7" y="40"/>
                  </a:cubicBezTo>
                  <a:cubicBezTo>
                    <a:pt x="116" y="0"/>
                    <a:pt x="116" y="0"/>
                    <a:pt x="11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0" name="Freeform 434">
              <a:extLst>
                <a:ext uri="{FF2B5EF4-FFF2-40B4-BE49-F238E27FC236}">
                  <a16:creationId xmlns:a16="http://schemas.microsoft.com/office/drawing/2014/main" id="{C4E12542-5165-4D72-9B5C-3126BD7F1889}"/>
                </a:ext>
              </a:extLst>
            </p:cNvPr>
            <p:cNvSpPr>
              <a:spLocks/>
            </p:cNvSpPr>
            <p:nvPr/>
          </p:nvSpPr>
          <p:spPr bwMode="auto">
            <a:xfrm>
              <a:off x="5688013" y="1924050"/>
              <a:ext cx="317500" cy="319088"/>
            </a:xfrm>
            <a:custGeom>
              <a:avLst/>
              <a:gdLst>
                <a:gd name="T0" fmla="*/ 163 w 197"/>
                <a:gd name="T1" fmla="*/ 197 h 197"/>
                <a:gd name="T2" fmla="*/ 197 w 197"/>
                <a:gd name="T3" fmla="*/ 116 h 197"/>
                <a:gd name="T4" fmla="*/ 81 w 197"/>
                <a:gd name="T5" fmla="*/ 0 h 197"/>
                <a:gd name="T6" fmla="*/ 0 w 197"/>
                <a:gd name="T7" fmla="*/ 34 h 197"/>
                <a:gd name="T8" fmla="*/ 82 w 197"/>
                <a:gd name="T9" fmla="*/ 116 h 197"/>
                <a:gd name="T10" fmla="*/ 163 w 197"/>
                <a:gd name="T11" fmla="*/ 197 h 197"/>
              </a:gdLst>
              <a:ahLst/>
              <a:cxnLst>
                <a:cxn ang="0">
                  <a:pos x="T0" y="T1"/>
                </a:cxn>
                <a:cxn ang="0">
                  <a:pos x="T2" y="T3"/>
                </a:cxn>
                <a:cxn ang="0">
                  <a:pos x="T4" y="T5"/>
                </a:cxn>
                <a:cxn ang="0">
                  <a:pos x="T6" y="T7"/>
                </a:cxn>
                <a:cxn ang="0">
                  <a:pos x="T8" y="T9"/>
                </a:cxn>
                <a:cxn ang="0">
                  <a:pos x="T10" y="T11"/>
                </a:cxn>
              </a:cxnLst>
              <a:rect l="0" t="0" r="r" b="b"/>
              <a:pathLst>
                <a:path w="197" h="197">
                  <a:moveTo>
                    <a:pt x="163" y="197"/>
                  </a:moveTo>
                  <a:cubicBezTo>
                    <a:pt x="184" y="176"/>
                    <a:pt x="197" y="147"/>
                    <a:pt x="197" y="116"/>
                  </a:cubicBezTo>
                  <a:cubicBezTo>
                    <a:pt x="197" y="52"/>
                    <a:pt x="145" y="0"/>
                    <a:pt x="81" y="0"/>
                  </a:cubicBezTo>
                  <a:cubicBezTo>
                    <a:pt x="50" y="0"/>
                    <a:pt x="21" y="13"/>
                    <a:pt x="0" y="34"/>
                  </a:cubicBezTo>
                  <a:cubicBezTo>
                    <a:pt x="82" y="116"/>
                    <a:pt x="82" y="116"/>
                    <a:pt x="82" y="116"/>
                  </a:cubicBezTo>
                  <a:lnTo>
                    <a:pt x="163" y="197"/>
                  </a:lnTo>
                  <a:close/>
                </a:path>
              </a:pathLst>
            </a:custGeom>
            <a:solidFill>
              <a:srgbClr val="4B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1" name="Rectangle 435">
              <a:extLst>
                <a:ext uri="{FF2B5EF4-FFF2-40B4-BE49-F238E27FC236}">
                  <a16:creationId xmlns:a16="http://schemas.microsoft.com/office/drawing/2014/main" id="{6BEA8C22-57E4-4606-A33E-FE914C89F350}"/>
                </a:ext>
              </a:extLst>
            </p:cNvPr>
            <p:cNvSpPr>
              <a:spLocks noChangeArrowheads="1"/>
            </p:cNvSpPr>
            <p:nvPr/>
          </p:nvSpPr>
          <p:spPr bwMode="auto">
            <a:xfrm>
              <a:off x="6080125" y="2743200"/>
              <a:ext cx="69850" cy="96838"/>
            </a:xfrm>
            <a:prstGeom prst="rect">
              <a:avLst/>
            </a:prstGeom>
            <a:solidFill>
              <a:srgbClr val="4BC8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2" name="Rectangle 436">
              <a:extLst>
                <a:ext uri="{FF2B5EF4-FFF2-40B4-BE49-F238E27FC236}">
                  <a16:creationId xmlns:a16="http://schemas.microsoft.com/office/drawing/2014/main" id="{6F8AB57F-8196-4909-97E1-AC27C6C1A5CA}"/>
                </a:ext>
              </a:extLst>
            </p:cNvPr>
            <p:cNvSpPr>
              <a:spLocks noChangeArrowheads="1"/>
            </p:cNvSpPr>
            <p:nvPr/>
          </p:nvSpPr>
          <p:spPr bwMode="auto">
            <a:xfrm>
              <a:off x="6184900" y="2633662"/>
              <a:ext cx="68263" cy="206375"/>
            </a:xfrm>
            <a:prstGeom prst="rect">
              <a:avLst/>
            </a:prstGeom>
            <a:solidFill>
              <a:srgbClr val="489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3" name="Rectangle 437">
              <a:extLst>
                <a:ext uri="{FF2B5EF4-FFF2-40B4-BE49-F238E27FC236}">
                  <a16:creationId xmlns:a16="http://schemas.microsoft.com/office/drawing/2014/main" id="{5DF34858-DEC5-4FED-8D61-69D6D2CFF087}"/>
                </a:ext>
              </a:extLst>
            </p:cNvPr>
            <p:cNvSpPr>
              <a:spLocks noChangeArrowheads="1"/>
            </p:cNvSpPr>
            <p:nvPr/>
          </p:nvSpPr>
          <p:spPr bwMode="auto">
            <a:xfrm>
              <a:off x="6288088" y="2543175"/>
              <a:ext cx="69850" cy="296863"/>
            </a:xfrm>
            <a:prstGeom prst="rect">
              <a:avLst/>
            </a:prstGeom>
            <a:solidFill>
              <a:srgbClr val="1049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4" name="Freeform 438">
              <a:extLst>
                <a:ext uri="{FF2B5EF4-FFF2-40B4-BE49-F238E27FC236}">
                  <a16:creationId xmlns:a16="http://schemas.microsoft.com/office/drawing/2014/main" id="{0D2A4FC3-04BD-4CCA-8AA1-F732DCED883C}"/>
                </a:ext>
              </a:extLst>
            </p:cNvPr>
            <p:cNvSpPr>
              <a:spLocks/>
            </p:cNvSpPr>
            <p:nvPr/>
          </p:nvSpPr>
          <p:spPr bwMode="auto">
            <a:xfrm>
              <a:off x="5160963" y="3138487"/>
              <a:ext cx="566738" cy="566738"/>
            </a:xfrm>
            <a:custGeom>
              <a:avLst/>
              <a:gdLst>
                <a:gd name="T0" fmla="*/ 62 w 350"/>
                <a:gd name="T1" fmla="*/ 288 h 350"/>
                <a:gd name="T2" fmla="*/ 288 w 350"/>
                <a:gd name="T3" fmla="*/ 288 h 350"/>
                <a:gd name="T4" fmla="*/ 288 w 350"/>
                <a:gd name="T5" fmla="*/ 62 h 350"/>
                <a:gd name="T6" fmla="*/ 62 w 350"/>
                <a:gd name="T7" fmla="*/ 62 h 350"/>
                <a:gd name="T8" fmla="*/ 62 w 350"/>
                <a:gd name="T9" fmla="*/ 288 h 350"/>
              </a:gdLst>
              <a:ahLst/>
              <a:cxnLst>
                <a:cxn ang="0">
                  <a:pos x="T0" y="T1"/>
                </a:cxn>
                <a:cxn ang="0">
                  <a:pos x="T2" y="T3"/>
                </a:cxn>
                <a:cxn ang="0">
                  <a:pos x="T4" y="T5"/>
                </a:cxn>
                <a:cxn ang="0">
                  <a:pos x="T6" y="T7"/>
                </a:cxn>
                <a:cxn ang="0">
                  <a:pos x="T8" y="T9"/>
                </a:cxn>
              </a:cxnLst>
              <a:rect l="0" t="0" r="r" b="b"/>
              <a:pathLst>
                <a:path w="350" h="350">
                  <a:moveTo>
                    <a:pt x="62" y="288"/>
                  </a:moveTo>
                  <a:cubicBezTo>
                    <a:pt x="125" y="350"/>
                    <a:pt x="226" y="350"/>
                    <a:pt x="288" y="288"/>
                  </a:cubicBezTo>
                  <a:cubicBezTo>
                    <a:pt x="350" y="226"/>
                    <a:pt x="350" y="125"/>
                    <a:pt x="288" y="62"/>
                  </a:cubicBezTo>
                  <a:cubicBezTo>
                    <a:pt x="226" y="0"/>
                    <a:pt x="125" y="0"/>
                    <a:pt x="62" y="62"/>
                  </a:cubicBezTo>
                  <a:cubicBezTo>
                    <a:pt x="0" y="125"/>
                    <a:pt x="0" y="226"/>
                    <a:pt x="62"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5" name="Rectangle 439">
              <a:extLst>
                <a:ext uri="{FF2B5EF4-FFF2-40B4-BE49-F238E27FC236}">
                  <a16:creationId xmlns:a16="http://schemas.microsoft.com/office/drawing/2014/main" id="{FCD36AD4-8343-4AE6-A468-2697CA580C13}"/>
                </a:ext>
              </a:extLst>
            </p:cNvPr>
            <p:cNvSpPr>
              <a:spLocks noChangeArrowheads="1"/>
            </p:cNvSpPr>
            <p:nvPr/>
          </p:nvSpPr>
          <p:spPr bwMode="auto">
            <a:xfrm>
              <a:off x="5302250" y="3495675"/>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6" name="Rectangle 440">
              <a:extLst>
                <a:ext uri="{FF2B5EF4-FFF2-40B4-BE49-F238E27FC236}">
                  <a16:creationId xmlns:a16="http://schemas.microsoft.com/office/drawing/2014/main" id="{188F2A0C-955C-489F-8D3E-4A687CB0FF46}"/>
                </a:ext>
              </a:extLst>
            </p:cNvPr>
            <p:cNvSpPr>
              <a:spLocks noChangeArrowheads="1"/>
            </p:cNvSpPr>
            <p:nvPr/>
          </p:nvSpPr>
          <p:spPr bwMode="auto">
            <a:xfrm>
              <a:off x="5302250" y="3435350"/>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7" name="Rectangle 441">
              <a:extLst>
                <a:ext uri="{FF2B5EF4-FFF2-40B4-BE49-F238E27FC236}">
                  <a16:creationId xmlns:a16="http://schemas.microsoft.com/office/drawing/2014/main" id="{DBADCFA6-4E0C-4ED7-BAC4-9E6D460B3635}"/>
                </a:ext>
              </a:extLst>
            </p:cNvPr>
            <p:cNvSpPr>
              <a:spLocks noChangeArrowheads="1"/>
            </p:cNvSpPr>
            <p:nvPr/>
          </p:nvSpPr>
          <p:spPr bwMode="auto">
            <a:xfrm>
              <a:off x="5302250" y="3316287"/>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8" name="Rectangle 442">
              <a:extLst>
                <a:ext uri="{FF2B5EF4-FFF2-40B4-BE49-F238E27FC236}">
                  <a16:creationId xmlns:a16="http://schemas.microsoft.com/office/drawing/2014/main" id="{9DF8EC42-A5B3-4474-9F16-6E030E59D0BF}"/>
                </a:ext>
              </a:extLst>
            </p:cNvPr>
            <p:cNvSpPr>
              <a:spLocks noChangeArrowheads="1"/>
            </p:cNvSpPr>
            <p:nvPr/>
          </p:nvSpPr>
          <p:spPr bwMode="auto">
            <a:xfrm>
              <a:off x="5302250" y="3376612"/>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9" name="Freeform 443">
              <a:extLst>
                <a:ext uri="{FF2B5EF4-FFF2-40B4-BE49-F238E27FC236}">
                  <a16:creationId xmlns:a16="http://schemas.microsoft.com/office/drawing/2014/main" id="{0F68C91E-E214-495E-8136-EA04727FD3BE}"/>
                </a:ext>
              </a:extLst>
            </p:cNvPr>
            <p:cNvSpPr>
              <a:spLocks/>
            </p:cNvSpPr>
            <p:nvPr/>
          </p:nvSpPr>
          <p:spPr bwMode="auto">
            <a:xfrm>
              <a:off x="5302250" y="3363912"/>
              <a:ext cx="269875" cy="133350"/>
            </a:xfrm>
            <a:custGeom>
              <a:avLst/>
              <a:gdLst>
                <a:gd name="T0" fmla="*/ 170 w 170"/>
                <a:gd name="T1" fmla="*/ 0 h 84"/>
                <a:gd name="T2" fmla="*/ 132 w 170"/>
                <a:gd name="T3" fmla="*/ 11 h 84"/>
                <a:gd name="T4" fmla="*/ 142 w 170"/>
                <a:gd name="T5" fmla="*/ 20 h 84"/>
                <a:gd name="T6" fmla="*/ 118 w 170"/>
                <a:gd name="T7" fmla="*/ 44 h 84"/>
                <a:gd name="T8" fmla="*/ 92 w 170"/>
                <a:gd name="T9" fmla="*/ 17 h 84"/>
                <a:gd name="T10" fmla="*/ 46 w 170"/>
                <a:gd name="T11" fmla="*/ 63 h 84"/>
                <a:gd name="T12" fmla="*/ 24 w 170"/>
                <a:gd name="T13" fmla="*/ 41 h 84"/>
                <a:gd name="T14" fmla="*/ 0 w 170"/>
                <a:gd name="T15" fmla="*/ 66 h 84"/>
                <a:gd name="T16" fmla="*/ 0 w 170"/>
                <a:gd name="T17" fmla="*/ 84 h 84"/>
                <a:gd name="T18" fmla="*/ 24 w 170"/>
                <a:gd name="T19" fmla="*/ 60 h 84"/>
                <a:gd name="T20" fmla="*/ 46 w 170"/>
                <a:gd name="T21" fmla="*/ 81 h 84"/>
                <a:gd name="T22" fmla="*/ 92 w 170"/>
                <a:gd name="T23" fmla="*/ 36 h 84"/>
                <a:gd name="T24" fmla="*/ 118 w 170"/>
                <a:gd name="T25" fmla="*/ 63 h 84"/>
                <a:gd name="T26" fmla="*/ 151 w 170"/>
                <a:gd name="T27" fmla="*/ 29 h 84"/>
                <a:gd name="T28" fmla="*/ 160 w 170"/>
                <a:gd name="T29" fmla="*/ 38 h 84"/>
                <a:gd name="T30" fmla="*/ 170 w 170"/>
                <a:gd name="T3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84">
                  <a:moveTo>
                    <a:pt x="170" y="0"/>
                  </a:moveTo>
                  <a:lnTo>
                    <a:pt x="132" y="11"/>
                  </a:lnTo>
                  <a:lnTo>
                    <a:pt x="142" y="20"/>
                  </a:lnTo>
                  <a:lnTo>
                    <a:pt x="118" y="44"/>
                  </a:lnTo>
                  <a:lnTo>
                    <a:pt x="92" y="17"/>
                  </a:lnTo>
                  <a:lnTo>
                    <a:pt x="46" y="63"/>
                  </a:lnTo>
                  <a:lnTo>
                    <a:pt x="24" y="41"/>
                  </a:lnTo>
                  <a:lnTo>
                    <a:pt x="0" y="66"/>
                  </a:lnTo>
                  <a:lnTo>
                    <a:pt x="0" y="84"/>
                  </a:lnTo>
                  <a:lnTo>
                    <a:pt x="24" y="60"/>
                  </a:lnTo>
                  <a:lnTo>
                    <a:pt x="46" y="81"/>
                  </a:lnTo>
                  <a:lnTo>
                    <a:pt x="92" y="36"/>
                  </a:lnTo>
                  <a:lnTo>
                    <a:pt x="118" y="63"/>
                  </a:lnTo>
                  <a:lnTo>
                    <a:pt x="151" y="29"/>
                  </a:lnTo>
                  <a:lnTo>
                    <a:pt x="160" y="38"/>
                  </a:lnTo>
                  <a:lnTo>
                    <a:pt x="170" y="0"/>
                  </a:lnTo>
                  <a:close/>
                </a:path>
              </a:pathLst>
            </a:custGeom>
            <a:solidFill>
              <a:srgbClr val="1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grpSp>
        <p:nvGrpSpPr>
          <p:cNvPr id="18" name="Group 17">
            <a:extLst>
              <a:ext uri="{FF2B5EF4-FFF2-40B4-BE49-F238E27FC236}">
                <a16:creationId xmlns:a16="http://schemas.microsoft.com/office/drawing/2014/main" id="{6ABC43EE-426A-47A7-9658-61ED8417DC01}"/>
              </a:ext>
            </a:extLst>
          </p:cNvPr>
          <p:cNvGrpSpPr/>
          <p:nvPr/>
        </p:nvGrpSpPr>
        <p:grpSpPr>
          <a:xfrm>
            <a:off x="2858136" y="2450032"/>
            <a:ext cx="703664" cy="7036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51987" y="2464902"/>
              <a:ext cx="493361" cy="493361"/>
            </a:xfrm>
            <a:prstGeom prst="rect">
              <a:avLst/>
            </a:prstGeom>
          </p:spPr>
        </p:pic>
      </p:grpSp>
    </p:spTree>
    <p:extLst>
      <p:ext uri="{BB962C8B-B14F-4D97-AF65-F5344CB8AC3E}">
        <p14:creationId xmlns:p14="http://schemas.microsoft.com/office/powerpoint/2010/main" val="2291666103"/>
      </p:ext>
    </p:extLst>
  </p:cSld>
  <p:clrMapOvr>
    <a:masterClrMapping/>
  </p:clrMapOvr>
  <p:transition>
    <p:fad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a:xfrm>
            <a:off x="584201" y="2990664"/>
            <a:ext cx="5083629" cy="543097"/>
          </a:xfrm>
        </p:spPr>
        <p:txBody>
          <a:bodyPr/>
          <a:lstStyle/>
          <a:p>
            <a:r>
              <a:rPr lang="en-US" dirty="0"/>
              <a:t>Emerging Threats</a:t>
            </a:r>
          </a:p>
        </p:txBody>
      </p:sp>
    </p:spTree>
    <p:custDataLst>
      <p:tags r:id="rId1"/>
    </p:custDataLst>
    <p:extLst>
      <p:ext uri="{BB962C8B-B14F-4D97-AF65-F5344CB8AC3E}">
        <p14:creationId xmlns:p14="http://schemas.microsoft.com/office/powerpoint/2010/main" val="259600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OASIS</a:t>
            </a:r>
          </a:p>
        </p:txBody>
      </p:sp>
    </p:spTree>
    <p:extLst>
      <p:ext uri="{BB962C8B-B14F-4D97-AF65-F5344CB8AC3E}">
        <p14:creationId xmlns:p14="http://schemas.microsoft.com/office/powerpoint/2010/main" val="36093174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_White_2_Apr_2018.potx" id="{26C96195-5F97-4020-9126-CF0686EA703A}" vid="{6C9527AC-54B1-4985-B6C5-6491A04A83FE}"/>
    </a:ext>
  </a:extLst>
</a:theme>
</file>

<file path=ppt/theme/theme2.xml><?xml version="1.0" encoding="utf-8"?>
<a:theme xmlns:a="http://schemas.openxmlformats.org/drawingml/2006/main" name="2_Microsoft Generic 2019">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Generic 2019" id="{4ABC6BCF-FD7A-46A7-A36A-64BF6F00D603}" vid="{6EC097A1-2104-44F4-B5E9-90B366587111}"/>
    </a:ext>
  </a:extLst>
</a:theme>
</file>

<file path=ppt/theme/theme3.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nalytics Surge" id="{B7E9C4FB-8A1E-484C-AED3-2AECD2C86771}" vid="{8A0B8DCD-B330-4A67-9266-6279227D5384}"/>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E58024C6567C84081E25B892126C531" ma:contentTypeVersion="12" ma:contentTypeDescription="Create a new document." ma:contentTypeScope="" ma:versionID="dec3ea3f9c113f9720072b9a28ff950c">
  <xsd:schema xmlns:xsd="http://www.w3.org/2001/XMLSchema" xmlns:xs="http://www.w3.org/2001/XMLSchema" xmlns:p="http://schemas.microsoft.com/office/2006/metadata/properties" xmlns:ns2="7a42ea66-c3dc-4710-b631-02025482a5dd" xmlns:ns3="dba1f193-0e30-4fc9-87d8-4653d789ea3e" targetNamespace="http://schemas.microsoft.com/office/2006/metadata/properties" ma:root="true" ma:fieldsID="ff7db27f0e302d37d3b14ff7cd5c106f" ns2:_="" ns3:_="">
    <xsd:import namespace="7a42ea66-c3dc-4710-b631-02025482a5dd"/>
    <xsd:import namespace="dba1f193-0e30-4fc9-87d8-4653d789ea3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AutoTags" minOccurs="0"/>
                <xsd:element ref="ns2:MediaServiceLocation" minOccurs="0"/>
                <xsd:element ref="ns2:MediaServiceGenerationTime" minOccurs="0"/>
                <xsd:element ref="ns2:MediaServiceEventHashCode" minOccurs="0"/>
                <xsd:element ref="ns2:MediaServiceOCR"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a42ea66-c3dc-4710-b631-02025482a5d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Location" ma:index="14" nillable="true" ma:displayName="Location" ma:internalName="MediaServiceLocation"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ba1f193-0e30-4fc9-87d8-4653d789ea3e"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E4164E1B-18C5-4538-BFB3-91D0BD27203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a42ea66-c3dc-4710-b631-02025482a5dd"/>
    <ds:schemaRef ds:uri="dba1f193-0e30-4fc9-87d8-4653d789ea3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67DA19C-7D5D-441A-8E3C-3B776EE24E49}">
  <ds:schemaRefs>
    <ds:schemaRef ds:uri="http://schemas.microsoft.com/sharepoint/v3/contenttype/forms"/>
  </ds:schemaRefs>
</ds:datastoreItem>
</file>

<file path=customXml/itemProps3.xml><?xml version="1.0" encoding="utf-8"?>
<ds:datastoreItem xmlns:ds="http://schemas.openxmlformats.org/officeDocument/2006/customXml" ds:itemID="{CD9E5DC5-5989-45A6-A426-4A38DF7C661D}">
  <ds:schemaRefs>
    <ds:schemaRef ds:uri="http://schemas.openxmlformats.org/package/2006/metadata/core-properties"/>
    <ds:schemaRef ds:uri="dba1f193-0e30-4fc9-87d8-4653d789ea3e"/>
    <ds:schemaRef ds:uri="http://purl.org/dc/dcmitype/"/>
    <ds:schemaRef ds:uri="http://schemas.microsoft.com/office/infopath/2007/PartnerControls"/>
    <ds:schemaRef ds:uri="http://purl.org/dc/elements/1.1/"/>
    <ds:schemaRef ds:uri="http://schemas.microsoft.com/office/2006/metadata/properties"/>
    <ds:schemaRef ds:uri="7a42ea66-c3dc-4710-b631-02025482a5dd"/>
    <ds:schemaRef ds:uri="http://schemas.microsoft.com/office/2006/documentManagement/types"/>
    <ds:schemaRef ds:uri="http://purl.org/dc/term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10383</TotalTime>
  <Words>11556</Words>
  <Application>Microsoft Office PowerPoint</Application>
  <PresentationFormat>Widescreen</PresentationFormat>
  <Paragraphs>1292</Paragraphs>
  <Slides>144</Slides>
  <Notes>130</Notes>
  <HiddenSlides>5</HiddenSlides>
  <MMClips>0</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144</vt:i4>
      </vt:variant>
    </vt:vector>
  </HeadingPairs>
  <TitlesOfParts>
    <vt:vector size="155" baseType="lpstr">
      <vt:lpstr>Arial</vt:lpstr>
      <vt:lpstr>Calibri</vt:lpstr>
      <vt:lpstr>Consolas</vt:lpstr>
      <vt:lpstr>MentiText</vt:lpstr>
      <vt:lpstr>Segoe UI</vt:lpstr>
      <vt:lpstr>Segoe UI Semibold</vt:lpstr>
      <vt:lpstr>Segoe UI Semilight</vt:lpstr>
      <vt:lpstr>Wingdings</vt:lpstr>
      <vt:lpstr>Analytics Surge</vt:lpstr>
      <vt:lpstr>2_Microsoft Generic 2019</vt:lpstr>
      <vt:lpstr>Analytics Surge</vt:lpstr>
      <vt:lpstr>Welcome to  Microsoft Defender for Cloud  Day 2</vt:lpstr>
      <vt:lpstr>PowerPoint Presentation</vt:lpstr>
      <vt:lpstr>Container Registry Image Scanning</vt:lpstr>
      <vt:lpstr>Container Protection</vt:lpstr>
      <vt:lpstr>Microsoft Defender for Cloud for Container Registries</vt:lpstr>
      <vt:lpstr>Azure Container Registry</vt:lpstr>
      <vt:lpstr>Container Registry - Image Scanning</vt:lpstr>
      <vt:lpstr>Container Registry - How does it work?</vt:lpstr>
      <vt:lpstr>Image Scanning Results</vt:lpstr>
      <vt:lpstr>Microsoft Defender for Cloud for Kubernetes</vt:lpstr>
      <vt:lpstr>Azure Kubernetes Service</vt:lpstr>
      <vt:lpstr>Azure Kubernetes Service</vt:lpstr>
      <vt:lpstr>Azure Arc enabled AKS</vt:lpstr>
      <vt:lpstr>Container Scanning (Docker)</vt:lpstr>
      <vt:lpstr>Microsoft Defender for Cloud for App Service</vt:lpstr>
      <vt:lpstr>Microsoft Defender for Cloud for App Service</vt:lpstr>
      <vt:lpstr>MITRE ATT&amp;CK Tactics</vt:lpstr>
      <vt:lpstr>Dangling DNS</vt:lpstr>
      <vt:lpstr>Microsoft Defender for Cloud for Storage</vt:lpstr>
      <vt:lpstr>Microsoft Defender for Cloud for Storage</vt:lpstr>
      <vt:lpstr>Availability</vt:lpstr>
      <vt:lpstr>How it works</vt:lpstr>
      <vt:lpstr>Type of Alerts</vt:lpstr>
      <vt:lpstr>Hash reputation analysis</vt:lpstr>
      <vt:lpstr>Creative Approach</vt:lpstr>
      <vt:lpstr>Microsoft Defender for Cloud for Key Vault</vt:lpstr>
      <vt:lpstr>Microsoft Defender for Cloud for Key Vault</vt:lpstr>
      <vt:lpstr>Handling Alerts</vt:lpstr>
      <vt:lpstr>PowerPoint Presentation</vt:lpstr>
      <vt:lpstr>PowerPoint Presentation</vt:lpstr>
      <vt:lpstr>Network Map</vt:lpstr>
      <vt:lpstr>Network Map</vt:lpstr>
      <vt:lpstr>Topology View</vt:lpstr>
      <vt:lpstr>Traffic View</vt:lpstr>
      <vt:lpstr>Unwanted Connections - Honey Pots</vt:lpstr>
      <vt:lpstr>Network Map</vt:lpstr>
      <vt:lpstr>IoT Security</vt:lpstr>
      <vt:lpstr>Azure Defender for IoT</vt:lpstr>
      <vt:lpstr>Azure Defender for IoT - Portal</vt:lpstr>
      <vt:lpstr>Agentless-based (IoT Sensors)</vt:lpstr>
      <vt:lpstr>Device Discovery</vt:lpstr>
      <vt:lpstr>Offline</vt:lpstr>
      <vt:lpstr>Azure IoT Hub</vt:lpstr>
      <vt:lpstr>Azure IoT Device Provisioning</vt:lpstr>
      <vt:lpstr>Azure IoT Security Agent</vt:lpstr>
      <vt:lpstr>Microsoft Defender for Cloud + IoT Security Agent</vt:lpstr>
      <vt:lpstr>Azure Sphere</vt:lpstr>
      <vt:lpstr>Security Baseline (IoT)</vt:lpstr>
      <vt:lpstr>Compliance</vt:lpstr>
      <vt:lpstr>Compliance</vt:lpstr>
      <vt:lpstr>Supported Standards</vt:lpstr>
      <vt:lpstr>Dashboard Updates</vt:lpstr>
      <vt:lpstr>Permissions</vt:lpstr>
      <vt:lpstr>Breakout Activity:  Microsoft Defender for Cloud for App Services</vt:lpstr>
      <vt:lpstr>Build Hands-on Lab:  Microsoft Defender for Cloud (Part III)</vt:lpstr>
      <vt:lpstr>PowerPoint Presentation</vt:lpstr>
      <vt:lpstr>PowerPoint Presentation</vt:lpstr>
      <vt:lpstr>Attack Patterns and Analysis</vt:lpstr>
      <vt:lpstr>MITRE ATT&amp;CK</vt:lpstr>
      <vt:lpstr>MITRE ATT&amp;CK</vt:lpstr>
      <vt:lpstr>Framework Terms</vt:lpstr>
      <vt:lpstr>Groups</vt:lpstr>
      <vt:lpstr>Enterprise Techniques</vt:lpstr>
      <vt:lpstr>Enterprise Techniques (Cont)</vt:lpstr>
      <vt:lpstr>Mitigations</vt:lpstr>
      <vt:lpstr>Question…</vt:lpstr>
      <vt:lpstr>Attack Patterns</vt:lpstr>
      <vt:lpstr>Attack Patterns</vt:lpstr>
      <vt:lpstr>Malware Naming</vt:lpstr>
      <vt:lpstr>Coin Miners</vt:lpstr>
      <vt:lpstr>Exploits and exploit kits</vt:lpstr>
      <vt:lpstr>Exploits Naming</vt:lpstr>
      <vt:lpstr>Exploits and exploit kits</vt:lpstr>
      <vt:lpstr>Exploits and exploit kits - FireEye</vt:lpstr>
      <vt:lpstr>Fileless threats</vt:lpstr>
      <vt:lpstr>Type I</vt:lpstr>
      <vt:lpstr>Type II</vt:lpstr>
      <vt:lpstr>Type III</vt:lpstr>
      <vt:lpstr>Macro malware</vt:lpstr>
      <vt:lpstr>Phishing</vt:lpstr>
      <vt:lpstr>Ransomware</vt:lpstr>
      <vt:lpstr>Rootkits</vt:lpstr>
      <vt:lpstr>Supply chain attacks</vt:lpstr>
      <vt:lpstr>Supply chain attacks - Solorigate</vt:lpstr>
      <vt:lpstr>Supply chain attacks - Solorigate</vt:lpstr>
      <vt:lpstr>Tech support scams</vt:lpstr>
      <vt:lpstr>Trojans</vt:lpstr>
      <vt:lpstr>Unwanted software</vt:lpstr>
      <vt:lpstr>Potentially unwanted application (PUA)</vt:lpstr>
      <vt:lpstr>Worms</vt:lpstr>
      <vt:lpstr>Top Threats 2021</vt:lpstr>
      <vt:lpstr>T1059 – Command and Scripting Interpreter</vt:lpstr>
      <vt:lpstr>T1218 – Signed Binary Process Execution</vt:lpstr>
      <vt:lpstr>T1543 – Create and Modify System Process</vt:lpstr>
      <vt:lpstr>T1053 – Scheduled Task / Job</vt:lpstr>
      <vt:lpstr>T1003 – OS Credential Dumping</vt:lpstr>
      <vt:lpstr>Question…</vt:lpstr>
      <vt:lpstr>Emerging Threats</vt:lpstr>
      <vt:lpstr>OASIS</vt:lpstr>
      <vt:lpstr>OASIS CTI TC</vt:lpstr>
      <vt:lpstr>Structured Threat Information Expression (STIX™)</vt:lpstr>
      <vt:lpstr>TAXII</vt:lpstr>
      <vt:lpstr>Question…</vt:lpstr>
      <vt:lpstr>Breakout Activity:  Attack Patterns</vt:lpstr>
      <vt:lpstr>Full Group Activity:  Attack Patterns</vt:lpstr>
      <vt:lpstr>Mentimeter Poll</vt:lpstr>
      <vt:lpstr>Build Hands-on Lab:  Attack Simulation</vt:lpstr>
      <vt:lpstr>Preparing For The Worse</vt:lpstr>
      <vt:lpstr>Bad Things Happen</vt:lpstr>
      <vt:lpstr>Ransomware</vt:lpstr>
      <vt:lpstr>Some Data</vt:lpstr>
      <vt:lpstr>Ransomware (Cont)</vt:lpstr>
      <vt:lpstr>PowerPoint Presentation</vt:lpstr>
      <vt:lpstr>Prior To An Incident</vt:lpstr>
      <vt:lpstr>PowerPoint Presentation</vt:lpstr>
      <vt:lpstr>During an Incident</vt:lpstr>
      <vt:lpstr>Recovery Process</vt:lpstr>
      <vt:lpstr>Isolate the infection</vt:lpstr>
      <vt:lpstr>Identify the infection</vt:lpstr>
      <vt:lpstr>Report</vt:lpstr>
      <vt:lpstr>Legal</vt:lpstr>
      <vt:lpstr>Determine your options</vt:lpstr>
      <vt:lpstr>Microsoft Defender - Cleaning the Threat</vt:lpstr>
      <vt:lpstr>Microsoft Safety Scanner</vt:lpstr>
      <vt:lpstr>Windows Defender Offline</vt:lpstr>
      <vt:lpstr>Restore and Refresh</vt:lpstr>
      <vt:lpstr>Restore and Refresh (3-2-1-1-0)</vt:lpstr>
      <vt:lpstr>Prevent Recurrence</vt:lpstr>
      <vt:lpstr>Prevent Recurrence (Cont)</vt:lpstr>
      <vt:lpstr>Prevent Recurrence (Cont)</vt:lpstr>
      <vt:lpstr>Question…</vt:lpstr>
      <vt:lpstr>PowerPoint Presentation</vt:lpstr>
      <vt:lpstr>PowerPoint Presentation</vt:lpstr>
      <vt:lpstr>Breakout Activity:  Restoring Systems</vt:lpstr>
      <vt:lpstr>Security Resources</vt:lpstr>
      <vt:lpstr>Customer Training</vt:lpstr>
      <vt:lpstr>Security Resources</vt:lpstr>
      <vt:lpstr>Full Group Activity:  Restoring Systems</vt:lpstr>
      <vt:lpstr>Mentimeter Poll</vt:lpstr>
      <vt:lpstr>Build Hands-on Lab:  Clearing Recommedations</vt:lpstr>
      <vt:lpstr>PowerPoint Presentation</vt:lpstr>
      <vt:lpstr>PowerPoint Presentation</vt:lpstr>
      <vt:lpstr>PowerPoint Presentation</vt:lpstr>
      <vt:lpstr>Pop Quiz</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Sean Norman</dc:creator>
  <cp:lastModifiedBy>Chris Givens</cp:lastModifiedBy>
  <cp:revision>766</cp:revision>
  <dcterms:created xsi:type="dcterms:W3CDTF">2020-05-01T23:34:12Z</dcterms:created>
  <dcterms:modified xsi:type="dcterms:W3CDTF">2021-11-11T15:10:06Z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senorman@microsoft.com</vt:lpwstr>
  </property>
  <property fmtid="{D5CDD505-2E9C-101B-9397-08002B2CF9AE}" pid="5" name="MSIP_Label_f42aa342-8706-4288-bd11-ebb85995028c_SetDate">
    <vt:lpwstr>2020-05-01T23:35:11.5968247Z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5a667b91-3ad0-41e7-9778-755b794ac106</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ContentTypeId">
    <vt:lpwstr>0x010100DE58024C6567C84081E25B892126C531</vt:lpwstr>
  </property>
</Properties>
</file>